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346" r:id="rId2"/>
    <p:sldId id="256" r:id="rId3"/>
    <p:sldId id="258" r:id="rId4"/>
    <p:sldId id="257" r:id="rId5"/>
    <p:sldId id="260" r:id="rId6"/>
    <p:sldId id="261" r:id="rId7"/>
    <p:sldId id="347" r:id="rId8"/>
    <p:sldId id="348" r:id="rId9"/>
    <p:sldId id="271" r:id="rId10"/>
    <p:sldId id="259" r:id="rId11"/>
    <p:sldId id="349" r:id="rId12"/>
    <p:sldId id="350" r:id="rId13"/>
    <p:sldId id="265" r:id="rId14"/>
    <p:sldId id="270" r:id="rId15"/>
    <p:sldId id="262" r:id="rId16"/>
    <p:sldId id="351" r:id="rId17"/>
    <p:sldId id="264" r:id="rId18"/>
    <p:sldId id="263" r:id="rId19"/>
    <p:sldId id="277" r:id="rId20"/>
    <p:sldId id="275" r:id="rId21"/>
    <p:sldId id="359" r:id="rId22"/>
    <p:sldId id="276" r:id="rId23"/>
    <p:sldId id="278" r:id="rId24"/>
    <p:sldId id="279" r:id="rId25"/>
    <p:sldId id="280" r:id="rId26"/>
    <p:sldId id="281" r:id="rId27"/>
    <p:sldId id="282" r:id="rId28"/>
    <p:sldId id="285" r:id="rId29"/>
    <p:sldId id="357" r:id="rId30"/>
    <p:sldId id="283" r:id="rId31"/>
    <p:sldId id="358" r:id="rId32"/>
    <p:sldId id="287" r:id="rId33"/>
    <p:sldId id="288" r:id="rId34"/>
    <p:sldId id="291" r:id="rId35"/>
    <p:sldId id="294" r:id="rId36"/>
    <p:sldId id="292" r:id="rId37"/>
    <p:sldId id="293" r:id="rId38"/>
    <p:sldId id="295" r:id="rId39"/>
    <p:sldId id="305" r:id="rId40"/>
    <p:sldId id="306" r:id="rId41"/>
    <p:sldId id="307" r:id="rId42"/>
    <p:sldId id="308" r:id="rId43"/>
    <p:sldId id="325" r:id="rId44"/>
    <p:sldId id="312" r:id="rId45"/>
    <p:sldId id="315" r:id="rId46"/>
    <p:sldId id="313" r:id="rId47"/>
    <p:sldId id="316" r:id="rId48"/>
    <p:sldId id="317" r:id="rId49"/>
    <p:sldId id="314" r:id="rId50"/>
    <p:sldId id="297" r:id="rId51"/>
    <p:sldId id="311" r:id="rId52"/>
    <p:sldId id="309" r:id="rId53"/>
    <p:sldId id="310" r:id="rId54"/>
    <p:sldId id="298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01" r:id="rId70"/>
    <p:sldId id="326" r:id="rId71"/>
    <p:sldId id="334" r:id="rId72"/>
    <p:sldId id="335" r:id="rId73"/>
    <p:sldId id="336" r:id="rId74"/>
    <p:sldId id="338" r:id="rId75"/>
    <p:sldId id="337" r:id="rId76"/>
    <p:sldId id="339" r:id="rId77"/>
    <p:sldId id="341" r:id="rId78"/>
    <p:sldId id="340" r:id="rId79"/>
    <p:sldId id="299" r:id="rId80"/>
    <p:sldId id="300" r:id="rId81"/>
    <p:sldId id="342" r:id="rId82"/>
    <p:sldId id="343" r:id="rId83"/>
    <p:sldId id="344" r:id="rId84"/>
    <p:sldId id="345" r:id="rId85"/>
    <p:sldId id="302" r:id="rId86"/>
    <p:sldId id="352" r:id="rId87"/>
    <p:sldId id="353" r:id="rId88"/>
    <p:sldId id="354" r:id="rId89"/>
    <p:sldId id="355" r:id="rId90"/>
    <p:sldId id="356" r:id="rId91"/>
    <p:sldId id="304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C6AA1-EE15-45E6-8977-ED994645875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A799-CF77-4081-8ABA-A21BA57E7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5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6A799-CF77-4081-8ABA-A21BA57E74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2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FB13E75-E798-BA46-BC2B-AAEA0B02A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47" y="0"/>
            <a:ext cx="11804953" cy="677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7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AAC3-8FCB-F641-B48B-C89E7536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90" y="0"/>
            <a:ext cx="8911687" cy="1280890"/>
          </a:xfrm>
        </p:spPr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ml-IN" b="1" u="sng">
                <a:solidFill>
                  <a:srgbClr val="00B0F0"/>
                </a:solidFill>
              </a:rPr>
              <a:t>FERMENTER AND THE PROCESS</a:t>
            </a:r>
            <a:endParaRPr lang="en-US" b="1" u="sng">
              <a:solidFill>
                <a:srgbClr val="00B0F0"/>
              </a:solidFill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1F87079-E73C-F14C-B266-D179BA009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071" y="765312"/>
            <a:ext cx="9041166" cy="60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1F2D-6DC1-524C-9346-C9B5FC5A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925" y="454777"/>
            <a:ext cx="8911687" cy="1280890"/>
          </a:xfrm>
        </p:spPr>
        <p:txBody>
          <a:bodyPr/>
          <a:lstStyle/>
          <a:p>
            <a:r>
              <a:rPr lang="ml-IN" b="1" u="sng">
                <a:solidFill>
                  <a:schemeClr val="accent1"/>
                </a:solidFill>
              </a:rPr>
              <a:t>COMPONENTS OF FERMENTER</a:t>
            </a:r>
            <a:endParaRPr lang="en-US" b="1" u="sng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B889-8415-C344-97C6-150047845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144" y="1439334"/>
            <a:ext cx="11298992" cy="541866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ml-IN" sz="3500" b="1" dirty="0"/>
              <a:t>Vessel:to carry out the process</a:t>
            </a:r>
          </a:p>
          <a:p>
            <a:pPr>
              <a:buFont typeface="+mj-lt"/>
              <a:buAutoNum type="arabicPeriod"/>
            </a:pPr>
            <a:r>
              <a:rPr lang="ml-IN" sz="3500" b="1" dirty="0"/>
              <a:t>Impeller:proper mixing,heat transfer, prevents sedimentation.</a:t>
            </a:r>
          </a:p>
          <a:p>
            <a:pPr>
              <a:buFont typeface="+mj-lt"/>
              <a:buAutoNum type="arabicPeriod"/>
            </a:pPr>
            <a:r>
              <a:rPr lang="ml-IN" sz="3500" b="1" dirty="0"/>
              <a:t>Sparger:device that introduce air into medium.</a:t>
            </a:r>
          </a:p>
          <a:p>
            <a:pPr>
              <a:buFont typeface="+mj-lt"/>
              <a:buAutoNum type="arabicPeriod"/>
            </a:pPr>
            <a:r>
              <a:rPr lang="ml-IN" sz="3500" b="1" dirty="0"/>
              <a:t>Baffles:to prevent vortex and to improve aeration efficiency.</a:t>
            </a:r>
          </a:p>
          <a:p>
            <a:pPr>
              <a:buFont typeface="+mj-lt"/>
              <a:buAutoNum type="arabicPeriod"/>
            </a:pPr>
            <a:r>
              <a:rPr lang="ml-IN" sz="3500" b="1" dirty="0"/>
              <a:t>Temperature control</a:t>
            </a:r>
          </a:p>
          <a:p>
            <a:pPr>
              <a:buFont typeface="+mj-lt"/>
              <a:buAutoNum type="arabicPeriod"/>
            </a:pPr>
            <a:r>
              <a:rPr lang="ml-IN" sz="3500" b="1" dirty="0"/>
              <a:t>PH control</a:t>
            </a:r>
          </a:p>
          <a:p>
            <a:pPr>
              <a:buFont typeface="+mj-lt"/>
              <a:buAutoNum type="arabicPeriod"/>
            </a:pPr>
            <a:r>
              <a:rPr lang="ml-IN" sz="3500" b="1" dirty="0"/>
              <a:t>Feed parts:</a:t>
            </a:r>
            <a:r>
              <a:rPr lang="en-US" sz="3500" b="1" dirty="0"/>
              <a:t>t</a:t>
            </a:r>
            <a:r>
              <a:rPr lang="ml-IN" sz="3500" b="1" dirty="0"/>
              <a:t>o add nutrients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0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7D42-D5CB-7B41-B97F-B94EE354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FERMENTATION MEDIA</a:t>
            </a:r>
            <a:endParaRPr lang="en-US" b="1" u="sng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F579-E287-9E48-ADEF-019FA415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451" y="1540189"/>
            <a:ext cx="8915400" cy="3777622"/>
          </a:xfrm>
        </p:spPr>
        <p:txBody>
          <a:bodyPr>
            <a:normAutofit/>
          </a:bodyPr>
          <a:lstStyle/>
          <a:p>
            <a:r>
              <a:rPr lang="ml-IN" sz="2800" b="1"/>
              <a:t>Carbon source-wheat,rice</a:t>
            </a:r>
          </a:p>
          <a:p>
            <a:r>
              <a:rPr lang="ml-IN" sz="2800" b="1"/>
              <a:t>Nitrogen source-yeast extract</a:t>
            </a:r>
            <a:endParaRPr lang="en-US" sz="28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3236B9-3CBF-0943-9C7B-1373A217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80" y="2821079"/>
            <a:ext cx="8708571" cy="371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E20D619-EE90-7742-A889-1FB993451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382" t="30014" r="7343" b="32296"/>
          <a:stretch/>
        </p:blipFill>
        <p:spPr>
          <a:xfrm>
            <a:off x="678116" y="-186411"/>
            <a:ext cx="10053300" cy="723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3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B85F31-382E-4E41-8F70-5C892D44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00" y="272142"/>
            <a:ext cx="9233290" cy="60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61576-3A58-2446-B2FC-E73858E7EA92}"/>
              </a:ext>
            </a:extLst>
          </p:cNvPr>
          <p:cNvSpPr txBox="1"/>
          <p:nvPr/>
        </p:nvSpPr>
        <p:spPr>
          <a:xfrm>
            <a:off x="2080381" y="174171"/>
            <a:ext cx="62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>
                <a:solidFill>
                  <a:srgbClr val="FF0000"/>
                </a:solidFill>
              </a:rPr>
              <a:t>BATCH FERMENTATION</a:t>
            </a:r>
            <a:endParaRPr lang="en-US" sz="3200" b="1" u="sng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136D5-5C61-3846-BA93-0795399F3C18}"/>
              </a:ext>
            </a:extLst>
          </p:cNvPr>
          <p:cNvSpPr txBox="1"/>
          <p:nvPr/>
        </p:nvSpPr>
        <p:spPr>
          <a:xfrm rot="10800000" flipV="1">
            <a:off x="1346997" y="1146030"/>
            <a:ext cx="10255582" cy="571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ml-IN" sz="2800" b="1"/>
              <a:t>Is a process which large volumes of nutrient medium is inoculated initially.</a:t>
            </a:r>
          </a:p>
          <a:p>
            <a:pPr algn="l"/>
            <a:endParaRPr lang="ml-IN" sz="2800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ml-IN" sz="2800" b="1"/>
              <a:t>About 2 or 4% microorganisms are added initially.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ml-IN" sz="2800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ml-IN" sz="2800" b="1"/>
              <a:t> After fermentation,microbes are removed and materials are isolated.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ml-IN" sz="2800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ml-IN" sz="2800" b="1" u="sng"/>
              <a:t>Growth phases: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ml-IN" sz="2800" b="1"/>
              <a:t>Lag phase(adopt to new environment)</a:t>
            </a:r>
          </a:p>
          <a:p>
            <a:pPr marL="457200" indent="-457200" algn="l">
              <a:buFont typeface="+mj-lt"/>
              <a:buAutoNum type="arabicPeriod"/>
            </a:pPr>
            <a:r>
              <a:rPr lang="ml-IN" sz="2800" b="1"/>
              <a:t>Exponential phase(increase in number)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ml-IN" sz="2800" b="1"/>
              <a:t>Stationery phase</a:t>
            </a:r>
          </a:p>
          <a:p>
            <a:pPr marL="457200" indent="-457200" algn="l">
              <a:buFont typeface="+mj-lt"/>
              <a:buAutoNum type="arabicPeriod"/>
            </a:pPr>
            <a:r>
              <a:rPr lang="ml-IN" sz="2800" b="1"/>
              <a:t>Decline phase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98070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AD396B-9244-4947-BEDE-788F166C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79" y="133879"/>
            <a:ext cx="10603673" cy="65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74B5D-682F-DD48-A674-D026B39614A8}"/>
              </a:ext>
            </a:extLst>
          </p:cNvPr>
          <p:cNvSpPr txBox="1"/>
          <p:nvPr/>
        </p:nvSpPr>
        <p:spPr>
          <a:xfrm>
            <a:off x="1806460" y="424608"/>
            <a:ext cx="6615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 dirty="0">
                <a:solidFill>
                  <a:srgbClr val="FF0000"/>
                </a:solidFill>
              </a:rPr>
              <a:t>CONTINUOUS FERMENTATION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5C52-F7D6-6A44-B984-7E1DBE66CB31}"/>
              </a:ext>
            </a:extLst>
          </p:cNvPr>
          <p:cNvSpPr txBox="1"/>
          <p:nvPr/>
        </p:nvSpPr>
        <p:spPr>
          <a:xfrm>
            <a:off x="1212123" y="1455631"/>
            <a:ext cx="101815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/>
              <a:t>The medium is added continuously to the tank to replace that which has been fermented at same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28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/>
              <a:t>Chemostat: used to   provide constant flow, keeping microorganisms in the logarithmic phase of growth.</a:t>
            </a:r>
          </a:p>
          <a:p>
            <a:pPr algn="l"/>
            <a:endParaRPr lang="ml-IN" sz="28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/>
              <a:t>Turbidostat: instrument measure the turbidity of the microbial population to indicate the level of growth.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28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/>
              <a:t>Remain in a logarithmic phase.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11035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6DAC55-8C6F-8B4B-951D-3FEB3EF454D4}"/>
              </a:ext>
            </a:extLst>
          </p:cNvPr>
          <p:cNvSpPr txBox="1"/>
          <p:nvPr/>
        </p:nvSpPr>
        <p:spPr>
          <a:xfrm>
            <a:off x="2184729" y="466656"/>
            <a:ext cx="6511471" cy="5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 u="sng">
                <a:solidFill>
                  <a:srgbClr val="FF0000"/>
                </a:solidFill>
              </a:rPr>
              <a:t>FED BATCH FERMENTATION</a:t>
            </a:r>
            <a:endParaRPr lang="en-US" sz="2800" b="1" u="sng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045AB1-52D0-4E41-AE70-F2BEEB9CC7BD}"/>
              </a:ext>
            </a:extLst>
          </p:cNvPr>
          <p:cNvSpPr txBox="1"/>
          <p:nvPr/>
        </p:nvSpPr>
        <p:spPr>
          <a:xfrm>
            <a:off x="1233715" y="1967112"/>
            <a:ext cx="109582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/>
              <a:t>*substrate are added in increments as fermentation progress.</a:t>
            </a:r>
          </a:p>
          <a:p>
            <a:pPr algn="l"/>
            <a:endParaRPr lang="ml-IN" sz="3200" b="1"/>
          </a:p>
          <a:p>
            <a:pPr algn="l"/>
            <a:r>
              <a:rPr lang="ml-IN" sz="3200" b="1"/>
              <a:t>*Critical elements are added in small doses and it continued during production phase.</a:t>
            </a:r>
          </a:p>
        </p:txBody>
      </p:sp>
    </p:spTree>
    <p:extLst>
      <p:ext uri="{BB962C8B-B14F-4D97-AF65-F5344CB8AC3E}">
        <p14:creationId xmlns:p14="http://schemas.microsoft.com/office/powerpoint/2010/main" val="294023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htning Bolt 1">
            <a:extLst>
              <a:ext uri="{FF2B5EF4-FFF2-40B4-BE49-F238E27FC236}">
                <a16:creationId xmlns:a16="http://schemas.microsoft.com/office/drawing/2014/main" id="{26DA0099-D577-4547-B17F-905C2E74434A}"/>
              </a:ext>
            </a:extLst>
          </p:cNvPr>
          <p:cNvSpPr/>
          <p:nvPr/>
        </p:nvSpPr>
        <p:spPr>
          <a:xfrm rot="13462252">
            <a:off x="4552648" y="11144551"/>
            <a:ext cx="1325638" cy="11611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EAD1A-81E6-2749-B06A-58BDACBBB339}"/>
              </a:ext>
            </a:extLst>
          </p:cNvPr>
          <p:cNvSpPr txBox="1"/>
          <p:nvPr/>
        </p:nvSpPr>
        <p:spPr>
          <a:xfrm>
            <a:off x="1676400" y="1259663"/>
            <a:ext cx="86432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The study of antibiotics began from, discovery of penicillin in 1929 by Alexander Flemming.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 b="1" dirty="0"/>
              <a:t>P</a:t>
            </a:r>
            <a:r>
              <a:rPr lang="ml-IN" sz="2800" b="1" dirty="0"/>
              <a:t>roved that broth culture of penicillin nirayum has antibacterial property to gram positive bacteria by inhibit their cell wall synthesis.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Most of penicillin are 6-aminopencillanic acid derivative.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Beta –lactum ring responsible for antibacterial property.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381E-7986-2645-A087-24CAD7C9CF81}"/>
              </a:ext>
            </a:extLst>
          </p:cNvPr>
          <p:cNvSpPr txBox="1"/>
          <p:nvPr/>
        </p:nvSpPr>
        <p:spPr>
          <a:xfrm>
            <a:off x="1728642" y="5236609"/>
            <a:ext cx="102337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Streptomycin is an effective against mycobacterium tuberculosis and gram negative bacteria</a:t>
            </a:r>
            <a:r>
              <a:rPr lang="ml-IN" sz="2400" dirty="0"/>
              <a:t>.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34307-084F-5141-8A55-0BE7D242941D}"/>
              </a:ext>
            </a:extLst>
          </p:cNvPr>
          <p:cNvSpPr txBox="1"/>
          <p:nvPr/>
        </p:nvSpPr>
        <p:spPr>
          <a:xfrm rot="10800000" flipH="1" flipV="1">
            <a:off x="1905000" y="457200"/>
            <a:ext cx="7003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 dirty="0">
                <a:solidFill>
                  <a:srgbClr val="FF0000"/>
                </a:solidFill>
              </a:rPr>
              <a:t>PRODUCTION OF ANTIBIOTICS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85F1-A085-9F4C-A229-7F18C763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6" y="536459"/>
            <a:ext cx="11720285" cy="835757"/>
          </a:xfrm>
        </p:spPr>
        <p:txBody>
          <a:bodyPr>
            <a:noAutofit/>
          </a:bodyPr>
          <a:lstStyle/>
          <a:p>
            <a:r>
              <a:rPr lang="ml-IN" sz="6000" b="1" u="sng" dirty="0">
                <a:solidFill>
                  <a:schemeClr val="accent4"/>
                </a:solidFill>
              </a:rPr>
              <a:t>INDUSTRIAL MICROBIOLOGY</a:t>
            </a:r>
            <a:endParaRPr lang="en-US" sz="6000" b="1" u="sng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72833-DF1D-8B4D-9391-C958813E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828798" y="2128761"/>
            <a:ext cx="9829801" cy="3894667"/>
          </a:xfrm>
        </p:spPr>
        <p:txBody>
          <a:bodyPr>
            <a:noAutofit/>
          </a:bodyPr>
          <a:lstStyle/>
          <a:p>
            <a:r>
              <a:rPr lang="ml-IN" sz="4400" b="1" u="sng" dirty="0">
                <a:solidFill>
                  <a:schemeClr val="accent1"/>
                </a:solidFill>
              </a:rPr>
              <a:t>PRODUCTION OF ALCOHOL, VINEGAR, ANTIBIOTICS,</a:t>
            </a:r>
            <a:r>
              <a:rPr lang="en-US" sz="4400" b="1" u="sng" dirty="0">
                <a:solidFill>
                  <a:schemeClr val="accent1"/>
                </a:solidFill>
              </a:rPr>
              <a:t> </a:t>
            </a:r>
            <a:r>
              <a:rPr lang="ml-IN" sz="4400" b="1" u="sng" dirty="0">
                <a:solidFill>
                  <a:schemeClr val="accent1"/>
                </a:solidFill>
              </a:rPr>
              <a:t>VITAMINS, VACCINES,</a:t>
            </a:r>
            <a:r>
              <a:rPr lang="en-US" sz="4400" b="1" u="sng" dirty="0">
                <a:solidFill>
                  <a:schemeClr val="accent1"/>
                </a:solidFill>
              </a:rPr>
              <a:t> </a:t>
            </a:r>
            <a:r>
              <a:rPr lang="ml-IN" sz="4400" b="1" u="sng" dirty="0">
                <a:solidFill>
                  <a:schemeClr val="accent1"/>
                </a:solidFill>
              </a:rPr>
              <a:t>ORGANIC ACIDS,</a:t>
            </a:r>
            <a:r>
              <a:rPr lang="en-US" sz="4400" b="1" u="sng" dirty="0">
                <a:solidFill>
                  <a:schemeClr val="accent1"/>
                </a:solidFill>
              </a:rPr>
              <a:t> </a:t>
            </a:r>
            <a:r>
              <a:rPr lang="ml-IN" sz="4400" b="1" u="sng" dirty="0">
                <a:solidFill>
                  <a:schemeClr val="accent1"/>
                </a:solidFill>
              </a:rPr>
              <a:t>AMINO ACIDS</a:t>
            </a:r>
          </a:p>
          <a:p>
            <a:endParaRPr lang="en-US" sz="32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97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0D368-E778-6247-A5A6-5FCB1056A53D}"/>
              </a:ext>
            </a:extLst>
          </p:cNvPr>
          <p:cNvSpPr txBox="1"/>
          <p:nvPr/>
        </p:nvSpPr>
        <p:spPr>
          <a:xfrm>
            <a:off x="1196236" y="663480"/>
            <a:ext cx="977501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ml-IN" sz="2400" u="sng" dirty="0"/>
              <a:t>penicillium chrysogenum </a:t>
            </a:r>
            <a:r>
              <a:rPr lang="ml-IN" sz="2400" dirty="0"/>
              <a:t>spore suspension are inoculated onto wheat bran nutrient solution.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Agitated for 1_2 days for to have a mycelial growth.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Medium:lactose, caco3, glucose.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PH:</a:t>
            </a:r>
            <a:r>
              <a:rPr lang="en-US" sz="2400" dirty="0"/>
              <a:t>7.3 ,temp:73-81F</a:t>
            </a:r>
            <a:endParaRPr lang="ml-IN" sz="2400" dirty="0"/>
          </a:p>
          <a:p>
            <a:pPr marL="342900" indent="-342900" algn="l">
              <a:buFont typeface="Arial" charset="0"/>
              <a:buChar char="•"/>
            </a:pPr>
            <a:r>
              <a:rPr lang="en-US" sz="2400" dirty="0"/>
              <a:t>5-</a:t>
            </a:r>
            <a:r>
              <a:rPr lang="ml-IN" sz="2400" dirty="0"/>
              <a:t>7 days </a:t>
            </a:r>
            <a:r>
              <a:rPr lang="en-US" sz="2400" dirty="0"/>
              <a:t>for batch </a:t>
            </a:r>
            <a:r>
              <a:rPr lang="ml-IN" sz="2400" dirty="0"/>
              <a:t>fermentation.</a:t>
            </a:r>
            <a:endParaRPr lang="en-US" sz="2400" dirty="0"/>
          </a:p>
          <a:p>
            <a:pPr marL="342900" indent="-342900" algn="l">
              <a:buFont typeface="Arial" charset="0"/>
              <a:buChar char="•"/>
            </a:pPr>
            <a:r>
              <a:rPr lang="ml-IN" sz="2400" dirty="0"/>
              <a:t> </a:t>
            </a:r>
            <a:r>
              <a:rPr lang="ml-IN" sz="2400" u="sng" dirty="0"/>
              <a:t>,</a:t>
            </a:r>
            <a:r>
              <a:rPr lang="ml-IN" sz="2400" b="1" u="sng" dirty="0"/>
              <a:t>Three phases:</a:t>
            </a:r>
            <a:endParaRPr lang="en-US" sz="2400" b="1" u="sng" dirty="0"/>
          </a:p>
          <a:p>
            <a:pPr algn="l"/>
            <a:r>
              <a:rPr lang="ml-IN" sz="2400" b="1" dirty="0"/>
              <a:t>1</a:t>
            </a:r>
            <a:r>
              <a:rPr lang="en-US" sz="2400" b="1" dirty="0"/>
              <a:t>:</a:t>
            </a:r>
            <a:r>
              <a:rPr lang="ml-IN" sz="2400" b="1" dirty="0"/>
              <a:t> mycelial growth</a:t>
            </a:r>
          </a:p>
          <a:p>
            <a:pPr algn="l"/>
            <a:r>
              <a:rPr lang="ml-IN" sz="2400" b="1" dirty="0"/>
              <a:t>2: consumption of lactose, mycelial mass increases, pH constant.</a:t>
            </a:r>
            <a:r>
              <a:rPr lang="en-US" sz="2400" b="1" dirty="0"/>
              <a:t>secreting </a:t>
            </a:r>
            <a:r>
              <a:rPr lang="en-US" sz="2400" b="1" dirty="0" err="1"/>
              <a:t>pencillin</a:t>
            </a:r>
            <a:r>
              <a:rPr lang="en-US" sz="2400" b="1" dirty="0"/>
              <a:t> to the medium.</a:t>
            </a:r>
          </a:p>
          <a:p>
            <a:pPr algn="l"/>
            <a:r>
              <a:rPr lang="ml-IN" sz="2400" b="1" dirty="0"/>
              <a:t>3:Antibiotic concentration decreases</a:t>
            </a:r>
            <a:r>
              <a:rPr lang="ml-IN" sz="2400" dirty="0"/>
              <a:t>.</a:t>
            </a:r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 err="1"/>
              <a:t>Pencillin</a:t>
            </a:r>
            <a:r>
              <a:rPr lang="en-US" sz="2400" dirty="0"/>
              <a:t> is a secondary metabolite so it produced during stationary phase.</a:t>
            </a:r>
            <a:endParaRPr lang="ml-IN" sz="2400" dirty="0"/>
          </a:p>
          <a:p>
            <a:pPr algn="l"/>
            <a:r>
              <a:rPr lang="ml-IN" sz="2400" dirty="0"/>
              <a:t>*Using rotating vacuum filter,penicillin is separated from fungal cell.Fungal biomass is dried and used as a animal feed.</a:t>
            </a:r>
            <a:endParaRPr lang="en-US" sz="2400" dirty="0"/>
          </a:p>
          <a:p>
            <a:pPr algn="l"/>
            <a:r>
              <a:rPr lang="en-US" sz="2400" dirty="0"/>
              <a:t>Quality assurance and packaging</a:t>
            </a:r>
            <a:endParaRPr lang="ml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E8F9F-2114-6C43-842B-0EF089373EA4}"/>
              </a:ext>
            </a:extLst>
          </p:cNvPr>
          <p:cNvSpPr txBox="1"/>
          <p:nvPr/>
        </p:nvSpPr>
        <p:spPr>
          <a:xfrm rot="10800000" flipV="1">
            <a:off x="1741118" y="98093"/>
            <a:ext cx="519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 u="sng" dirty="0">
                <a:solidFill>
                  <a:srgbClr val="00B0F0"/>
                </a:solidFill>
              </a:rPr>
              <a:t>PENCILLIN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C0441CA-9DDD-C94D-B7A4-03E01E74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398519"/>
            <a:ext cx="1770038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6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457200"/>
            <a:ext cx="4834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Biosynthesis of </a:t>
            </a:r>
            <a:r>
              <a:rPr lang="en-US" sz="3200" b="1" u="sng" dirty="0" err="1">
                <a:solidFill>
                  <a:srgbClr val="0070C0"/>
                </a:solidFill>
              </a:rPr>
              <a:t>pencillin</a:t>
            </a:r>
            <a:endParaRPr lang="en-US" sz="3200" b="1" u="sng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rot="10800000" flipH="1" flipV="1">
            <a:off x="914400" y="1732865"/>
            <a:ext cx="103631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Condensation of 3 </a:t>
            </a:r>
            <a:r>
              <a:rPr lang="en-US" sz="2800" b="1" dirty="0" err="1"/>
              <a:t>aminoacid</a:t>
            </a:r>
            <a:r>
              <a:rPr lang="en-US" sz="2800" b="1" dirty="0"/>
              <a:t> to form </a:t>
            </a:r>
            <a:r>
              <a:rPr lang="en-US" sz="2800" b="1" dirty="0" err="1"/>
              <a:t>tripeptide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Biosynthesis of </a:t>
            </a:r>
            <a:r>
              <a:rPr lang="en-US" sz="2800" b="1" dirty="0" err="1"/>
              <a:t>pencillin</a:t>
            </a:r>
            <a:r>
              <a:rPr lang="en-US" sz="2800" b="1" dirty="0"/>
              <a:t> G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/>
              <a:t>Transamidation</a:t>
            </a:r>
            <a:endParaRPr lang="en-US" sz="2800" b="1" dirty="0"/>
          </a:p>
          <a:p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/>
              <a:t>These biosynthesis is encoded by gene </a:t>
            </a:r>
            <a:r>
              <a:rPr lang="en-US" sz="2800" b="1" dirty="0" err="1"/>
              <a:t>penDE</a:t>
            </a:r>
            <a:endParaRPr lang="en-US" sz="28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b="1" dirty="0" err="1"/>
              <a:t>Pencillin</a:t>
            </a:r>
            <a:r>
              <a:rPr lang="en-US" sz="2800" b="1" dirty="0"/>
              <a:t> is the first commercial product by aerobic submerged fermentation.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41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E09B70-FC71-BA4B-869A-5CD617116036}"/>
              </a:ext>
            </a:extLst>
          </p:cNvPr>
          <p:cNvSpPr txBox="1"/>
          <p:nvPr/>
        </p:nvSpPr>
        <p:spPr>
          <a:xfrm>
            <a:off x="746275" y="-5219"/>
            <a:ext cx="104781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 u="sng" dirty="0">
                <a:solidFill>
                  <a:srgbClr val="0070C0"/>
                </a:solidFill>
              </a:rPr>
              <a:t>Streptomycin</a:t>
            </a:r>
            <a:r>
              <a:rPr lang="ml-IN" sz="2400" dirty="0"/>
              <a:t>:</a:t>
            </a:r>
            <a:endParaRPr lang="en-US" sz="24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 </a:t>
            </a:r>
            <a:r>
              <a:rPr lang="en-US" sz="2400" dirty="0"/>
              <a:t>used against TB</a:t>
            </a:r>
            <a:endParaRPr lang="ml-IN" sz="24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 Produced  </a:t>
            </a:r>
            <a:r>
              <a:rPr lang="en-US" sz="2400" dirty="0"/>
              <a:t>from  </a:t>
            </a:r>
            <a:r>
              <a:rPr lang="ml-IN" sz="2400" dirty="0"/>
              <a:t>streptomycin </a:t>
            </a:r>
            <a:r>
              <a:rPr lang="en-US" sz="2400" dirty="0"/>
              <a:t>g</a:t>
            </a:r>
            <a:r>
              <a:rPr lang="ml-IN" sz="2400" dirty="0"/>
              <a:t>riseus.(Actinomycetes)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Inoculation to initiate the the fermentation in production tank.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Medium:Soyabean meal,(N-source),glucose(C-source)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Carried out at 28 ℃,PH-7.</a:t>
            </a:r>
            <a:r>
              <a:rPr lang="en-US" sz="2400" dirty="0"/>
              <a:t>3usally used :</a:t>
            </a:r>
            <a:r>
              <a:rPr lang="en-US" sz="2400" dirty="0" err="1"/>
              <a:t>Hockenhul</a:t>
            </a:r>
            <a:r>
              <a:rPr lang="en-US" sz="2400" dirty="0"/>
              <a:t> medium</a:t>
            </a:r>
            <a:endParaRPr lang="ml-IN" sz="2400" dirty="0"/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Process lasts for </a:t>
            </a:r>
            <a:r>
              <a:rPr lang="en-US" sz="2400" dirty="0"/>
              <a:t>5-7 </a:t>
            </a:r>
            <a:r>
              <a:rPr lang="ml-IN" sz="2400" dirty="0"/>
              <a:t>days.</a:t>
            </a:r>
          </a:p>
          <a:p>
            <a:pPr algn="l"/>
            <a:endParaRPr lang="ml-IN" sz="2400" dirty="0"/>
          </a:p>
          <a:p>
            <a:pPr algn="l"/>
            <a:r>
              <a:rPr lang="ml-IN" sz="2400" b="1" u="sng" dirty="0"/>
              <a:t>*Three phases;</a:t>
            </a:r>
            <a:endParaRPr lang="ml-IN" sz="2400" dirty="0"/>
          </a:p>
          <a:p>
            <a:pPr algn="l"/>
            <a:r>
              <a:rPr lang="ml-IN" sz="2400" dirty="0"/>
              <a:t>      1:Rapid growth of microbe,it’s proteolytic activity produces NH3 to medium from soyabean meal causes increase in PH.</a:t>
            </a:r>
          </a:p>
          <a:p>
            <a:pPr algn="l"/>
            <a:endParaRPr lang="ml-IN" sz="2400" dirty="0"/>
          </a:p>
          <a:p>
            <a:pPr algn="l"/>
            <a:r>
              <a:rPr lang="ml-IN" sz="2400" dirty="0"/>
              <a:t>       2:Little additional production of mycelium.streptomycin accumulate s.glucose and NH3 is consumed thus PH is constant.</a:t>
            </a:r>
          </a:p>
          <a:p>
            <a:pPr algn="l"/>
            <a:endParaRPr lang="ml-IN" sz="2400" dirty="0"/>
          </a:p>
          <a:p>
            <a:pPr algn="l"/>
            <a:r>
              <a:rPr lang="ml-IN" sz="2400" dirty="0"/>
              <a:t>.     3: Carbohydrates become depleted, production ceases.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ml-IN" sz="2400" dirty="0"/>
              <a:t>Recovery: streptomycin is absorbed onto charcoal and </a:t>
            </a:r>
            <a:r>
              <a:rPr lang="en-US" sz="2400" dirty="0"/>
              <a:t>eluted with HCL</a:t>
            </a:r>
            <a:r>
              <a:rPr lang="ml-IN" sz="2400" dirty="0"/>
              <a:t> </a:t>
            </a:r>
            <a:r>
              <a:rPr lang="en-GB" sz="2400" dirty="0"/>
              <a:t>P</a:t>
            </a:r>
            <a:r>
              <a:rPr lang="ml-IN" sz="2400" dirty="0"/>
              <a:t>ercipitated with acetone and purified by chromatography.</a:t>
            </a:r>
          </a:p>
        </p:txBody>
      </p:sp>
    </p:spTree>
    <p:extLst>
      <p:ext uri="{BB962C8B-B14F-4D97-AF65-F5344CB8AC3E}">
        <p14:creationId xmlns:p14="http://schemas.microsoft.com/office/powerpoint/2010/main" val="217294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3CF939-E8F3-B145-8254-C9D758D7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l-IN" sz="3200" b="1" u="sng">
                <a:solidFill>
                  <a:srgbClr val="00B0F0"/>
                </a:solidFill>
              </a:rPr>
              <a:t>PRODUCTION OF STEROIDS</a:t>
            </a:r>
            <a:endParaRPr lang="en-US" sz="3200" b="1" u="sng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740110-F77E-FA47-B4B9-CF77692E4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l-IN" sz="3200">
                <a:solidFill>
                  <a:schemeClr val="tx1"/>
                </a:solidFill>
              </a:rPr>
              <a:t>Why steroid productions are different from other production?</a:t>
            </a:r>
          </a:p>
          <a:p>
            <a:r>
              <a:rPr lang="ml-IN" sz="3200">
                <a:solidFill>
                  <a:schemeClr val="tx1"/>
                </a:solidFill>
              </a:rPr>
              <a:t>Why chemical synthesis is so difficult?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47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73CBF-03F5-9D4F-AE3B-4F51F17CBA45}"/>
              </a:ext>
            </a:extLst>
          </p:cNvPr>
          <p:cNvSpPr txBox="1"/>
          <p:nvPr/>
        </p:nvSpPr>
        <p:spPr>
          <a:xfrm>
            <a:off x="1698171" y="1443841"/>
            <a:ext cx="9465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/>
              <a:t>Chemical  conversion of deoxycholic acid to cortisone require 37 steps and extreme reaction condition,oxygen is needed to be introduced at 11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/>
              <a:t>It is a difficult process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/>
              <a:t>Microbes can introduce oxygen at this position in a single reaction.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/>
              <a:t>S</a:t>
            </a:r>
            <a:r>
              <a:rPr lang="ml-IN" sz="2800"/>
              <a:t>teroid transformation is actually occurring than production.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76277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A090E-5014-9449-90B9-116F9249FF4B}"/>
              </a:ext>
            </a:extLst>
          </p:cNvPr>
          <p:cNvSpPr txBox="1"/>
          <p:nvPr/>
        </p:nvSpPr>
        <p:spPr>
          <a:xfrm>
            <a:off x="1565123" y="243512"/>
            <a:ext cx="1046963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Involoved in regulations of sexuality.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Rhizopus Nigerians, aspergillus species used in steroid production.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Microbial biotransformation include hydrogenation, dehydrogenation, oxidation and addition of side chain.</a:t>
            </a:r>
          </a:p>
          <a:p>
            <a:pPr algn="l"/>
            <a:endParaRPr lang="ml-IN" sz="2400"/>
          </a:p>
          <a:p>
            <a:pPr algn="l"/>
            <a:r>
              <a:rPr lang="ml-IN" sz="2400" b="1" u="sng"/>
              <a:t>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ml-IN" sz="2400"/>
              <a:t>Rhizopus Nigricans is grown in a fermentation tank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Glucose or sucrose as carbon source and corn steep liquor as nitrogen source.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Steroid to be transformed is first dissloved with  desired solvent is Incorporated.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In few hours or days steroid is transformed.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Steroid is hydroxylase at number 11 to form 11-alpha hydroxyprogesterone.</a:t>
            </a:r>
          </a:p>
          <a:p>
            <a:pPr algn="l"/>
            <a:r>
              <a:rPr lang="ml-IN" sz="2400" b="1" u="sng"/>
              <a:t>RECOVERY</a:t>
            </a:r>
          </a:p>
          <a:p>
            <a:pPr algn="l"/>
            <a:r>
              <a:rPr lang="ml-IN" sz="2400"/>
              <a:t>Extraction with methyl chloride,purified chromatography and recovered by crystallization.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2714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2FEDC7C-2B02-BF46-A262-BA3E2259C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6" y="228600"/>
            <a:ext cx="10744200" cy="623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2D2D-D587-CB42-ADB1-1E1260B1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rgbClr val="FF0000"/>
                </a:solidFill>
              </a:rPr>
              <a:t>PRODUCTION OF VITAMINS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ADB4-CCF7-DB43-A832-5857B1DB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1277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Commercially produced by using microorganisms like </a:t>
            </a:r>
            <a:r>
              <a:rPr lang="en-US" sz="2800" b="1" dirty="0" err="1">
                <a:solidFill>
                  <a:schemeClr val="tx1"/>
                </a:solidFill>
              </a:rPr>
              <a:t>sterptomyces,acetobacter</a:t>
            </a:r>
            <a:r>
              <a:rPr lang="en-US" sz="2800" b="1" dirty="0">
                <a:solidFill>
                  <a:schemeClr val="tx1"/>
                </a:solidFill>
              </a:rPr>
              <a:t> anaerobically or aerobically.</a:t>
            </a:r>
          </a:p>
          <a:p>
            <a:r>
              <a:rPr lang="en-US" sz="2800" b="1" u="sng" dirty="0">
                <a:solidFill>
                  <a:srgbClr val="FF0000"/>
                </a:solidFill>
              </a:rPr>
              <a:t>VITAMIN B12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Also called </a:t>
            </a:r>
            <a:r>
              <a:rPr lang="en-US" sz="2800" b="1" dirty="0" err="1">
                <a:solidFill>
                  <a:schemeClr val="tx1"/>
                </a:solidFill>
              </a:rPr>
              <a:t>cyanocobalamine</a:t>
            </a:r>
            <a:r>
              <a:rPr lang="en-US" sz="2800" b="1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Discovered by George Whipple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Major sources :</a:t>
            </a:r>
            <a:r>
              <a:rPr lang="en-US" sz="2800" b="1" dirty="0" err="1">
                <a:solidFill>
                  <a:schemeClr val="tx1"/>
                </a:solidFill>
              </a:rPr>
              <a:t>egg,meat,poultry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Soluble in </a:t>
            </a:r>
            <a:r>
              <a:rPr lang="en-US" sz="2800" b="1" dirty="0" err="1">
                <a:solidFill>
                  <a:schemeClr val="tx1"/>
                </a:solidFill>
              </a:rPr>
              <a:t>water,ethanol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Red </a:t>
            </a:r>
            <a:r>
              <a:rPr lang="en-US" sz="2800" b="1" dirty="0" err="1">
                <a:solidFill>
                  <a:schemeClr val="tx1"/>
                </a:solidFill>
              </a:rPr>
              <a:t>coloured</a:t>
            </a:r>
            <a:r>
              <a:rPr lang="en-US" sz="2800" b="1" dirty="0">
                <a:solidFill>
                  <a:schemeClr val="tx1"/>
                </a:solidFill>
              </a:rPr>
              <a:t> vitamin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One of 8 B vitamin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Production requires 3-5 days 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9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14A9B5-4F73-484D-AA62-0F7BAD261321}"/>
              </a:ext>
            </a:extLst>
          </p:cNvPr>
          <p:cNvSpPr txBox="1"/>
          <p:nvPr/>
        </p:nvSpPr>
        <p:spPr>
          <a:xfrm rot="10800000" flipV="1">
            <a:off x="1371600" y="282029"/>
            <a:ext cx="881863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u="sng" dirty="0"/>
              <a:t> INDUSTRIAL PRODUCTION BY FERMENTATION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7579-C124-EA4E-A0CF-D63B1141EF7D}"/>
              </a:ext>
            </a:extLst>
          </p:cNvPr>
          <p:cNvSpPr txBox="1"/>
          <p:nvPr/>
        </p:nvSpPr>
        <p:spPr>
          <a:xfrm>
            <a:off x="914400" y="914400"/>
            <a:ext cx="11277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00B0F0"/>
                </a:solidFill>
              </a:rPr>
              <a:t>INNOCULUM</a:t>
            </a:r>
            <a:r>
              <a:rPr lang="en-US" sz="2400" b="1" u="sng" dirty="0"/>
              <a:t>: </a:t>
            </a:r>
            <a:r>
              <a:rPr lang="en-US" sz="2400" b="1" dirty="0"/>
              <a:t>pure </a:t>
            </a:r>
            <a:r>
              <a:rPr lang="en-US" sz="2400" b="1" dirty="0" err="1"/>
              <a:t>streptomyces</a:t>
            </a:r>
            <a:r>
              <a:rPr lang="en-US" sz="2400" b="1" dirty="0"/>
              <a:t> </a:t>
            </a:r>
            <a:r>
              <a:rPr lang="en-US" sz="2400" b="1" dirty="0" err="1"/>
              <a:t>olivaceus</a:t>
            </a:r>
            <a:r>
              <a:rPr lang="en-US" sz="2400" b="1" dirty="0"/>
              <a:t> is inoculated and grown in 100-250ml of inoculum medium.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u="sng" dirty="0" err="1">
                <a:solidFill>
                  <a:srgbClr val="00B0F0"/>
                </a:solidFill>
              </a:rPr>
              <a:t>MEDIUM:</a:t>
            </a:r>
            <a:r>
              <a:rPr lang="en-US" sz="2400" b="1" dirty="0" err="1"/>
              <a:t>carbohydrate,protien,cobalt.sterillization</a:t>
            </a:r>
            <a:r>
              <a:rPr lang="en-US" sz="2400" b="1" dirty="0"/>
              <a:t> of medium by batch or </a:t>
            </a:r>
            <a:r>
              <a:rPr lang="en-US" sz="2400" b="1" dirty="0" err="1"/>
              <a:t>continous</a:t>
            </a:r>
            <a:r>
              <a:rPr lang="en-US" sz="2400" b="1" dirty="0"/>
              <a:t> culture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Temperature:80 F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PH:5 with H2SO4 and reducing agent Na2SO4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Optimum </a:t>
            </a:r>
            <a:r>
              <a:rPr lang="en-US" sz="2400" b="1" dirty="0" err="1"/>
              <a:t>aeration,excess</a:t>
            </a:r>
            <a:r>
              <a:rPr lang="en-US" sz="2400" b="1" dirty="0"/>
              <a:t> aeration  may causes foaming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Yield: 1-2 mg per </a:t>
            </a:r>
            <a:r>
              <a:rPr lang="en-US" sz="2400" b="1" dirty="0" err="1"/>
              <a:t>litre</a:t>
            </a:r>
            <a:r>
              <a:rPr lang="en-US" sz="2400" b="1" dirty="0"/>
              <a:t> in fermented broth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u="sng" dirty="0" err="1">
                <a:solidFill>
                  <a:srgbClr val="00B0F0"/>
                </a:solidFill>
              </a:rPr>
              <a:t>RECOVERY</a:t>
            </a:r>
            <a:r>
              <a:rPr lang="en-US" sz="2400" b="1" u="sng" dirty="0" err="1"/>
              <a:t>:</a:t>
            </a:r>
            <a:r>
              <a:rPr lang="en-US" sz="2400" b="1" dirty="0" err="1"/>
              <a:t>Cobalamine</a:t>
            </a:r>
            <a:r>
              <a:rPr lang="en-US" sz="2400" b="1" dirty="0"/>
              <a:t> associated mycelium boiling mixture liberate </a:t>
            </a:r>
            <a:r>
              <a:rPr lang="en-US" sz="2400" b="1" dirty="0" err="1"/>
              <a:t>cobalamine</a:t>
            </a:r>
            <a:r>
              <a:rPr lang="en-US" sz="2400" b="1" dirty="0"/>
              <a:t> quantitatively from mycelium .</a:t>
            </a:r>
            <a:r>
              <a:rPr lang="en-US" sz="2400" b="1" dirty="0" err="1"/>
              <a:t>filteration</a:t>
            </a:r>
            <a:r>
              <a:rPr lang="en-US" sz="2400" b="1" dirty="0"/>
              <a:t> is done to remove mycelium ,</a:t>
            </a:r>
            <a:r>
              <a:rPr lang="en-US" sz="2400" b="1" dirty="0" err="1"/>
              <a:t>filtrerated</a:t>
            </a:r>
            <a:r>
              <a:rPr lang="en-US" sz="2400" b="1" dirty="0"/>
              <a:t> broth then treated with cyanide.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Adsorption chromatography is done by activated charcoal.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err="1"/>
              <a:t>Elution:process</a:t>
            </a:r>
            <a:r>
              <a:rPr lang="en-US" sz="2400" b="1" dirty="0"/>
              <a:t> of extracting material from another by washing with solvent like water.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Evaporation </a:t>
            </a:r>
            <a:r>
              <a:rPr lang="en-US" sz="2400" b="1" dirty="0" err="1"/>
              <a:t>upto</a:t>
            </a:r>
            <a:r>
              <a:rPr lang="en-US" sz="2400" b="1" dirty="0"/>
              <a:t> dryness.</a:t>
            </a:r>
          </a:p>
          <a:p>
            <a:pPr algn="l"/>
            <a:endParaRPr lang="en-US" sz="2400" b="1" u="sng" dirty="0">
              <a:solidFill>
                <a:srgbClr val="00B0F0"/>
              </a:solidFill>
            </a:endParaRPr>
          </a:p>
          <a:p>
            <a:pPr algn="l"/>
            <a:r>
              <a:rPr lang="ml-IN" sz="2400" dirty="0">
                <a:sym typeface="Wingdings" pitchFamily="2" charset="2"/>
              </a:rPr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3810000" y="2286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5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701344"/>
            <a:ext cx="2114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0070C0"/>
                </a:solidFill>
              </a:rPr>
              <a:t>USES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286119"/>
            <a:ext cx="10287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Regulates the overproduction of </a:t>
            </a:r>
            <a:r>
              <a:rPr lang="en-US" sz="2800" b="1" dirty="0" err="1"/>
              <a:t>igE</a:t>
            </a:r>
            <a:r>
              <a:rPr lang="en-US" sz="2800" b="1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Reduces depression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Stimulate the normal functioning of nervous system.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ml-IN" sz="2800" b="1" dirty="0"/>
              <a:t>animal protein can be replaced by less expensive vegetable proteins.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ml-IN" sz="2800" b="1" dirty="0"/>
              <a:t>If the vegetable protein is fortified with vitB12 has a role in biological nitrogen fixation</a:t>
            </a:r>
            <a:r>
              <a:rPr lang="ml-IN" sz="2800" dirty="0"/>
              <a:t>.</a:t>
            </a: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b="1" u="sng" dirty="0">
                <a:solidFill>
                  <a:srgbClr val="0070C0"/>
                </a:solidFill>
              </a:rPr>
              <a:t>DEFICIENCY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Causes muscle pain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Memory loss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/>
              <a:t>Causes infertility</a:t>
            </a:r>
          </a:p>
        </p:txBody>
      </p:sp>
    </p:spTree>
    <p:extLst>
      <p:ext uri="{BB962C8B-B14F-4D97-AF65-F5344CB8AC3E}">
        <p14:creationId xmlns:p14="http://schemas.microsoft.com/office/powerpoint/2010/main" val="2345548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2A9-6509-F74C-886D-4BC8335D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chemeClr val="accent1"/>
                </a:solidFill>
              </a:rPr>
              <a:t>Industrial microbiology:</a:t>
            </a:r>
            <a:br>
              <a:rPr lang="ml-IN" u="sng"/>
            </a:b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EB3D-B690-0343-A0F4-B1CB5072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495" y="1540189"/>
            <a:ext cx="10482029" cy="4930764"/>
          </a:xfrm>
        </p:spPr>
        <p:txBody>
          <a:bodyPr>
            <a:noAutofit/>
          </a:bodyPr>
          <a:lstStyle/>
          <a:p>
            <a:r>
              <a:rPr lang="ml-IN" sz="2400"/>
              <a:t>A</a:t>
            </a:r>
            <a:r>
              <a:rPr lang="ml-IN" sz="3200" b="1"/>
              <a:t> branch of applied microbiology.</a:t>
            </a:r>
          </a:p>
          <a:p>
            <a:r>
              <a:rPr lang="ml-IN" sz="3200" b="1"/>
              <a:t>It refers to the use of microorganisms in commercial enterprises.</a:t>
            </a:r>
          </a:p>
          <a:p>
            <a:pPr marL="0" indent="0">
              <a:buNone/>
            </a:pPr>
            <a:endParaRPr lang="ml-IN" sz="3200" b="1"/>
          </a:p>
          <a:p>
            <a:r>
              <a:rPr lang="ml-IN" sz="3200" b="1"/>
              <a:t>The microorganisms are processed under controlled temperature, pH to produce valuable products</a:t>
            </a:r>
            <a:r>
              <a:rPr lang="ml-IN" sz="2400"/>
              <a:t> 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4970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335D294-4B58-0641-BAFD-C10DD2DF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457200"/>
            <a:ext cx="1600200" cy="2362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1466B-5F16-2042-8753-9C122598FAE0}"/>
              </a:ext>
            </a:extLst>
          </p:cNvPr>
          <p:cNvSpPr txBox="1"/>
          <p:nvPr/>
        </p:nvSpPr>
        <p:spPr>
          <a:xfrm>
            <a:off x="381000" y="1219200"/>
            <a:ext cx="1051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Kuhn,Guriga and </a:t>
            </a:r>
            <a:r>
              <a:rPr lang="en-US" sz="2800" b="1" dirty="0"/>
              <a:t>E</a:t>
            </a:r>
            <a:r>
              <a:rPr lang="ml-IN" sz="2800" b="1" dirty="0"/>
              <a:t>ager isolated riboflavin from the whey of milk.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Ashbya gossypi is used as microbes.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It has 400 time more production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Clostridium </a:t>
            </a:r>
            <a:r>
              <a:rPr lang="en-US" sz="2800" b="1" dirty="0" err="1"/>
              <a:t>sps,candida</a:t>
            </a:r>
            <a:r>
              <a:rPr lang="en-US" sz="2800" b="1" dirty="0"/>
              <a:t> </a:t>
            </a:r>
            <a:r>
              <a:rPr lang="en-US" sz="2800" b="1" dirty="0" err="1"/>
              <a:t>sps</a:t>
            </a:r>
            <a:r>
              <a:rPr lang="en-US" sz="2800" b="1" dirty="0"/>
              <a:t> belong to </a:t>
            </a:r>
            <a:r>
              <a:rPr lang="en-US" sz="2800" b="1" dirty="0" err="1"/>
              <a:t>ascomycetes</a:t>
            </a:r>
            <a:r>
              <a:rPr lang="en-US" sz="2800" b="1" dirty="0"/>
              <a:t> can be employed also.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Fermentation can be done in a single step so that can save cost.</a:t>
            </a:r>
            <a:endParaRPr lang="ml-IN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Medium:</a:t>
            </a:r>
            <a:r>
              <a:rPr lang="en-US" sz="2800" b="1" dirty="0"/>
              <a:t>corn </a:t>
            </a:r>
            <a:r>
              <a:rPr lang="en-US" sz="2800" b="1" dirty="0" err="1"/>
              <a:t>steep,molasses</a:t>
            </a:r>
            <a:r>
              <a:rPr lang="en-US" sz="2800" b="1" dirty="0"/>
              <a:t>,</a:t>
            </a:r>
            <a:r>
              <a:rPr lang="ml-IN" sz="2800" b="1" dirty="0"/>
              <a:t> collagen,siya oil </a:t>
            </a:r>
            <a:r>
              <a:rPr lang="en-US" sz="2800" b="1" dirty="0"/>
              <a:t>.</a:t>
            </a:r>
            <a:endParaRPr lang="ml-IN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 dirty="0"/>
              <a:t>Fermentation:</a:t>
            </a:r>
            <a:r>
              <a:rPr lang="en-US" sz="2800" b="1" dirty="0"/>
              <a:t> submerged </a:t>
            </a:r>
            <a:r>
              <a:rPr lang="ml-IN" sz="2800" b="1" dirty="0"/>
              <a:t>aerobic,3 days at </a:t>
            </a:r>
            <a:r>
              <a:rPr lang="en-US" sz="2800" b="1" dirty="0"/>
              <a:t>20-28</a:t>
            </a:r>
            <a:r>
              <a:rPr lang="ml-IN" sz="2800" b="1" dirty="0"/>
              <a:t>℃</a:t>
            </a:r>
            <a:endParaRPr lang="en-US" sz="28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PH:6-7.5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dirty="0"/>
              <a:t>3-6g/</a:t>
            </a:r>
            <a:r>
              <a:rPr lang="en-US" sz="2800" b="1" dirty="0" err="1"/>
              <a:t>litre</a:t>
            </a:r>
            <a:r>
              <a:rPr lang="en-US" sz="2800" b="1" dirty="0"/>
              <a:t> production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92893" y="457200"/>
            <a:ext cx="4520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RIBOFLAVIN,VITAMIN B2</a:t>
            </a:r>
          </a:p>
        </p:txBody>
      </p:sp>
    </p:spTree>
    <p:extLst>
      <p:ext uri="{BB962C8B-B14F-4D97-AF65-F5344CB8AC3E}">
        <p14:creationId xmlns:p14="http://schemas.microsoft.com/office/powerpoint/2010/main" val="312340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00200" y="48872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00B050"/>
                </a:solidFill>
              </a:rPr>
              <a:t>RECOVERY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1143000"/>
            <a:ext cx="10363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Done by two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Evaporation of whole broth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Drying by drum drier.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r>
              <a:rPr lang="en-US" sz="2800" b="1" u="sng" dirty="0">
                <a:solidFill>
                  <a:srgbClr val="00B050"/>
                </a:solidFill>
              </a:rPr>
              <a:t>USES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Help in the breakdown of carbohydrate , protein and  there by provide energy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Good for overall health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Promote growth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DEFICIENCY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Causes nutritional disorders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Crack in skin corner of mouth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Fissure of lips</a:t>
            </a:r>
          </a:p>
        </p:txBody>
      </p:sp>
    </p:spTree>
    <p:extLst>
      <p:ext uri="{BB962C8B-B14F-4D97-AF65-F5344CB8AC3E}">
        <p14:creationId xmlns:p14="http://schemas.microsoft.com/office/powerpoint/2010/main" val="195130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6BA896-7E59-3C4E-9FB5-29F5BEB9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52400"/>
            <a:ext cx="8911687" cy="1280890"/>
          </a:xfrm>
        </p:spPr>
        <p:txBody>
          <a:bodyPr/>
          <a:lstStyle/>
          <a:p>
            <a:r>
              <a:rPr lang="ml-IN" b="1" u="sng" dirty="0">
                <a:solidFill>
                  <a:srgbClr val="FF0000"/>
                </a:solidFill>
              </a:rPr>
              <a:t>PRODUCTION OF AMINO ACID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C8513-1DB1-8641-9AE6-6FCC814DF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95400"/>
            <a:ext cx="112014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3 major </a:t>
            </a:r>
            <a:r>
              <a:rPr lang="en-US" sz="2400" b="1" dirty="0" err="1"/>
              <a:t>aminoacid</a:t>
            </a:r>
            <a:r>
              <a:rPr lang="en-US" sz="2400" b="1" dirty="0"/>
              <a:t> produced industrially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L-Lysine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L-glutamic acid</a:t>
            </a:r>
          </a:p>
          <a:p>
            <a:pPr>
              <a:buFont typeface="Wingdings" pitchFamily="2" charset="2"/>
              <a:buChar char="§"/>
            </a:pPr>
            <a:r>
              <a:rPr lang="en-US" sz="2400" b="1" dirty="0"/>
              <a:t>DL –methionine</a:t>
            </a:r>
          </a:p>
          <a:p>
            <a:pPr marL="0" indent="0">
              <a:buNone/>
            </a:pPr>
            <a:r>
              <a:rPr lang="en-US" sz="2900" b="1" u="sng" dirty="0"/>
              <a:t>    L-lysine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Submerged aerobic fermenter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Batch or fed batch fermentation process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/>
              <a:t>Microrganism</a:t>
            </a:r>
            <a:r>
              <a:rPr lang="en-US" sz="2800" dirty="0"/>
              <a:t>: </a:t>
            </a:r>
            <a:r>
              <a:rPr lang="en-US" sz="2800" dirty="0" err="1"/>
              <a:t>cornybacterium</a:t>
            </a:r>
            <a:r>
              <a:rPr lang="en-US" sz="2800" dirty="0"/>
              <a:t> </a:t>
            </a:r>
            <a:r>
              <a:rPr lang="en-US" sz="2800" dirty="0" err="1"/>
              <a:t>glutanicum</a:t>
            </a:r>
            <a:r>
              <a:rPr lang="en-US" sz="2800" dirty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Medium: carbon source :cane molasses, nitrogen source : </a:t>
            </a:r>
            <a:r>
              <a:rPr lang="en-US" sz="2800" dirty="0" err="1"/>
              <a:t>soyabeen</a:t>
            </a:r>
            <a:r>
              <a:rPr lang="en-US" sz="2800" dirty="0"/>
              <a:t> ,mineral salts, antifoaming agents :PEG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Optimum PH:7.2,temperature:35-37 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Recovery : by ion exchange method , lysine is adsorbed and eluted by washing it with ammonia solution.</a:t>
            </a:r>
          </a:p>
        </p:txBody>
      </p:sp>
    </p:spTree>
    <p:extLst>
      <p:ext uri="{BB962C8B-B14F-4D97-AF65-F5344CB8AC3E}">
        <p14:creationId xmlns:p14="http://schemas.microsoft.com/office/powerpoint/2010/main" val="463759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B9238-E30A-3444-9645-CC5121406458}"/>
              </a:ext>
            </a:extLst>
          </p:cNvPr>
          <p:cNvSpPr txBox="1"/>
          <p:nvPr/>
        </p:nvSpPr>
        <p:spPr>
          <a:xfrm>
            <a:off x="1867504" y="208547"/>
            <a:ext cx="3660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 u="sng"/>
              <a:t>L.Glutamic acid</a:t>
            </a:r>
            <a:endParaRPr lang="en-US" sz="2800" b="1" u="sn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3CFF3-0E76-7048-BC0C-1741649B88C9}"/>
              </a:ext>
            </a:extLst>
          </p:cNvPr>
          <p:cNvSpPr txBox="1"/>
          <p:nvPr/>
        </p:nvSpPr>
        <p:spPr>
          <a:xfrm>
            <a:off x="1524000" y="1752600"/>
            <a:ext cx="61867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Corynebacterium herculis produces glutamic acid.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Medium contain glucose, ammonium acetate.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Recovery:after 30-35 hours.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All most all process steps are same for all.</a:t>
            </a:r>
            <a:endParaRPr lang="ml-IN" sz="2400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u="sng" dirty="0"/>
              <a:t>Application of L-Lysine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/>
              <a:t>Flavour</a:t>
            </a:r>
            <a:r>
              <a:rPr lang="en-US" sz="2400" dirty="0"/>
              <a:t> enhancer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Poultry feed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As nutritional supplement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8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0304-242D-644D-BCD4-B33E9663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 dirty="0">
                <a:solidFill>
                  <a:srgbClr val="FF0000"/>
                </a:solidFill>
              </a:rPr>
              <a:t>PRODUCTION OF ORGANIC ACID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01FA-A785-0C48-9B62-9AB33647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28" y="1752600"/>
            <a:ext cx="11671905" cy="7117445"/>
          </a:xfrm>
        </p:spPr>
        <p:txBody>
          <a:bodyPr>
            <a:noAutofit/>
          </a:bodyPr>
          <a:lstStyle/>
          <a:p>
            <a:r>
              <a:rPr lang="ml-IN" sz="2400" b="1" u="sng" dirty="0"/>
              <a:t>Production of Lactic acid:</a:t>
            </a:r>
          </a:p>
          <a:p>
            <a:r>
              <a:rPr lang="ml-IN" sz="2400" dirty="0"/>
              <a:t>First discovered by Scheele(1789)from sour milk.</a:t>
            </a:r>
          </a:p>
          <a:p>
            <a:r>
              <a:rPr lang="ml-IN" sz="2400" dirty="0"/>
              <a:t>Fermentation: racemic mixture is formed due to enzyme racemase. Due to it it becomes optically inactive.</a:t>
            </a:r>
          </a:p>
          <a:p>
            <a:r>
              <a:rPr lang="ml-IN" sz="2400" dirty="0"/>
              <a:t>Homofermentative process: Involves the bacterium Lactobacillus delbruckii.</a:t>
            </a:r>
          </a:p>
          <a:p>
            <a:r>
              <a:rPr lang="ml-IN" sz="2400" dirty="0"/>
              <a:t>Utilizes the Emp pathway to produce pyruvic acid which then reduced to lactic acid by lactate dehydrogenase.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128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1D6BC-0A71-DC41-A09E-337408737B26}"/>
              </a:ext>
            </a:extLst>
          </p:cNvPr>
          <p:cNvSpPr txBox="1"/>
          <p:nvPr/>
        </p:nvSpPr>
        <p:spPr>
          <a:xfrm>
            <a:off x="1294190" y="210457"/>
            <a:ext cx="10099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Heterofermentative:involves production of ethanol ,lactic acid ,CO2 by Leuconostoc mesensteroids.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Medium,:sugar molasses,lactic acid is corrosive and thus metals are avoided.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/>
              <a:t>Recover:by caco3 and H2SO4 ,it formed as crystal.</a:t>
            </a:r>
            <a:endParaRPr lang="en-US" sz="240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8030D91-007D-2442-B373-FA7C6C96A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457" r="11628"/>
          <a:stretch/>
        </p:blipFill>
        <p:spPr>
          <a:xfrm>
            <a:off x="2362200" y="2926840"/>
            <a:ext cx="7315200" cy="381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1C358-A31F-0843-AFE0-C43C41F84CBC}"/>
              </a:ext>
            </a:extLst>
          </p:cNvPr>
          <p:cNvSpPr txBox="1"/>
          <p:nvPr/>
        </p:nvSpPr>
        <p:spPr>
          <a:xfrm>
            <a:off x="2479523" y="2435979"/>
            <a:ext cx="2769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 u="sng"/>
              <a:t>USES</a:t>
            </a:r>
            <a:endParaRPr lang="en-US" sz="2800" b="1" u="sng"/>
          </a:p>
        </p:txBody>
      </p:sp>
    </p:spTree>
    <p:extLst>
      <p:ext uri="{BB962C8B-B14F-4D97-AF65-F5344CB8AC3E}">
        <p14:creationId xmlns:p14="http://schemas.microsoft.com/office/powerpoint/2010/main" val="535882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E3B70-CA75-1C4E-8750-1DA102EE17CD}"/>
              </a:ext>
            </a:extLst>
          </p:cNvPr>
          <p:cNvSpPr txBox="1"/>
          <p:nvPr/>
        </p:nvSpPr>
        <p:spPr>
          <a:xfrm rot="10800000" flipV="1">
            <a:off x="2177144" y="170120"/>
            <a:ext cx="94734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400" b="1" u="sng"/>
              <a:t>PRODUCTION OF CITRIC ACID</a:t>
            </a:r>
            <a:endParaRPr lang="en-US" sz="2400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B0C91-972D-064C-A107-DBF50A291EEF}"/>
              </a:ext>
            </a:extLst>
          </p:cNvPr>
          <p:cNvSpPr txBox="1"/>
          <p:nvPr/>
        </p:nvSpPr>
        <p:spPr>
          <a:xfrm>
            <a:off x="1287361" y="1524000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First produced by John and Edmund.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Fermentation:Aspergillus Niger is used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dirty="0"/>
              <a:t>K</a:t>
            </a:r>
            <a:r>
              <a:rPr lang="ml-IN" sz="2400" dirty="0"/>
              <a:t>oji process-Japanese process sweet potato starch as solid substrate.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400" dirty="0"/>
              <a:t>Submerged fermentation:fungal mycelium grows through out.</a:t>
            </a:r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Medium: carbon source:molasses,PH:2,temperature :30c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Batch or fed batch is used.</a:t>
            </a:r>
          </a:p>
          <a:p>
            <a:pPr algn="l"/>
            <a:endParaRPr lang="en-US" sz="2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308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49D1D-7477-2C47-B64F-2ACD9D153B3B}"/>
              </a:ext>
            </a:extLst>
          </p:cNvPr>
          <p:cNvSpPr txBox="1"/>
          <p:nvPr/>
        </p:nvSpPr>
        <p:spPr>
          <a:xfrm>
            <a:off x="232393" y="1198651"/>
            <a:ext cx="1230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400" b="1" u="sng"/>
              <a:t>Recovery</a:t>
            </a:r>
            <a:r>
              <a:rPr lang="ml-IN" sz="2400"/>
              <a:t>: treated with H2SO4 to precipitate  ca as cas04,then treated with carbon.</a:t>
            </a:r>
            <a:endParaRPr lang="en-US" sz="2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9E376B7-BC47-9748-B146-7ECC449FC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1" b="16183"/>
          <a:stretch/>
        </p:blipFill>
        <p:spPr>
          <a:xfrm>
            <a:off x="1790096" y="1614149"/>
            <a:ext cx="9652000" cy="50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42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259902-AC8A-A047-9D4C-51381C096B9D}"/>
              </a:ext>
            </a:extLst>
          </p:cNvPr>
          <p:cNvSpPr txBox="1"/>
          <p:nvPr/>
        </p:nvSpPr>
        <p:spPr>
          <a:xfrm>
            <a:off x="2091266" y="760791"/>
            <a:ext cx="254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400" b="1" u="sng"/>
              <a:t>USES</a:t>
            </a:r>
            <a:endParaRPr lang="en-US" sz="2400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64D19-CA19-A14B-957A-9F5CF7B5DF8D}"/>
              </a:ext>
            </a:extLst>
          </p:cNvPr>
          <p:cNvSpPr txBox="1"/>
          <p:nvPr/>
        </p:nvSpPr>
        <p:spPr>
          <a:xfrm>
            <a:off x="2206171" y="1790096"/>
            <a:ext cx="8449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800"/>
              <a:t>S</a:t>
            </a:r>
            <a:r>
              <a:rPr lang="ml-IN" sz="2800"/>
              <a:t>old as anhydrous crystalline 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/>
              <a:t>Used in soft drinks,jams ,jelly,wine,candies,frozen fruit.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/>
              <a:t>Used in blood transfusion and as a effervescent product.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/>
              <a:t>In cosmetics.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5332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6EAA2-F970-A44A-B48C-8516D46C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20952"/>
            <a:ext cx="8911687" cy="1784048"/>
          </a:xfrm>
        </p:spPr>
        <p:txBody>
          <a:bodyPr/>
          <a:lstStyle/>
          <a:p>
            <a:r>
              <a:rPr lang="ml-IN" b="1" u="sng">
                <a:solidFill>
                  <a:srgbClr val="FF0000"/>
                </a:solidFill>
              </a:rPr>
              <a:t>PRODUCTION OF VINEGAR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EB80A8-29A3-CF41-8F99-76AA016B7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764" y="1264555"/>
            <a:ext cx="8915400" cy="3777622"/>
          </a:xfrm>
        </p:spPr>
        <p:txBody>
          <a:bodyPr>
            <a:noAutofit/>
          </a:bodyPr>
          <a:lstStyle/>
          <a:p>
            <a:r>
              <a:rPr lang="ml-IN" sz="3200" b="1"/>
              <a:t>French word </a:t>
            </a:r>
            <a:r>
              <a:rPr lang="ml-IN" sz="3200" b="1" u="sng"/>
              <a:t>vinaigre</a:t>
            </a:r>
            <a:r>
              <a:rPr lang="ml-IN" sz="3200" b="1"/>
              <a:t> means sour wine.</a:t>
            </a:r>
          </a:p>
          <a:p>
            <a:r>
              <a:rPr lang="ml-IN" sz="3200" b="1"/>
              <a:t>Major two events, conversion of sugar to ethanol by yeast (saccharomyces cervisiae,ethanol is oxidized to acetic acid by acetobacter and glucanobacter called acetification.</a:t>
            </a:r>
          </a:p>
          <a:p>
            <a:r>
              <a:rPr lang="ml-IN" sz="3200" b="1" u="sng"/>
              <a:t>SUBSTRATE</a:t>
            </a:r>
            <a:r>
              <a:rPr lang="ml-IN" sz="3200" b="1"/>
              <a:t>: It Can Be A Fruit Juice,starchy vegetables,malted cereals such as wheat, barley,corn,or it can be sugar cane,honey.</a:t>
            </a:r>
            <a:endParaRPr lang="en-US" sz="3200" b="1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A86960D0-CCEF-414E-9D27-DA763424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341" y="749906"/>
            <a:ext cx="2774800" cy="30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1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6BA1-F537-E547-BDD3-E5927201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021" y="781349"/>
            <a:ext cx="8911687" cy="1280890"/>
          </a:xfrm>
        </p:spPr>
        <p:txBody>
          <a:bodyPr/>
          <a:lstStyle/>
          <a:p>
            <a:r>
              <a:rPr lang="ml-IN" b="1" u="sng">
                <a:solidFill>
                  <a:schemeClr val="tx1"/>
                </a:solidFill>
              </a:rPr>
              <a:t>HISTORY</a:t>
            </a:r>
            <a:endParaRPr lang="en-US" b="1" u="sng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1031-E82A-3F44-9E65-BB3BBA46D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30" y="1818379"/>
            <a:ext cx="11344502" cy="5039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ml-IN" sz="3200" b="1"/>
              <a:t>👍 As early as 6000 BC the Babylonian and Sumerians used yeast to make alcohol.</a:t>
            </a:r>
          </a:p>
          <a:p>
            <a:pPr marL="0" indent="0">
              <a:buNone/>
            </a:pPr>
            <a:r>
              <a:rPr lang="ml-IN" sz="3200" b="1"/>
              <a:t>👍During first world war,a British scientist chain Weizmann developed fermenter for the production of acetone.</a:t>
            </a:r>
          </a:p>
          <a:p>
            <a:pPr marL="0" indent="0">
              <a:buNone/>
            </a:pPr>
            <a:r>
              <a:rPr lang="ml-IN" sz="3200" b="1"/>
              <a:t>👍In 1950 Hindustan private Antibiotic limited,pune made the first pilot fermenter in India.</a:t>
            </a:r>
          </a:p>
          <a:p>
            <a:pPr marL="0" indent="0">
              <a:buNone/>
            </a:pPr>
            <a:r>
              <a:rPr lang="ml-IN" sz="3200" b="1"/>
              <a:t>👍 Pasteur developed a new way of approach to industrial microbiology.</a:t>
            </a:r>
          </a:p>
        </p:txBody>
      </p:sp>
    </p:spTree>
    <p:extLst>
      <p:ext uri="{BB962C8B-B14F-4D97-AF65-F5344CB8AC3E}">
        <p14:creationId xmlns:p14="http://schemas.microsoft.com/office/powerpoint/2010/main" val="2685928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56DB0F-B883-2B43-8E72-5581FFD5FC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254" r="-9921" b="39399"/>
          <a:stretch/>
        </p:blipFill>
        <p:spPr>
          <a:xfrm>
            <a:off x="1620762" y="0"/>
            <a:ext cx="4906415" cy="423333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721F5B8-17AC-664A-BB1E-4C7A340E4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5" r="4762" b="23326"/>
          <a:stretch/>
        </p:blipFill>
        <p:spPr>
          <a:xfrm>
            <a:off x="7027334" y="120952"/>
            <a:ext cx="3543904" cy="46809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5544A-F9BE-8A47-BD31-AF4A8651C193}"/>
              </a:ext>
            </a:extLst>
          </p:cNvPr>
          <p:cNvSpPr txBox="1"/>
          <p:nvPr/>
        </p:nvSpPr>
        <p:spPr>
          <a:xfrm>
            <a:off x="1658449" y="4551178"/>
            <a:ext cx="7012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CANE VINEGAR</a:t>
            </a: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796E1-192A-3D4B-8735-F0120DA9ED5B}"/>
              </a:ext>
            </a:extLst>
          </p:cNvPr>
          <p:cNvSpPr txBox="1"/>
          <p:nvPr/>
        </p:nvSpPr>
        <p:spPr>
          <a:xfrm>
            <a:off x="7540172" y="5314647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BEER VINEGAR</a:t>
            </a:r>
            <a:endParaRPr lang="en-US" sz="3200" b="1" u="sng"/>
          </a:p>
        </p:txBody>
      </p:sp>
    </p:spTree>
    <p:extLst>
      <p:ext uri="{BB962C8B-B14F-4D97-AF65-F5344CB8AC3E}">
        <p14:creationId xmlns:p14="http://schemas.microsoft.com/office/powerpoint/2010/main" val="1708928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E10841E-FA59-E34B-8039-1B05EA453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9" r="9126" b="42969"/>
          <a:stretch/>
        </p:blipFill>
        <p:spPr>
          <a:xfrm>
            <a:off x="6741181" y="108857"/>
            <a:ext cx="4870247" cy="660399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2E211AE-B6A1-844E-A54D-FBA7FF578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5" r="13493" b="40959"/>
          <a:stretch/>
        </p:blipFill>
        <p:spPr>
          <a:xfrm>
            <a:off x="1282096" y="-1"/>
            <a:ext cx="5225141" cy="63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84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078DDB9-8DAA-C245-93EC-0C089451D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8314" r="-1459" b="39541"/>
          <a:stretch/>
        </p:blipFill>
        <p:spPr>
          <a:xfrm>
            <a:off x="443333" y="1052286"/>
            <a:ext cx="5652667" cy="572104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23CB29A-96F8-8645-89F9-C2EB18B87F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6" r="-2777" b="40066"/>
          <a:stretch/>
        </p:blipFill>
        <p:spPr>
          <a:xfrm>
            <a:off x="6253238" y="93888"/>
            <a:ext cx="5551714" cy="68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45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F047-1D09-F143-9585-5346F4D4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829" y="442682"/>
            <a:ext cx="8911687" cy="1280890"/>
          </a:xfrm>
        </p:spPr>
        <p:txBody>
          <a:bodyPr/>
          <a:lstStyle/>
          <a:p>
            <a:r>
              <a:rPr lang="ml-IN" b="1" u="sng"/>
              <a:t>VINEGAR BACTERIA</a:t>
            </a:r>
            <a:endParaRPr lang="en-US" b="1" u="sng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06F3F5B-52CB-8E4C-B30F-774C125C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396" y="1380936"/>
            <a:ext cx="5193057" cy="40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06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276CB-8A06-BE42-B530-A4A74DC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57" y="297539"/>
            <a:ext cx="8911687" cy="1280890"/>
          </a:xfrm>
        </p:spPr>
        <p:txBody>
          <a:bodyPr/>
          <a:lstStyle/>
          <a:p>
            <a:r>
              <a:rPr lang="ml-IN" b="1" u="sng"/>
              <a:t>METHODS OF PREPARATION</a:t>
            </a:r>
            <a:endParaRPr lang="en-US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FD5B1-7D03-5B4D-8DB9-F2C82C42AB00}"/>
              </a:ext>
            </a:extLst>
          </p:cNvPr>
          <p:cNvSpPr txBox="1"/>
          <p:nvPr/>
        </p:nvSpPr>
        <p:spPr>
          <a:xfrm>
            <a:off x="1148028" y="1578429"/>
            <a:ext cx="10523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ml-IN" sz="3200" b="1" u="sng"/>
              <a:t>SLOW METHOD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ml-IN" sz="3200" b="1" u="sng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Oldest method,still used in some European countries.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An initial natural alcoholic fermentation achieve 11-13% alcohol.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Acetic bacteria are seeded to convert acetic acid.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Introduced by France.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012147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00FE-A91E-984C-8E74-E893CAB5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ml-IN" sz="3200" b="1"/>
              <a:t>Slow process</a:t>
            </a:r>
            <a:endParaRPr lang="en-US" sz="3200" b="1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9C190AE-E0D4-8647-87D4-36CDF1386B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4670" b="24670"/>
          <a:stretch/>
        </p:blipFill>
        <p:spPr>
          <a:xfrm>
            <a:off x="1294190" y="477474"/>
            <a:ext cx="10329333" cy="42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3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3E8266-F14A-AA40-BD08-5E3096D99B61}"/>
              </a:ext>
            </a:extLst>
          </p:cNvPr>
          <p:cNvSpPr txBox="1"/>
          <p:nvPr/>
        </p:nvSpPr>
        <p:spPr>
          <a:xfrm>
            <a:off x="1383696" y="290286"/>
            <a:ext cx="9066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2:QUICK PROCESS (ORLEANS PROCESS)</a:t>
            </a:r>
            <a:endParaRPr lang="en-US" sz="3200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AC80E-0EAE-D849-B435-FC728CE95468}"/>
              </a:ext>
            </a:extLst>
          </p:cNvPr>
          <p:cNvSpPr txBox="1"/>
          <p:nvPr/>
        </p:nvSpPr>
        <p:spPr>
          <a:xfrm>
            <a:off x="858762" y="1741714"/>
            <a:ext cx="12071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A barrel is filled about 1/4 th full with raw vinegar from previous run to supplement active vinegar bacteria.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Then substrate is added.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Takes several months to complete at 21-29℃.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Improved quality of vinegar is produced.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Introduced by German.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6036762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E40E3D-A664-5140-90FF-186FAE36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/>
              <a:t>3: NATURAL FERMENTATION</a:t>
            </a:r>
            <a:endParaRPr lang="en-US" b="1" u="s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02596-D133-C942-B8FC-872E47DC3462}"/>
              </a:ext>
            </a:extLst>
          </p:cNvPr>
          <p:cNvSpPr txBox="1"/>
          <p:nvPr/>
        </p:nvSpPr>
        <p:spPr>
          <a:xfrm>
            <a:off x="960360" y="1620762"/>
            <a:ext cx="110744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Fermentation take place naturally.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Sugar or coconut sap is placed in earthen jars. </a:t>
            </a:r>
            <a:endParaRPr lang="en-US" sz="3200" b="1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185E38E-6E9D-2F43-AA44-CFB88E7B6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17" t="18401" r="9998" b="9934"/>
          <a:stretch/>
        </p:blipFill>
        <p:spPr>
          <a:xfrm>
            <a:off x="3592286" y="2805165"/>
            <a:ext cx="4426858" cy="35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29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C4A01-BF1A-B146-B391-0013B4D76956}"/>
              </a:ext>
            </a:extLst>
          </p:cNvPr>
          <p:cNvSpPr txBox="1"/>
          <p:nvPr/>
        </p:nvSpPr>
        <p:spPr>
          <a:xfrm>
            <a:off x="1407886" y="157236"/>
            <a:ext cx="110260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Vinegar Generator: used to increase the rate of acid production.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Alcohol liquid is trickled over the surface of film of acetic acid bacteria.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 The film of bacteria is on the wood chips.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In modern ,production of vinegar through sub merged culture reactor.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The final product is kept to a  age for final taste. 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2047093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26ABFD-55D6-0040-92E8-116CD41A65EF}"/>
              </a:ext>
            </a:extLst>
          </p:cNvPr>
          <p:cNvSpPr txBox="1"/>
          <p:nvPr/>
        </p:nvSpPr>
        <p:spPr>
          <a:xfrm>
            <a:off x="5181600" y="2520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F99F2CD0-CBA1-FB48-A92C-A7F45F9EE0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549" r="-6349" b="33014"/>
          <a:stretch/>
        </p:blipFill>
        <p:spPr>
          <a:xfrm>
            <a:off x="762000" y="0"/>
            <a:ext cx="11272761" cy="68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2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3FBB30-342F-6E40-ABDB-66B735428F76}"/>
              </a:ext>
            </a:extLst>
          </p:cNvPr>
          <p:cNvSpPr txBox="1"/>
          <p:nvPr/>
        </p:nvSpPr>
        <p:spPr>
          <a:xfrm>
            <a:off x="1258003" y="217714"/>
            <a:ext cx="101115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 u="sng">
                <a:solidFill>
                  <a:srgbClr val="00B050"/>
                </a:solidFill>
              </a:rPr>
              <a:t>DEVELOPMENTAL PHASE IN INDUSTRIAL MICROBIOLOGY</a:t>
            </a:r>
          </a:p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95A95-9AF6-F642-8E15-18830E085126}"/>
              </a:ext>
            </a:extLst>
          </p:cNvPr>
          <p:cNvSpPr txBox="1"/>
          <p:nvPr/>
        </p:nvSpPr>
        <p:spPr>
          <a:xfrm>
            <a:off x="1040239" y="1144484"/>
            <a:ext cx="10655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/>
              <a:t>1.</a:t>
            </a:r>
            <a:r>
              <a:rPr lang="en-GB" sz="2800" b="1"/>
              <a:t>R</a:t>
            </a:r>
            <a:r>
              <a:rPr lang="ml-IN" sz="2800" b="1"/>
              <a:t>elatively ancient,involves fermentation of alcoholic beverages,bread .</a:t>
            </a:r>
          </a:p>
          <a:p>
            <a:pPr algn="l"/>
            <a:r>
              <a:rPr lang="ml-IN" sz="2800" b="1"/>
              <a:t>2.</a:t>
            </a:r>
            <a:r>
              <a:rPr lang="en-GB" sz="2800" b="1"/>
              <a:t>L</a:t>
            </a:r>
            <a:r>
              <a:rPr lang="ml-IN" sz="2800" b="1"/>
              <a:t>arge scale cultivation of yeast cell for brewing and baking industries.known as fermentation industry,vessels, medium were introduced.</a:t>
            </a:r>
          </a:p>
          <a:p>
            <a:pPr algn="l"/>
            <a:r>
              <a:rPr lang="ml-IN" sz="2800" b="1"/>
              <a:t>3.Involves the batch culture of microbes under aerobic condition.pencillin production largely occur.</a:t>
            </a:r>
          </a:p>
          <a:p>
            <a:pPr algn="l"/>
            <a:r>
              <a:rPr lang="ml-IN" sz="2800" b="1"/>
              <a:t>4.Use of microorganisms as a bulk sources of protein for animal and human food called single cell protein(scp).</a:t>
            </a:r>
          </a:p>
          <a:p>
            <a:pPr algn="l"/>
            <a:r>
              <a:rPr lang="ml-IN" sz="2800" b="1"/>
              <a:t>5.</a:t>
            </a:r>
            <a:r>
              <a:rPr lang="en-GB" sz="2800" b="1"/>
              <a:t>B</a:t>
            </a:r>
            <a:r>
              <a:rPr lang="ml-IN" sz="2800" b="1"/>
              <a:t>iotechnology , recombinant DNA technology is applied in microorganisms for developing useful products.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729267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1263630-B201-3A4F-BB60-FDC09325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76" y="344949"/>
            <a:ext cx="9652000" cy="616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06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10283-9E4F-1E4B-AF8A-6338C7EE79F0}"/>
              </a:ext>
            </a:extLst>
          </p:cNvPr>
          <p:cNvSpPr txBox="1"/>
          <p:nvPr/>
        </p:nvSpPr>
        <p:spPr>
          <a:xfrm>
            <a:off x="2520648" y="48864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600" b="1" u="sng">
                <a:solidFill>
                  <a:srgbClr val="00B0F0"/>
                </a:solidFill>
              </a:rPr>
              <a:t>USES</a:t>
            </a:r>
            <a:endParaRPr lang="en-US" sz="3600" b="1" u="sng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A0669-1CBA-8A49-8C44-ADD2A7B8CEC6}"/>
              </a:ext>
            </a:extLst>
          </p:cNvPr>
          <p:cNvSpPr txBox="1"/>
          <p:nvPr/>
        </p:nvSpPr>
        <p:spPr>
          <a:xfrm>
            <a:off x="2177142" y="1788015"/>
            <a:ext cx="1169609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To preserve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As deodorant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To make salad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As a facial toner.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To trap fruit flies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To boil better eggs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To wash fruits and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l-IN" sz="3200" b="1"/>
              <a:t>To whiten teeth.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929830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E8D33-0603-C148-9602-D57F36DE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rgbClr val="FF0000"/>
                </a:solidFill>
              </a:rPr>
              <a:t>MEDICINAL USE OF VINEGAR</a:t>
            </a:r>
            <a:endParaRPr lang="en-US" b="1" u="sng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5E12C-6D02-0B46-BAAC-D5992EC03B44}"/>
              </a:ext>
            </a:extLst>
          </p:cNvPr>
          <p:cNvSpPr txBox="1"/>
          <p:nvPr/>
        </p:nvSpPr>
        <p:spPr>
          <a:xfrm>
            <a:off x="1245809" y="2397948"/>
            <a:ext cx="106921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ml-IN" sz="3200" b="1" u="sng"/>
              <a:t>Anti infective</a:t>
            </a:r>
            <a:r>
              <a:rPr lang="ml-IN" sz="3200" b="1"/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ml-IN" sz="3200" b="1"/>
              <a:t>Used for ulcer and sore throat from the Hippocrates.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ml-IN" sz="3200" b="1"/>
              <a:t>Oxymel composed of honey and vinegar used for cough.</a:t>
            </a:r>
          </a:p>
        </p:txBody>
      </p:sp>
    </p:spTree>
    <p:extLst>
      <p:ext uri="{BB962C8B-B14F-4D97-AF65-F5344CB8AC3E}">
        <p14:creationId xmlns:p14="http://schemas.microsoft.com/office/powerpoint/2010/main" val="2615497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FA3576-7912-DF40-B6C5-ADA08B2BA5EC}"/>
              </a:ext>
            </a:extLst>
          </p:cNvPr>
          <p:cNvSpPr txBox="1"/>
          <p:nvPr/>
        </p:nvSpPr>
        <p:spPr>
          <a:xfrm>
            <a:off x="1262743" y="1548190"/>
            <a:ext cx="1082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 u="sng"/>
              <a:t>ANTI TUMOUR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342900" indent="-342900" algn="l">
              <a:buFont typeface="+mj-lt"/>
              <a:buAutoNum type="arabicPeriod"/>
            </a:pPr>
            <a:r>
              <a:rPr lang="ml-IN" sz="3200" b="1"/>
              <a:t>Japanese rice vinegar used for inhibition of proliferation of  human cancer cell.</a:t>
            </a:r>
          </a:p>
          <a:p>
            <a:pPr marL="342900" indent="-342900" algn="l">
              <a:buFont typeface="+mj-lt"/>
              <a:buAutoNum type="arabicPeriod"/>
            </a:pPr>
            <a:endParaRPr lang="ml-IN" sz="32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Controls blood sugar level and diabetes.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Aids to weight loss.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3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70C959-A80D-EB4C-9326-4F00C54329E9}"/>
              </a:ext>
            </a:extLst>
          </p:cNvPr>
          <p:cNvSpPr txBox="1"/>
          <p:nvPr/>
        </p:nvSpPr>
        <p:spPr>
          <a:xfrm>
            <a:off x="2290837" y="137885"/>
            <a:ext cx="867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600" b="1" u="sng">
                <a:solidFill>
                  <a:srgbClr val="FF0000"/>
                </a:solidFill>
              </a:rPr>
              <a:t>PRODUCTION OF ALCOHOL</a:t>
            </a:r>
            <a:endParaRPr lang="en-US" sz="3600" b="1" u="sng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24C2A-315C-1C44-B6CD-501BA1E7A383}"/>
              </a:ext>
            </a:extLst>
          </p:cNvPr>
          <p:cNvSpPr txBox="1"/>
          <p:nvPr/>
        </p:nvSpPr>
        <p:spPr>
          <a:xfrm>
            <a:off x="5181600" y="2520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FBA98-6204-5D49-B039-DBA196970B66}"/>
              </a:ext>
            </a:extLst>
          </p:cNvPr>
          <p:cNvSpPr txBox="1"/>
          <p:nvPr/>
        </p:nvSpPr>
        <p:spPr>
          <a:xfrm>
            <a:off x="1214360" y="1516742"/>
            <a:ext cx="97560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Known as the nature of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Louis Pasteur showed yeast is fundamental to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Saccharomyces cerivisea,candida brassicae been employed.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97% conversion to ethanol by both sucrose and glucose</a:t>
            </a:r>
            <a:r>
              <a:rPr lang="ml-IN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26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5B595-5B5D-2A48-BFF3-9EA108C64375}"/>
              </a:ext>
            </a:extLst>
          </p:cNvPr>
          <p:cNvSpPr txBox="1"/>
          <p:nvPr/>
        </p:nvSpPr>
        <p:spPr>
          <a:xfrm>
            <a:off x="1145787" y="1415551"/>
            <a:ext cx="1104621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Limitations of yeast</a:t>
            </a:r>
          </a:p>
          <a:p>
            <a:pPr algn="l"/>
            <a:endParaRPr lang="ml-IN" b="1"/>
          </a:p>
          <a:p>
            <a:pPr algn="l"/>
            <a:endParaRPr lang="ml-IN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/>
              <a:t>W</a:t>
            </a:r>
            <a:r>
              <a:rPr lang="ml-IN" sz="3200" b="1"/>
              <a:t>hole biomass can’t be converted to ethanol.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There exit a limitation.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Zymomonas  has merit over yeast in having the osmotic tolerance to higher sugar concentration.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02128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DDF72AF-4A69-AB40-9821-B0C84969E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26" y="248162"/>
            <a:ext cx="9166679" cy="636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642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D172A5-250D-7F46-9C0F-BE0640E22F62}"/>
              </a:ext>
            </a:extLst>
          </p:cNvPr>
          <p:cNvSpPr txBox="1"/>
          <p:nvPr/>
        </p:nvSpPr>
        <p:spPr>
          <a:xfrm>
            <a:off x="1713188" y="278591"/>
            <a:ext cx="945111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Preparation of medium</a:t>
            </a:r>
          </a:p>
          <a:p>
            <a:pPr algn="l"/>
            <a:endParaRPr lang="ml-IN"/>
          </a:p>
          <a:p>
            <a:pPr algn="l"/>
            <a:endParaRPr lang="ml-IN" sz="3200" b="1"/>
          </a:p>
          <a:p>
            <a:pPr marL="342900" indent="-342900" algn="l">
              <a:buFont typeface="+mj-lt"/>
              <a:buAutoNum type="arabicPeriod"/>
            </a:pPr>
            <a:r>
              <a:rPr lang="en-GB" sz="3200" b="1"/>
              <a:t>S</a:t>
            </a:r>
            <a:r>
              <a:rPr lang="ml-IN" sz="3200" b="1"/>
              <a:t>tarch contained substrate.</a:t>
            </a:r>
          </a:p>
          <a:p>
            <a:pPr marL="342900" indent="-342900" algn="l">
              <a:buFont typeface="+mj-lt"/>
              <a:buAutoNum type="arabicPeriod"/>
            </a:pPr>
            <a:endParaRPr lang="ml-IN" sz="3200" b="1"/>
          </a:p>
          <a:p>
            <a:pPr marL="342900" indent="-342900" algn="l">
              <a:buFont typeface="+mj-lt"/>
              <a:buAutoNum type="arabicPeriod"/>
            </a:pPr>
            <a:r>
              <a:rPr lang="ml-IN" sz="3200" b="1"/>
              <a:t>Juice from sugar cane or molasses or sugar beet.</a:t>
            </a:r>
          </a:p>
          <a:p>
            <a:pPr marL="342900" indent="-342900" algn="l">
              <a:buFont typeface="+mj-lt"/>
              <a:buAutoNum type="arabicPeriod"/>
            </a:pPr>
            <a:endParaRPr lang="ml-IN" sz="3200" b="1"/>
          </a:p>
          <a:p>
            <a:pPr marL="342900" indent="-342900" algn="l">
              <a:buFont typeface="+mj-lt"/>
              <a:buAutoNum type="arabicPeriod"/>
            </a:pPr>
            <a:r>
              <a:rPr lang="ml-IN" sz="3200" b="1"/>
              <a:t>Waste product from wood or processed wood.</a:t>
            </a:r>
          </a:p>
          <a:p>
            <a:pPr marL="342900" indent="-342900" algn="l">
              <a:buFont typeface="+mj-lt"/>
              <a:buAutoNum type="arabicPeriod"/>
            </a:pPr>
            <a:endParaRPr lang="ml-IN" sz="3200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ml-IN" sz="3200" b="1"/>
              <a:t>Yeast doesn’t contain amylases.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336581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FCC9E-14E3-D749-AA02-BB4217020BB6}"/>
              </a:ext>
            </a:extLst>
          </p:cNvPr>
          <p:cNvSpPr txBox="1"/>
          <p:nvPr/>
        </p:nvSpPr>
        <p:spPr>
          <a:xfrm>
            <a:off x="1359505" y="0"/>
            <a:ext cx="108324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Fermentation</a:t>
            </a:r>
          </a:p>
          <a:p>
            <a:pPr algn="l"/>
            <a:endParaRPr lang="ml-IN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Is a action of yeast in sugar solution and breakdown to alcohol and co2.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Co2 escapes and fermented beverages exist .Eg:wine,beer</a:t>
            </a:r>
          </a:p>
          <a:p>
            <a:pPr algn="l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2C8C9B8-BD63-0844-93DD-F40F258D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2" y="3429000"/>
            <a:ext cx="11396135" cy="236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8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42B3F-E50F-2B41-B6BA-6951181D9EBA}"/>
              </a:ext>
            </a:extLst>
          </p:cNvPr>
          <p:cNvSpPr txBox="1"/>
          <p:nvPr/>
        </p:nvSpPr>
        <p:spPr>
          <a:xfrm>
            <a:off x="1952170" y="939584"/>
            <a:ext cx="978021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Recovery</a:t>
            </a:r>
          </a:p>
          <a:p>
            <a:pPr algn="l"/>
            <a:endParaRPr lang="ml-IN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By distillation 95% is obtained.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Require an azeotropic mixture of ethanol,water, benzene,so after distillation absolute alcohol is obtained.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/>
              <a:t>W</a:t>
            </a:r>
            <a:r>
              <a:rPr lang="ml-IN" sz="3200" b="1"/>
              <a:t>ater evaporate at 100℃ and ethyl alcohol at78℃.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This is used to separate ethyl alcohol from water and residue.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It is of Dutch origin.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18729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26620-1F46-9547-A534-5A0EEF84BDAF}"/>
              </a:ext>
            </a:extLst>
          </p:cNvPr>
          <p:cNvSpPr txBox="1"/>
          <p:nvPr/>
        </p:nvSpPr>
        <p:spPr>
          <a:xfrm flipH="1">
            <a:off x="2398033" y="446246"/>
            <a:ext cx="355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>
                <a:solidFill>
                  <a:srgbClr val="FF0000"/>
                </a:solidFill>
              </a:rPr>
              <a:t>WHY MICROBES?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6FA41-2E0E-8141-9B83-E311861B8A20}"/>
              </a:ext>
            </a:extLst>
          </p:cNvPr>
          <p:cNvSpPr txBox="1"/>
          <p:nvPr/>
        </p:nvSpPr>
        <p:spPr>
          <a:xfrm>
            <a:off x="1635035" y="972116"/>
            <a:ext cx="102083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400"/>
              <a:t>*</a:t>
            </a:r>
            <a:r>
              <a:rPr lang="ml-IN" sz="2800"/>
              <a:t>Microbes are the mini chemical factory.</a:t>
            </a:r>
          </a:p>
          <a:p>
            <a:pPr algn="l"/>
            <a:r>
              <a:rPr lang="ml-IN" sz="2800"/>
              <a:t>*Posses a broad variety of enzymes.</a:t>
            </a:r>
          </a:p>
          <a:p>
            <a:pPr algn="l"/>
            <a:r>
              <a:rPr lang="ml-IN" sz="2800"/>
              <a:t>*High metabolic activity,so it can grow and multiply rapidly.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CCFB4-F740-CE43-A9B2-6E6C03EDFFA3}"/>
              </a:ext>
            </a:extLst>
          </p:cNvPr>
          <p:cNvSpPr txBox="1"/>
          <p:nvPr/>
        </p:nvSpPr>
        <p:spPr>
          <a:xfrm>
            <a:off x="1869684" y="2750154"/>
            <a:ext cx="503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09458-5D76-1945-83B5-8B882997D884}"/>
              </a:ext>
            </a:extLst>
          </p:cNvPr>
          <p:cNvSpPr txBox="1"/>
          <p:nvPr/>
        </p:nvSpPr>
        <p:spPr>
          <a:xfrm>
            <a:off x="2590800" y="3399421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04492-3A94-0743-A15F-96633F4F0A46}"/>
              </a:ext>
            </a:extLst>
          </p:cNvPr>
          <p:cNvSpPr txBox="1"/>
          <p:nvPr/>
        </p:nvSpPr>
        <p:spPr>
          <a:xfrm>
            <a:off x="685801" y="2750154"/>
            <a:ext cx="1135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dirty="0"/>
              <a:t>*</a:t>
            </a:r>
            <a:r>
              <a:rPr lang="ml-IN" sz="2800" dirty="0"/>
              <a:t>Possess a large surface area for the quick absorption of nutrients.</a:t>
            </a:r>
          </a:p>
          <a:p>
            <a:pPr algn="l"/>
            <a:r>
              <a:rPr lang="ml-IN" sz="2800" dirty="0"/>
              <a:t>*Grow  on inexpensive substrate.Byproduct of reaction will be the substrate of another.</a:t>
            </a:r>
          </a:p>
          <a:p>
            <a:pPr algn="l"/>
            <a:r>
              <a:rPr lang="en-US" sz="2800" dirty="0"/>
              <a:t>*A substrate is a substance that converts into a product in the presence of enzymes.</a:t>
            </a:r>
            <a:endParaRPr lang="ml-IN" sz="2800" dirty="0"/>
          </a:p>
          <a:p>
            <a:pPr algn="l"/>
            <a:endParaRPr lang="ml-IN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dirty="0"/>
              <a:t>Amenable to genetic manipulation.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dirty="0"/>
              <a:t>Should not be pathogenic to humans and animals.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828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7B3BFAE-9EB2-7D4E-BC7E-530CA236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950" y="296332"/>
            <a:ext cx="10359860" cy="60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17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CB859-77F6-DA4C-832C-B711E70657F2}"/>
              </a:ext>
            </a:extLst>
          </p:cNvPr>
          <p:cNvSpPr txBox="1"/>
          <p:nvPr/>
        </p:nvSpPr>
        <p:spPr>
          <a:xfrm>
            <a:off x="2327123" y="241905"/>
            <a:ext cx="719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>
                <a:solidFill>
                  <a:srgbClr val="FF0000"/>
                </a:solidFill>
              </a:rPr>
              <a:t>NEUBERGS FERMENTATION</a:t>
            </a:r>
            <a:endParaRPr lang="en-US" sz="3200" b="1" u="sng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1304" y="1981200"/>
            <a:ext cx="8027096" cy="1981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Categorized as third fermentation 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Yeast </a:t>
            </a:r>
            <a:r>
              <a:rPr lang="en-US" sz="2000" b="1" dirty="0" err="1"/>
              <a:t>utillize</a:t>
            </a:r>
            <a:r>
              <a:rPr lang="en-US" sz="2000" b="1" dirty="0"/>
              <a:t> pyruvate during fermentation and result into an intermediary product called acetaldehyde.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This is trapped in hydrogen sulfite and result in acetaldehyde </a:t>
            </a:r>
            <a:r>
              <a:rPr lang="en-US" sz="2000" b="1" dirty="0" err="1"/>
              <a:t>precipated</a:t>
            </a:r>
            <a:r>
              <a:rPr lang="en-US" sz="2000" b="1" dirty="0"/>
              <a:t> form and glycerol liquid form.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135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9E3202-9DB2-534B-BFBF-D2FDCFC55094}"/>
              </a:ext>
            </a:extLst>
          </p:cNvPr>
          <p:cNvSpPr txBox="1"/>
          <p:nvPr/>
        </p:nvSpPr>
        <p:spPr>
          <a:xfrm>
            <a:off x="1565125" y="209024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600" b="1" u="sng"/>
              <a:t>PRODUCTION OF BEER</a:t>
            </a:r>
            <a:endParaRPr lang="en-US" sz="3600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535CC-44A4-4D40-AEF0-9D235F5EA26D}"/>
              </a:ext>
            </a:extLst>
          </p:cNvPr>
          <p:cNvSpPr txBox="1"/>
          <p:nvPr/>
        </p:nvSpPr>
        <p:spPr>
          <a:xfrm>
            <a:off x="1335313" y="1790095"/>
            <a:ext cx="9187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For more than 6000 years.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Brewing origin from Mesopotamia.mainly from grains about 40%.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Grains are easy for transportation,easy at separation of wort.</a:t>
            </a:r>
            <a:endParaRPr lang="en-US" sz="3200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84CCC8-1EA8-0744-B321-E9AB2B79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044" y="244196"/>
            <a:ext cx="2428932" cy="35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98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02251-813C-894B-824A-8D49822FBCA0}"/>
              </a:ext>
            </a:extLst>
          </p:cNvPr>
          <p:cNvSpPr txBox="1"/>
          <p:nvPr/>
        </p:nvSpPr>
        <p:spPr>
          <a:xfrm>
            <a:off x="1625599" y="118503"/>
            <a:ext cx="108083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Beer is usually a batch fermentation.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Product of fermentation of barley grain by yeast.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Process is known as brewing.</a:t>
            </a:r>
            <a:endParaRPr lang="en-US" sz="3200" b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92AF0BF-0ED1-874A-8BC3-A571ABF4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46" y="1785932"/>
            <a:ext cx="9381068" cy="50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16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4D1BD-55A1-7D4E-AAD4-6AAABF282681}"/>
              </a:ext>
            </a:extLst>
          </p:cNvPr>
          <p:cNvSpPr txBox="1"/>
          <p:nvPr/>
        </p:nvSpPr>
        <p:spPr>
          <a:xfrm>
            <a:off x="1746551" y="1971524"/>
            <a:ext cx="96713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Barley seeds are allowed to germinate.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Naturally occurring amylases convert the grain starch to  sugars of maltose.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Process called malting and digested grain as malt.</a:t>
            </a:r>
            <a:endParaRPr 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6758-26B4-1A49-A3A2-37CF2C40C2EB}"/>
              </a:ext>
            </a:extLst>
          </p:cNvPr>
          <p:cNvSpPr txBox="1"/>
          <p:nvPr/>
        </p:nvSpPr>
        <p:spPr>
          <a:xfrm>
            <a:off x="3064932" y="133047"/>
            <a:ext cx="6865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ml-IN" sz="3200" b="1" u="sng">
                <a:solidFill>
                  <a:srgbClr val="00B0F0"/>
                </a:solidFill>
              </a:rPr>
              <a:t>MALTING</a:t>
            </a:r>
            <a:endParaRPr lang="en-US" sz="3200" b="1" u="sng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096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154C4D-F265-A74B-816F-5FF5BE40A637}"/>
              </a:ext>
            </a:extLst>
          </p:cNvPr>
          <p:cNvSpPr txBox="1"/>
          <p:nvPr/>
        </p:nvSpPr>
        <p:spPr>
          <a:xfrm>
            <a:off x="1867504" y="133048"/>
            <a:ext cx="5692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>
                <a:solidFill>
                  <a:srgbClr val="00B0F0"/>
                </a:solidFill>
              </a:rPr>
              <a:t>2:MASHING</a:t>
            </a:r>
            <a:endParaRPr lang="en-US" sz="3200" b="1" u="sng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5B897-EDC8-C84D-9F79-203647564AA4}"/>
              </a:ext>
            </a:extLst>
          </p:cNvPr>
          <p:cNvSpPr txBox="1"/>
          <p:nvPr/>
        </p:nvSpPr>
        <p:spPr>
          <a:xfrm>
            <a:off x="737810" y="1245810"/>
            <a:ext cx="10752666" cy="469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Mash the grain with water and remove the fluid portion called wort.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Dried petals of humulus lupulus called hops are added to flavour, colour, also to prevent contamination of wort due to two antimicrobial substance in petals.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Now add yeast in  large amount after filtering.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9365196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6D1AE9-8C21-1E44-BEDD-04D92A5C07B7}"/>
              </a:ext>
            </a:extLst>
          </p:cNvPr>
          <p:cNvSpPr txBox="1"/>
          <p:nvPr/>
        </p:nvSpPr>
        <p:spPr>
          <a:xfrm>
            <a:off x="1514264" y="0"/>
            <a:ext cx="3889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/>
              <a:t>About yeast</a:t>
            </a:r>
            <a:endParaRPr lang="en-US" sz="3200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E8810-CBCE-A345-A2E0-34DBBF465804}"/>
              </a:ext>
            </a:extLst>
          </p:cNvPr>
          <p:cNvSpPr txBox="1"/>
          <p:nvPr/>
        </p:nvSpPr>
        <p:spPr>
          <a:xfrm>
            <a:off x="350762" y="1197427"/>
            <a:ext cx="115630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Common saccharomyces cerevisiae.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Impart uniform cloudiness.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514350" indent="-514350" algn="l">
              <a:buFont typeface="+mj-lt"/>
              <a:buAutoNum type="arabicPeriod"/>
            </a:pPr>
            <a:r>
              <a:rPr lang="ml-IN" sz="3200" b="1"/>
              <a:t>Top yeast: cloudiness is carried to top of fermentation vat by  forming co2 and product is ale.</a:t>
            </a:r>
          </a:p>
          <a:p>
            <a:pPr marL="514350" indent="-514350" algn="l">
              <a:buFont typeface="+mj-lt"/>
              <a:buAutoNum type="arabicPeriod"/>
            </a:pPr>
            <a:endParaRPr lang="ml-IN" sz="3200" b="1"/>
          </a:p>
          <a:p>
            <a:pPr marL="514350" indent="-514350" algn="l">
              <a:buFont typeface="+mj-lt"/>
              <a:buAutoNum type="arabicPeriod"/>
            </a:pPr>
            <a:r>
              <a:rPr lang="ml-IN" sz="3200" b="1"/>
              <a:t>Bottom yeast: ferment the beer more slowly  and produce light beer with alcohol less than ale and product is lager beer.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ml-IN" sz="3200" b="1"/>
              <a:t>Eg: saccharomyces carlsbergensis,uk.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802768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A97A5-27FF-FB47-BC91-7A1FA9EC506E}"/>
              </a:ext>
            </a:extLst>
          </p:cNvPr>
          <p:cNvSpPr txBox="1"/>
          <p:nvPr/>
        </p:nvSpPr>
        <p:spPr>
          <a:xfrm>
            <a:off x="797075" y="1294191"/>
            <a:ext cx="121932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After one week, young beer, transferred to vat for 1°, 2° ageing about 6 months.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Keg beer:left in beer.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Canning, pasteurize at 140°F for 13 min.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Rest used as animal feed , pressed to form scp.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4% alcoholic content.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867858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A7E2E-0D2E-D049-B3B1-6F2354A74516}"/>
              </a:ext>
            </a:extLst>
          </p:cNvPr>
          <p:cNvSpPr txBox="1"/>
          <p:nvPr/>
        </p:nvSpPr>
        <p:spPr>
          <a:xfrm>
            <a:off x="1973942" y="960717"/>
            <a:ext cx="8790819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600" b="1" u="sng"/>
              <a:t>Sake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/>
              <a:t>C</a:t>
            </a:r>
            <a:r>
              <a:rPr lang="ml-IN" sz="3200" b="1"/>
              <a:t>ommonly rice wine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/>
              <a:t>F</a:t>
            </a:r>
            <a:r>
              <a:rPr lang="ml-IN" sz="3200" b="1"/>
              <a:t>rom steamed rice.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Convert to sugar by Aspergillus oryzae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Ferment by saccharomyces up to 14% alcohol.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42978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9E056A-A257-7742-BFEF-524E41CCA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9" y="272143"/>
            <a:ext cx="11732381" cy="631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B6020E-E1C8-4849-852C-0D529C98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chemeClr val="accent1"/>
                </a:solidFill>
              </a:rPr>
              <a:t>FERMENTATION</a:t>
            </a:r>
            <a:endParaRPr lang="en-US" b="1" u="sng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733616-2BAF-BE43-9426-61BA7FC9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54" y="1493760"/>
            <a:ext cx="11121156" cy="4904619"/>
          </a:xfrm>
        </p:spPr>
        <p:txBody>
          <a:bodyPr>
            <a:noAutofit/>
          </a:bodyPr>
          <a:lstStyle/>
          <a:p>
            <a:r>
              <a:rPr lang="ml-IN" sz="3200" b="1"/>
              <a:t>Chemical conversion of sugar to acid,ethanol,gases.</a:t>
            </a:r>
          </a:p>
          <a:p>
            <a:endParaRPr lang="ml-IN" sz="3200" b="1"/>
          </a:p>
          <a:p>
            <a:r>
              <a:rPr lang="ml-IN" sz="3200" b="1"/>
              <a:t>Fermentation are done in large vessel called Fermenter, microbes are grown under controlled temperature,PH.</a:t>
            </a:r>
          </a:p>
          <a:p>
            <a:endParaRPr lang="ml-IN" sz="3200" b="1"/>
          </a:p>
          <a:p>
            <a:r>
              <a:rPr lang="ml-IN" sz="3200" b="1"/>
              <a:t>Science of fermentation called zymology.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3626174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6AA70-1865-C648-9F3C-55B50BAAD7A9}"/>
              </a:ext>
            </a:extLst>
          </p:cNvPr>
          <p:cNvSpPr txBox="1"/>
          <p:nvPr/>
        </p:nvSpPr>
        <p:spPr>
          <a:xfrm>
            <a:off x="1768323" y="181428"/>
            <a:ext cx="7276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>
                <a:solidFill>
                  <a:srgbClr val="00B0F0"/>
                </a:solidFill>
              </a:rPr>
              <a:t>PRODUCTION OF WINE</a:t>
            </a:r>
            <a:endParaRPr lang="en-US" sz="3200" b="1" u="sng">
              <a:solidFill>
                <a:srgbClr val="00B0F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E167E-AB45-A144-944B-55531329688D}"/>
              </a:ext>
            </a:extLst>
          </p:cNvPr>
          <p:cNvSpPr txBox="1"/>
          <p:nvPr/>
        </p:nvSpPr>
        <p:spPr>
          <a:xfrm>
            <a:off x="907142" y="1838477"/>
            <a:ext cx="11006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Fermentation of fruit juice by yeast.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Commonly two kind of grapes,red wine from red grapes,white wine from white grapes.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Common saccharomyces ellipsoideus,a variety of saccharomyces cerivisea.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697771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BFD8E80-6410-0D47-AEEF-ACA53546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3" y="-41310"/>
            <a:ext cx="11313171" cy="69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864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A49368-2C99-CF44-85D0-59A2C396AAE9}"/>
              </a:ext>
            </a:extLst>
          </p:cNvPr>
          <p:cNvSpPr txBox="1"/>
          <p:nvPr/>
        </p:nvSpPr>
        <p:spPr>
          <a:xfrm>
            <a:off x="1359504" y="1057123"/>
            <a:ext cx="103003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Stemming is the removal of stem of grapes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/>
              <a:t>C</a:t>
            </a:r>
            <a:r>
              <a:rPr lang="ml-IN" sz="3200" b="1"/>
              <a:t>rushing is the pressing to squeeze the fresh juice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 .Crushed grape called must.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So2 is used to control the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Sodium or potassium meta bisulphate is added to check the undesirable microorganism.</a:t>
            </a:r>
          </a:p>
        </p:txBody>
      </p:sp>
    </p:spTree>
    <p:extLst>
      <p:ext uri="{BB962C8B-B14F-4D97-AF65-F5344CB8AC3E}">
        <p14:creationId xmlns:p14="http://schemas.microsoft.com/office/powerpoint/2010/main" val="4212077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E2E12D5-A094-2B46-BD8D-EABABC8E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19" y="374952"/>
            <a:ext cx="4916790" cy="63500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7C4DF3-092A-DF45-8C7E-C5982D385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79461"/>
            <a:ext cx="5575905" cy="59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422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4A60D-6690-7146-A691-E751259677CE}"/>
              </a:ext>
            </a:extLst>
          </p:cNvPr>
          <p:cNvSpPr txBox="1"/>
          <p:nvPr/>
        </p:nvSpPr>
        <p:spPr>
          <a:xfrm>
            <a:off x="933752" y="1221620"/>
            <a:ext cx="111252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 u="sng"/>
              <a:t>Draining</a:t>
            </a:r>
            <a:r>
              <a:rPr lang="ml-IN" sz="3200" b="1"/>
              <a:t>: liquid wine is drained from vat without being pressed and go into barrel.called free run wine.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 u="sng"/>
              <a:t>Pressing</a:t>
            </a:r>
            <a:r>
              <a:rPr lang="ml-IN" sz="3200" b="1"/>
              <a:t>: remaining pulp ,after draining,is pressed to squeeze out.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 u="sng"/>
              <a:t>Mixing</a:t>
            </a:r>
            <a:r>
              <a:rPr lang="ml-IN" sz="3200" b="1"/>
              <a:t>:free run wine and press wine from same source is mixed to obtain desirable balance.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 u="sng"/>
              <a:t>Clarification</a:t>
            </a:r>
            <a:r>
              <a:rPr lang="ml-IN" sz="3200" b="1"/>
              <a:t>: stabilising of fermentation, remaining solid are removed.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30735817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4EE89-E276-1D4F-B87C-BB321FD4D234}"/>
              </a:ext>
            </a:extLst>
          </p:cNvPr>
          <p:cNvSpPr txBox="1"/>
          <p:nvPr/>
        </p:nvSpPr>
        <p:spPr>
          <a:xfrm>
            <a:off x="1286932" y="145142"/>
            <a:ext cx="103970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For red wine, fermentation 8s carried at 24-27℃ for 3-5 days.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White wine takes 1-2 weeks at 10-21℃.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 u="sng">
                <a:solidFill>
                  <a:srgbClr val="FF0000"/>
                </a:solidFill>
              </a:rPr>
              <a:t>MICROBIAL DETERIORATION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 u="sng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Acetification, glucose may oxidise may given sweet sour taste to wine.done by acetobacter aceti.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ml-IN" sz="3200" b="1"/>
              <a:t>The fermentation to glycerol called amerture.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1221788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E67CD4-449E-004F-A7C8-DB8F6D81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85872"/>
            <a:ext cx="8911687" cy="1280890"/>
          </a:xfrm>
        </p:spPr>
        <p:txBody>
          <a:bodyPr/>
          <a:lstStyle/>
          <a:p>
            <a:r>
              <a:rPr lang="ml-IN" b="1" u="sng">
                <a:solidFill>
                  <a:schemeClr val="accent5"/>
                </a:solidFill>
              </a:rPr>
              <a:t>TYPES OF WINE</a:t>
            </a:r>
            <a:endParaRPr lang="en-US" b="1" u="sng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AF116-7F88-784B-882A-4E00E9DF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16" y="1197429"/>
            <a:ext cx="11741246" cy="5430761"/>
          </a:xfrm>
        </p:spPr>
        <p:txBody>
          <a:bodyPr>
            <a:normAutofit fontScale="92500"/>
          </a:bodyPr>
          <a:lstStyle/>
          <a:p>
            <a:r>
              <a:rPr lang="ml-IN" sz="2800" b="1"/>
              <a:t>Still wine :wine in which no co2 is produced during fermentation.</a:t>
            </a:r>
          </a:p>
          <a:p>
            <a:r>
              <a:rPr lang="ml-IN" sz="2800" b="1"/>
              <a:t>Carbonated wine:wine in which considerable amount of co2 is produced.</a:t>
            </a:r>
          </a:p>
          <a:p>
            <a:endParaRPr lang="ml-IN" sz="2800" b="1"/>
          </a:p>
          <a:p>
            <a:r>
              <a:rPr lang="ml-IN" sz="2800" b="1"/>
              <a:t>Sherry: popular in France,made from ripe and dried grapes with high sugar content,grapes infected with Botrytis cinerea are selected for sherry production.</a:t>
            </a:r>
          </a:p>
          <a:p>
            <a:endParaRPr lang="ml-IN" sz="2800" b="1"/>
          </a:p>
          <a:p>
            <a:r>
              <a:rPr lang="ml-IN" sz="2800" b="1"/>
              <a:t>Dry wine:most or all sugars is metabolised.</a:t>
            </a:r>
          </a:p>
          <a:p>
            <a:r>
              <a:rPr lang="ml-IN" sz="2800" b="1"/>
              <a:t>Sweet wine: fermentation is stopped before entire sugar is consumed.</a:t>
            </a:r>
          </a:p>
          <a:p>
            <a:r>
              <a:rPr lang="ml-IN" sz="2800" b="1"/>
              <a:t>Fortified wine:brandy,rum are added to get 22% alcohol.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1950483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4A31-481B-7D44-BC21-D6077326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rgbClr val="00B0F0"/>
                </a:solidFill>
              </a:rPr>
              <a:t>DISTILLED SPIRITS</a:t>
            </a:r>
            <a:endParaRPr lang="en-US" b="1" u="sng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41F01-9624-324B-A5BF-56FAD853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7830" y="1729618"/>
            <a:ext cx="9876782" cy="4946953"/>
          </a:xfrm>
        </p:spPr>
        <p:txBody>
          <a:bodyPr>
            <a:normAutofit fontScale="92500"/>
          </a:bodyPr>
          <a:lstStyle/>
          <a:p>
            <a:r>
              <a:rPr lang="ml-IN" sz="3200" b="1"/>
              <a:t>Considerably more alcohol than beer and wine.</a:t>
            </a:r>
          </a:p>
          <a:p>
            <a:r>
              <a:rPr lang="ml-IN" sz="3200" b="1"/>
              <a:t>Shown by proof number which is twice the actual percentage of alcohol.</a:t>
            </a:r>
          </a:p>
          <a:p>
            <a:r>
              <a:rPr lang="ml-IN" sz="3200" b="1"/>
              <a:t>Process is same but after fermentation alcohol is collected by distillation.</a:t>
            </a:r>
          </a:p>
          <a:p>
            <a:r>
              <a:rPr lang="ml-IN" sz="3200" b="1"/>
              <a:t>During maturation, chemicals like aldehyde, ethers and volatile acid are added.</a:t>
            </a:r>
          </a:p>
          <a:p>
            <a:r>
              <a:rPr lang="ml-IN" sz="3200" b="1"/>
              <a:t>Then alcoholic content is standardized by diluting it with water.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24159729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05BEBE-5022-8A46-90A0-95F498045F1B}"/>
              </a:ext>
            </a:extLst>
          </p:cNvPr>
          <p:cNvSpPr txBox="1"/>
          <p:nvPr/>
        </p:nvSpPr>
        <p:spPr>
          <a:xfrm>
            <a:off x="1528837" y="217714"/>
            <a:ext cx="719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 u="sng">
                <a:solidFill>
                  <a:schemeClr val="accent1">
                    <a:lumMod val="60000"/>
                    <a:lumOff val="40000"/>
                  </a:schemeClr>
                </a:solidFill>
              </a:rPr>
              <a:t>DISTILLED LIQUID TYPES</a:t>
            </a:r>
            <a:endParaRPr lang="en-US" sz="3200" b="1" u="sng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C362-D279-8E46-ACCA-443916A24A04}"/>
              </a:ext>
            </a:extLst>
          </p:cNvPr>
          <p:cNvSpPr txBox="1"/>
          <p:nvPr/>
        </p:nvSpPr>
        <p:spPr>
          <a:xfrm>
            <a:off x="873276" y="856357"/>
            <a:ext cx="1140339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ml-IN" sz="3200" b="1" u="sng"/>
              <a:t>RUM: </a:t>
            </a:r>
            <a:r>
              <a:rPr lang="ml-IN" sz="3200" b="1"/>
              <a:t>obtained by distillation from alcoholic fermented sugar cane,syrup,molasses.</a:t>
            </a:r>
          </a:p>
          <a:p>
            <a:pPr marL="514350" indent="-514350" algn="l">
              <a:buFont typeface="+mj-lt"/>
              <a:buAutoNum type="arabicPeriod"/>
            </a:pPr>
            <a:endParaRPr lang="ml-IN" sz="3200" b="1" u="sng"/>
          </a:p>
          <a:p>
            <a:pPr marL="514350" indent="-514350" algn="l">
              <a:buFont typeface="+mj-lt"/>
              <a:buAutoNum type="arabicPeriod"/>
            </a:pPr>
            <a:r>
              <a:rPr lang="ml-IN" sz="3200" b="1" u="sng"/>
              <a:t>WHISKEY:</a:t>
            </a:r>
            <a:r>
              <a:rPr lang="ml-IN" sz="3200" b="1"/>
              <a:t>obtained</a:t>
            </a:r>
            <a:r>
              <a:rPr lang="ml-IN" sz="3200" b="1" u="sng"/>
              <a:t> </a:t>
            </a:r>
            <a:r>
              <a:rPr lang="ml-IN" sz="3200" b="1"/>
              <a:t> after distillation from saccharified and fermented grain mashes.prepared by using wheat,corn,rye .</a:t>
            </a:r>
          </a:p>
          <a:p>
            <a:pPr marL="514350" indent="-514350" algn="l">
              <a:buFont typeface="+mj-lt"/>
              <a:buAutoNum type="arabicPeriod"/>
            </a:pPr>
            <a:endParaRPr lang="ml-IN" sz="3200" b="1"/>
          </a:p>
          <a:p>
            <a:pPr marL="514350" indent="-514350" algn="l">
              <a:buFont typeface="+mj-lt"/>
              <a:buAutoNum type="arabicPeriod"/>
            </a:pPr>
            <a:r>
              <a:rPr lang="ml-IN" sz="3200" b="1" u="sng"/>
              <a:t>BRANDY</a:t>
            </a:r>
            <a:r>
              <a:rPr lang="ml-IN" sz="3200" b="1"/>
              <a:t>: obtained from grape wine after distillation.also from apple,peach, apricot.</a:t>
            </a:r>
          </a:p>
          <a:p>
            <a:pPr marL="514350" indent="-514350" algn="l">
              <a:buFont typeface="+mj-lt"/>
              <a:buAutoNum type="arabicPeriod"/>
            </a:pPr>
            <a:endParaRPr lang="ml-IN" sz="3200" b="1"/>
          </a:p>
          <a:p>
            <a:pPr marL="514350" indent="-514350" algn="l">
              <a:buFont typeface="+mj-lt"/>
              <a:buAutoNum type="arabicPeriod"/>
            </a:pPr>
            <a:r>
              <a:rPr lang="ml-IN" sz="3200" b="1" u="sng"/>
              <a:t>NEUTRAL</a:t>
            </a:r>
            <a:r>
              <a:rPr lang="ml-IN" sz="3200" b="1"/>
              <a:t> </a:t>
            </a:r>
            <a:r>
              <a:rPr lang="ml-IN" sz="3200" b="1" u="sng"/>
              <a:t>SPIRIT:</a:t>
            </a:r>
            <a:r>
              <a:rPr lang="ml-IN" sz="3200" b="1"/>
              <a:t>as vodka made from potato starch and left unflavoured and gin flavoured with juniper oil.</a:t>
            </a:r>
            <a:endParaRPr lang="en-US" sz="3200" b="1" u="sng"/>
          </a:p>
        </p:txBody>
      </p:sp>
    </p:spTree>
    <p:extLst>
      <p:ext uri="{BB962C8B-B14F-4D97-AF65-F5344CB8AC3E}">
        <p14:creationId xmlns:p14="http://schemas.microsoft.com/office/powerpoint/2010/main" val="33443618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7F3571B-C188-CF4B-A306-715C7938D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476" y="189246"/>
            <a:ext cx="12312952" cy="61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6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457D-4ED5-014E-96DC-4792556F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l-IN" b="1" u="sng">
                <a:solidFill>
                  <a:schemeClr val="accent1"/>
                </a:solidFill>
              </a:rPr>
              <a:t>FERMENTATION STEPS</a:t>
            </a:r>
            <a:endParaRPr lang="en-US" b="1" u="sng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4C9D-92FD-364E-94C7-6F2D701B6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761" y="1439333"/>
            <a:ext cx="10111619" cy="5140476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ml-IN" sz="2800" b="1"/>
              <a:t>Fermenter selection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Microbial strain selection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Fermenter media selection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Fermenter process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Upstream process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Downstream process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Quality control and assurance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Product recovery</a:t>
            </a:r>
          </a:p>
          <a:p>
            <a:pPr marL="514350" indent="-514350">
              <a:buFont typeface="+mj-lt"/>
              <a:buAutoNum type="arabicPeriod"/>
            </a:pPr>
            <a:r>
              <a:rPr lang="ml-IN" sz="2800" b="1"/>
              <a:t>Packaging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8325176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50EA50F-9A66-0449-8312-BC8B3C1B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904" y="1082523"/>
            <a:ext cx="1106714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97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240C4DF-84BF-6347-9F9E-CC66EF60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73" y="350762"/>
            <a:ext cx="6112378" cy="659190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3F8DEEC-C81C-D14E-B151-FDA823DD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51" y="526143"/>
            <a:ext cx="5556050" cy="6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08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100DBD4-1E11-7548-885F-A87B5BE9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02" y="175380"/>
            <a:ext cx="5786098" cy="654957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A57C33-19F1-F741-B3C0-ED62A2B9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912" y="353785"/>
            <a:ext cx="5399994" cy="61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334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46931C-5FD5-A44F-91DF-ECC237E9F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8" y="0"/>
            <a:ext cx="6394607" cy="677333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B67FFCF-7850-A64C-932F-F6B255A9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61" y="0"/>
            <a:ext cx="6348737" cy="68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783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43A8AA2-1C81-E142-8906-7C2430A9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113" y="719666"/>
            <a:ext cx="723660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100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32738-A74B-5C40-AB69-CEA35B2082D7}"/>
              </a:ext>
            </a:extLst>
          </p:cNvPr>
          <p:cNvSpPr txBox="1"/>
          <p:nvPr/>
        </p:nvSpPr>
        <p:spPr>
          <a:xfrm>
            <a:off x="2109409" y="367695"/>
            <a:ext cx="684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600" b="1" u="sng">
                <a:solidFill>
                  <a:srgbClr val="FF0000"/>
                </a:solidFill>
              </a:rPr>
              <a:t>PRODUCTION OF VACCINES</a:t>
            </a:r>
            <a:endParaRPr lang="en-US" sz="3600" b="1" u="sng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4EA20-B12D-B642-BFCF-42881DEC0514}"/>
              </a:ext>
            </a:extLst>
          </p:cNvPr>
          <p:cNvSpPr txBox="1"/>
          <p:nvPr/>
        </p:nvSpPr>
        <p:spPr>
          <a:xfrm>
            <a:off x="1718920" y="2473562"/>
            <a:ext cx="10199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First vaccine in 1796 by Edward Jenner.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32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3200" b="1"/>
              <a:t>Used live cowpox virus to vaccinate to small pox.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ml-IN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76785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C777DEE-4933-0B46-87E4-F99D5971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39" y="148505"/>
            <a:ext cx="11236318" cy="65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623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55FBA3-74CA-A745-8F06-A53D4DE6E0FF}"/>
              </a:ext>
            </a:extLst>
          </p:cNvPr>
          <p:cNvSpPr txBox="1"/>
          <p:nvPr/>
        </p:nvSpPr>
        <p:spPr>
          <a:xfrm>
            <a:off x="1686075" y="329773"/>
            <a:ext cx="105059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ml-IN" sz="2800" b="1"/>
              <a:t>Strain are selected either from viruses or bacteria and called seeds,must be free from impurities and pass the sterility test.</a:t>
            </a:r>
          </a:p>
          <a:p>
            <a:pPr marL="342900" indent="-342900" algn="l">
              <a:buFont typeface="+mj-lt"/>
              <a:buAutoNum type="arabicPeriod"/>
            </a:pPr>
            <a:endParaRPr lang="ml-IN" sz="2800" b="1"/>
          </a:p>
          <a:p>
            <a:pPr marL="342900" indent="-342900" algn="l">
              <a:buFont typeface="+mj-lt"/>
              <a:buAutoNum type="arabicPeriod"/>
            </a:pPr>
            <a:endParaRPr lang="ml-IN" sz="2800" b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C3D9A1-ECD7-6646-89C2-BED12B93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18" y="1841585"/>
            <a:ext cx="9324220" cy="4792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F46944-172B-4048-A019-66361C0671EA}"/>
              </a:ext>
            </a:extLst>
          </p:cNvPr>
          <p:cNvSpPr txBox="1"/>
          <p:nvPr/>
        </p:nvSpPr>
        <p:spPr>
          <a:xfrm flipH="1">
            <a:off x="1366708" y="3645883"/>
            <a:ext cx="2861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2800" b="1"/>
              <a:t>2: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7147904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9F39E9-58BE-1A43-B995-38D9C3F8B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50" y="95516"/>
            <a:ext cx="11242849" cy="686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887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EDCCEC-83BF-C040-AF09-0C7180B5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0"/>
            <a:ext cx="10595428" cy="4963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C26B78-E810-F747-94A8-B4D8DFF35B9B}"/>
              </a:ext>
            </a:extLst>
          </p:cNvPr>
          <p:cNvSpPr txBox="1"/>
          <p:nvPr/>
        </p:nvSpPr>
        <p:spPr>
          <a:xfrm>
            <a:off x="1400627" y="5200953"/>
            <a:ext cx="100414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/>
              <a:t>After fertilization of 5-14 days,drilled in shell  innoculate virus.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ml-IN" sz="2800" b="1"/>
              <a:t>Incubation at 33℃ for 2-3 days.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12386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2A4A45-AE4B-3F41-B3AF-6FE289E59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6474" b="56474"/>
          <a:stretch/>
        </p:blipFill>
        <p:spPr>
          <a:xfrm>
            <a:off x="574718" y="-7908921"/>
            <a:ext cx="11042563" cy="143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027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67D26-3698-2E4B-82CF-7D6066F9292E}"/>
              </a:ext>
            </a:extLst>
          </p:cNvPr>
          <p:cNvSpPr txBox="1"/>
          <p:nvPr/>
        </p:nvSpPr>
        <p:spPr>
          <a:xfrm>
            <a:off x="1516742" y="920621"/>
            <a:ext cx="106752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ml-IN" sz="3200" b="1"/>
              <a:t>3: Isolation can be done by chromatography, filtering, centrifugation.</a:t>
            </a:r>
          </a:p>
          <a:p>
            <a:pPr algn="l"/>
            <a:endParaRPr lang="ml-IN" sz="3200" b="1"/>
          </a:p>
          <a:p>
            <a:pPr algn="l"/>
            <a:r>
              <a:rPr lang="ml-IN" sz="3200" b="1"/>
              <a:t>4: Inactivation by chemical treatment,by heat,U.V, detergent triton x 100.</a:t>
            </a:r>
          </a:p>
          <a:p>
            <a:pPr algn="l"/>
            <a:endParaRPr lang="ml-IN" sz="3200" b="1"/>
          </a:p>
          <a:p>
            <a:pPr algn="l"/>
            <a:r>
              <a:rPr lang="ml-IN" sz="3200" b="1"/>
              <a:t>5: Formulation by adding adjuvant, stabilizer, preservatives.</a:t>
            </a:r>
          </a:p>
          <a:p>
            <a:pPr algn="l"/>
            <a:endParaRPr lang="ml-IN" sz="3200" b="1"/>
          </a:p>
          <a:p>
            <a:pPr algn="l"/>
            <a:r>
              <a:rPr lang="ml-IN" sz="3200" b="1"/>
              <a:t>6:Quality test like sterility, safety test.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40773751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25E864-F79C-FD44-BF50-BAA15F0E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9" y="1"/>
            <a:ext cx="11732381" cy="6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5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3188</Words>
  <Application>Microsoft Office PowerPoint</Application>
  <PresentationFormat>Widescreen</PresentationFormat>
  <Paragraphs>451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INDUSTRIAL MICROBIOLOGY</vt:lpstr>
      <vt:lpstr>Industrial microbiology: </vt:lpstr>
      <vt:lpstr>HISTORY</vt:lpstr>
      <vt:lpstr>PowerPoint Presentation</vt:lpstr>
      <vt:lpstr>PowerPoint Presentation</vt:lpstr>
      <vt:lpstr>FERMENTATION</vt:lpstr>
      <vt:lpstr>FERMENTATION STEPS</vt:lpstr>
      <vt:lpstr>PowerPoint Presentation</vt:lpstr>
      <vt:lpstr>FERMENTER AND THE PROCESS</vt:lpstr>
      <vt:lpstr>COMPONENTS OF FERMENTER</vt:lpstr>
      <vt:lpstr>FERMENTATION MEDIA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PRODUCTION OF STEROIDS</vt:lpstr>
      <vt:lpstr>PowerPoint Presentation</vt:lpstr>
      <vt:lpstr>PowerPoint Presentation</vt:lpstr>
      <vt:lpstr>PowerPoint Presentation</vt:lpstr>
      <vt:lpstr>PRODUCTION OF VITAMINS</vt:lpstr>
      <vt:lpstr>PowerPoint Presentation</vt:lpstr>
      <vt:lpstr>PowerPoint Presentation</vt:lpstr>
      <vt:lpstr>PowerPoint Presentation</vt:lpstr>
      <vt:lpstr>PowerPoint Presentation</vt:lpstr>
      <vt:lpstr>PRODUCTION OF AMINO ACID</vt:lpstr>
      <vt:lpstr>PowerPoint Presentation</vt:lpstr>
      <vt:lpstr>PRODUCTION OF ORGANIC ACID</vt:lpstr>
      <vt:lpstr>PowerPoint Presentation</vt:lpstr>
      <vt:lpstr>PowerPoint Presentation</vt:lpstr>
      <vt:lpstr>PowerPoint Presentation</vt:lpstr>
      <vt:lpstr>PowerPoint Presentation</vt:lpstr>
      <vt:lpstr>PRODUCTION OF VINEGAR</vt:lpstr>
      <vt:lpstr>PowerPoint Presentation</vt:lpstr>
      <vt:lpstr>PowerPoint Presentation</vt:lpstr>
      <vt:lpstr>PowerPoint Presentation</vt:lpstr>
      <vt:lpstr>VINEGAR BACTERIA</vt:lpstr>
      <vt:lpstr>METHODS OF PREPARATION</vt:lpstr>
      <vt:lpstr>Slow process</vt:lpstr>
      <vt:lpstr>PowerPoint Presentation</vt:lpstr>
      <vt:lpstr>3: NATURAL FERMENTATION</vt:lpstr>
      <vt:lpstr>PowerPoint Presentation</vt:lpstr>
      <vt:lpstr>PowerPoint Presentation</vt:lpstr>
      <vt:lpstr>PowerPoint Presentation</vt:lpstr>
      <vt:lpstr>PowerPoint Presentation</vt:lpstr>
      <vt:lpstr>MEDICINAL USE OF VINEGAR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WINE</vt:lpstr>
      <vt:lpstr>DISTILLED SPIRITS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MICROBIOLOGY</dc:title>
  <dc:creator>Annabelle Olivo</dc:creator>
  <cp:lastModifiedBy>Annabelle Olivo</cp:lastModifiedBy>
  <cp:revision>71</cp:revision>
  <dcterms:modified xsi:type="dcterms:W3CDTF">2024-08-21T15:03:14Z</dcterms:modified>
</cp:coreProperties>
</file>