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46" d="100"/>
          <a:sy n="46" d="100"/>
        </p:scale>
        <p:origin x="38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7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9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2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5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3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6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9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1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8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0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10/8/2024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9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D84B89-83B1-AA44-B9BE-C68A3A346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int in motion from the bottom of the view">
            <a:extLst>
              <a:ext uri="{FF2B5EF4-FFF2-40B4-BE49-F238E27FC236}">
                <a16:creationId xmlns:a16="http://schemas.microsoft.com/office/drawing/2014/main" id="{F3CF6405-59EB-2041-286D-927C33A00E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79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3B9D9F-2555-4B2E-AD17-056B6659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4" y="812056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rgbClr val="000000">
              <a:alpha val="4993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CBC2C-1BAB-3360-0C7C-F47B27073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286" y="1945178"/>
            <a:ext cx="4127425" cy="2404325"/>
          </a:xfrm>
        </p:spPr>
        <p:txBody>
          <a:bodyPr>
            <a:normAutofit fontScale="90000"/>
          </a:bodyPr>
          <a:lstStyle/>
          <a:p>
            <a:pPr algn="ctr"/>
            <a:r>
              <a:rPr lang="en-PH" sz="4000" b="1" dirty="0">
                <a:solidFill>
                  <a:schemeClr val="accent1"/>
                </a:solidFill>
              </a:rPr>
              <a:t>SEX LINKAGE AND RECOMBINATION</a:t>
            </a:r>
          </a:p>
        </p:txBody>
      </p:sp>
    </p:spTree>
    <p:extLst>
      <p:ext uri="{BB962C8B-B14F-4D97-AF65-F5344CB8AC3E}">
        <p14:creationId xmlns:p14="http://schemas.microsoft.com/office/powerpoint/2010/main" val="3284756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4487C2F-DC40-493F-BC39-85DC89841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cell division&#10;&#10;Description automatically generated">
            <a:extLst>
              <a:ext uri="{FF2B5EF4-FFF2-40B4-BE49-F238E27FC236}">
                <a16:creationId xmlns:a16="http://schemas.microsoft.com/office/drawing/2014/main" id="{B11EF750-47A3-5364-B832-4538147554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1236"/>
          <a:stretch/>
        </p:blipFill>
        <p:spPr>
          <a:xfrm>
            <a:off x="952500" y="952500"/>
            <a:ext cx="10287000" cy="4953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0A6C5F6-CA14-7A42-AA3E-A3722C3E7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587" y="893693"/>
            <a:ext cx="10410826" cy="5070613"/>
          </a:xfrm>
          <a:prstGeom prst="rect">
            <a:avLst/>
          </a:pr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11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4487C2F-DC40-493F-BC39-85DC89841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genetic modification&#10;&#10;Description automatically generated">
            <a:extLst>
              <a:ext uri="{FF2B5EF4-FFF2-40B4-BE49-F238E27FC236}">
                <a16:creationId xmlns:a16="http://schemas.microsoft.com/office/drawing/2014/main" id="{60D11555-7A76-7149-EE0C-17D5AF2C66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38" r="326" b="-1"/>
          <a:stretch/>
        </p:blipFill>
        <p:spPr>
          <a:xfrm>
            <a:off x="952500" y="952500"/>
            <a:ext cx="10287000" cy="4953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0A6C5F6-CA14-7A42-AA3E-A3722C3E7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587" y="893693"/>
            <a:ext cx="10410826" cy="5070613"/>
          </a:xfrm>
          <a:prstGeom prst="rect">
            <a:avLst/>
          </a:pr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89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8E33-D0D8-F953-21AD-210FDCCB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How are sex-linked traits inherited?</a:t>
            </a:r>
            <a:br>
              <a:rPr lang="en-US" sz="6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71DF0-7062-0254-79BF-3D20C955FB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70422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4487C2F-DC40-493F-BC39-85DC89841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human chromosome&#10;&#10;Description automatically generated with medium confidence">
            <a:extLst>
              <a:ext uri="{FF2B5EF4-FFF2-40B4-BE49-F238E27FC236}">
                <a16:creationId xmlns:a16="http://schemas.microsoft.com/office/drawing/2014/main" id="{75486C6F-663D-BC6D-5890-7B7EEED9D4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05" b="1"/>
          <a:stretch/>
        </p:blipFill>
        <p:spPr>
          <a:xfrm>
            <a:off x="952500" y="952500"/>
            <a:ext cx="10287000" cy="4953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0A6C5F6-CA14-7A42-AA3E-A3722C3E7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587" y="893693"/>
            <a:ext cx="10410826" cy="5070613"/>
          </a:xfrm>
          <a:prstGeom prst="rect">
            <a:avLst/>
          </a:pr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12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4487C2F-DC40-493F-BC39-85DC89841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human chromosome&#10;&#10;Description automatically generated with medium confidence">
            <a:extLst>
              <a:ext uri="{FF2B5EF4-FFF2-40B4-BE49-F238E27FC236}">
                <a16:creationId xmlns:a16="http://schemas.microsoft.com/office/drawing/2014/main" id="{133C2869-C5A5-32FB-D0F6-A206E39F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499" b="-1"/>
          <a:stretch/>
        </p:blipFill>
        <p:spPr>
          <a:xfrm>
            <a:off x="952500" y="952500"/>
            <a:ext cx="10287000" cy="4953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0A6C5F6-CA14-7A42-AA3E-A3722C3E7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587" y="893693"/>
            <a:ext cx="10410826" cy="5070613"/>
          </a:xfrm>
          <a:prstGeom prst="rect">
            <a:avLst/>
          </a:pr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98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4487C2F-DC40-493F-BC39-85DC89841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AC2B66-47BD-E8C4-A156-13AA238DA2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727"/>
          <a:stretch/>
        </p:blipFill>
        <p:spPr>
          <a:xfrm>
            <a:off x="952500" y="952500"/>
            <a:ext cx="10287000" cy="4953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0A6C5F6-CA14-7A42-AA3E-A3722C3E7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587" y="893693"/>
            <a:ext cx="10410826" cy="5070613"/>
          </a:xfrm>
          <a:prstGeom prst="rect">
            <a:avLst/>
          </a:pr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52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8A9CC7-BB90-8952-2C27-7026C96C4719}"/>
              </a:ext>
            </a:extLst>
          </p:cNvPr>
          <p:cNvSpPr txBox="1"/>
          <p:nvPr/>
        </p:nvSpPr>
        <p:spPr>
          <a:xfrm>
            <a:off x="1629294" y="1343536"/>
            <a:ext cx="886136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/>
              <a:t>Your female friend does not exhibit a sex-linked trait, but her brother does. What can possibly account for this?</a:t>
            </a:r>
          </a:p>
        </p:txBody>
      </p:sp>
    </p:spTree>
    <p:extLst>
      <p:ext uri="{BB962C8B-B14F-4D97-AF65-F5344CB8AC3E}">
        <p14:creationId xmlns:p14="http://schemas.microsoft.com/office/powerpoint/2010/main" val="1686334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4487C2F-DC40-493F-BC39-85DC89841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person's relationship&#10;&#10;Description automatically generated">
            <a:extLst>
              <a:ext uri="{FF2B5EF4-FFF2-40B4-BE49-F238E27FC236}">
                <a16:creationId xmlns:a16="http://schemas.microsoft.com/office/drawing/2014/main" id="{5E358D8C-CB83-B346-7F01-245D461CA6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46" r="-2" b="-2"/>
          <a:stretch/>
        </p:blipFill>
        <p:spPr>
          <a:xfrm>
            <a:off x="952500" y="952500"/>
            <a:ext cx="10287000" cy="4953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0A6C5F6-CA14-7A42-AA3E-A3722C3E7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587" y="893693"/>
            <a:ext cx="10410826" cy="5070613"/>
          </a:xfrm>
          <a:prstGeom prst="rect">
            <a:avLst/>
          </a:pr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4487C2F-DC40-493F-BC39-85DC89841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A6C5F6-CA14-7A42-AA3E-A3722C3E7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587" y="893693"/>
            <a:ext cx="10410826" cy="5070613"/>
          </a:xfrm>
          <a:prstGeom prst="rect">
            <a:avLst/>
          </a:pr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E0ABE-C0AC-D1E1-471A-0B322590B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893692"/>
            <a:ext cx="10410826" cy="50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31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E19D65-12C3-821A-B2E7-0FA1BFC1B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72" y="937043"/>
            <a:ext cx="10381789" cy="531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5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9F84C-687A-274E-880E-9CEA80432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1803512"/>
            <a:ext cx="3932237" cy="3250975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Is the red or green color that you see like that of what other people see? </a:t>
            </a:r>
            <a:endParaRPr lang="en-US" sz="3200" b="1" dirty="0">
              <a:solidFill>
                <a:schemeClr val="tx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endParaRPr lang="en-PH" dirty="0"/>
          </a:p>
        </p:txBody>
      </p:sp>
      <p:pic>
        <p:nvPicPr>
          <p:cNvPr id="5" name="Google Shape;390;p37">
            <a:extLst>
              <a:ext uri="{FF2B5EF4-FFF2-40B4-BE49-F238E27FC236}">
                <a16:creationId xmlns:a16="http://schemas.microsoft.com/office/drawing/2014/main" id="{667F4A1D-1FEF-29ED-C89F-4638F3685CB8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 l="5552" r="4898" b="1477"/>
          <a:stretch/>
        </p:blipFill>
        <p:spPr>
          <a:xfrm>
            <a:off x="4904508" y="864524"/>
            <a:ext cx="6666807" cy="5453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6764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D152BF-8C10-4D76-541B-C49C7ACCF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49" y="819734"/>
            <a:ext cx="10598963" cy="528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3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A7678-E0F7-9F78-4224-1497CB7A5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9841692" cy="3303133"/>
          </a:xfrm>
        </p:spPr>
        <p:txBody>
          <a:bodyPr>
            <a:normAutofit fontScale="90000"/>
          </a:bodyPr>
          <a:lstStyle/>
          <a:p>
            <a:r>
              <a:rPr lang="en-US" dirty="0"/>
              <a:t>Abby is wearing a blue shirt, but she insists that it is red. How is this possible?</a:t>
            </a:r>
            <a:br>
              <a:rPr lang="en-US" dirty="0"/>
            </a:b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57308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9CCFC0-1982-8A1D-3F31-C53A2F985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57" y="982767"/>
            <a:ext cx="10647456" cy="525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10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oup of circles with numbers&#10;&#10;Description automatically generated">
            <a:extLst>
              <a:ext uri="{FF2B5EF4-FFF2-40B4-BE49-F238E27FC236}">
                <a16:creationId xmlns:a16="http://schemas.microsoft.com/office/drawing/2014/main" id="{E0BCC0C3-0E0C-B4EF-6A80-9ABC979CB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9040" r="5183" b="1"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0E46-8EE2-D7B8-AE7B-D968151D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Sex Linkage</a:t>
            </a:r>
          </a:p>
        </p:txBody>
      </p:sp>
      <p:sp>
        <p:nvSpPr>
          <p:cNvPr id="4" name="Google Shape;589;p63">
            <a:extLst>
              <a:ext uri="{FF2B5EF4-FFF2-40B4-BE49-F238E27FC236}">
                <a16:creationId xmlns:a16="http://schemas.microsoft.com/office/drawing/2014/main" id="{EAF084ED-6E98-2014-C499-C6F397ECE11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58131" y="2023864"/>
            <a:ext cx="9075737" cy="365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Y-linked Trait</a:t>
            </a:r>
            <a:endParaRPr sz="2700" b="1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s" sz="2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Y-linked trait is only common in males since only males have the Y chromosome.</a:t>
            </a:r>
            <a:endParaRPr sz="2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s" sz="2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 example is the </a:t>
            </a:r>
            <a:r>
              <a:rPr lang="es" sz="2400" i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hypertrichosis pinnae auris</a:t>
            </a:r>
            <a:r>
              <a:rPr lang="es" sz="2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trait, which is characterized by having a hairy ear. </a:t>
            </a:r>
            <a:endParaRPr sz="2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615493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ABDA6-5BBF-8232-616F-4603414EA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882" y="1799370"/>
            <a:ext cx="10222187" cy="3650155"/>
          </a:xfrm>
        </p:spPr>
        <p:txBody>
          <a:bodyPr/>
          <a:lstStyle/>
          <a:p>
            <a:pPr marL="0" indent="0">
              <a:buNone/>
            </a:pPr>
            <a:r>
              <a:rPr lang="en-US" sz="6000" dirty="0"/>
              <a:t>Why is sex-related inheritance not following Mendel’s laws?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77420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9F58-4B50-CA1F-BC7C-41268BE1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172D7B"/>
                </a:solidFill>
                <a:latin typeface="Open Sans"/>
                <a:ea typeface="Open Sans"/>
                <a:cs typeface="Open Sans"/>
                <a:sym typeface="Open Sans"/>
              </a:rPr>
              <a:t>Possible color blindness genotypes and phenotypes of males and females</a:t>
            </a:r>
            <a:br>
              <a:rPr lang="en-US" sz="4000" b="1" dirty="0">
                <a:solidFill>
                  <a:srgbClr val="172D7B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E7647D-AA11-68DB-1960-16802BD72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434" y="2023863"/>
            <a:ext cx="10088822" cy="3429285"/>
          </a:xfrm>
        </p:spPr>
      </p:pic>
    </p:spTree>
    <p:extLst>
      <p:ext uri="{BB962C8B-B14F-4D97-AF65-F5344CB8AC3E}">
        <p14:creationId xmlns:p14="http://schemas.microsoft.com/office/powerpoint/2010/main" val="4261309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CA56F-F5C0-2BF1-5E90-F98D7260F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sz="40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Sex-Related Inheritance</a:t>
            </a:r>
            <a:br>
              <a:rPr lang="en-PH" sz="44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E9005-D7FD-5939-BE99-6982AE8FA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1799370"/>
            <a:ext cx="10272063" cy="3650155"/>
          </a:xfrm>
        </p:spPr>
        <p:txBody>
          <a:bodyPr>
            <a:normAutofit/>
          </a:bodyPr>
          <a:lstStyle/>
          <a:p>
            <a:pPr algn="just"/>
            <a:r>
              <a:rPr lang="en-US" sz="3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 opposed to Mendelian inheritance wherein the heterozygous genotype expresses the dominant trait, the heterozygous genotype of an X-linked trait in females will result in a carrier female. 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62898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C460-E386-965D-6132-BC0B660C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400" b="1" dirty="0"/>
              <a:t>Try This…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CDB69-B168-B06C-F8CF-AD82C3F46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023865"/>
            <a:ext cx="10521445" cy="4260558"/>
          </a:xfrm>
        </p:spPr>
        <p:txBody>
          <a:bodyPr/>
          <a:lstStyle/>
          <a:p>
            <a:pPr algn="just"/>
            <a:r>
              <a:rPr lang="en-US" sz="3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Anna, who is a carrier for hemophilia, marries Juan, a man without hemophilia. Identify the phenotype of their possible offspring.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69113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AD93-BC9D-6DFB-5D8E-82CE57C7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Try This…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1C643-8FC7-3550-E480-5C25A958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023864"/>
            <a:ext cx="9640296" cy="3650155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Marie, a single mom, claimed that John was the father of her child. John denied it, claiming that Marie’s current boyfriend was the father. Marie is color-blind, while John has normal vision, and the daughter is color-blind. Is it possible that he is the father?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4203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9F84C-687A-274E-880E-9CEA80432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1803512"/>
            <a:ext cx="3932237" cy="3250975"/>
          </a:xfrm>
        </p:spPr>
        <p:txBody>
          <a:bodyPr>
            <a:normAutofit fontScale="85000" lnSpcReduction="10000"/>
          </a:bodyPr>
          <a:lstStyle/>
          <a:p>
            <a:pPr marL="5715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If you can determine the numbers in this Ishihara chart, you do not belong to the small population of people who are color-blind.</a:t>
            </a:r>
            <a:endParaRPr lang="en-US" sz="3200" b="1" dirty="0">
              <a:solidFill>
                <a:schemeClr val="tx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endParaRPr lang="en-PH" dirty="0"/>
          </a:p>
        </p:txBody>
      </p:sp>
      <p:pic>
        <p:nvPicPr>
          <p:cNvPr id="6" name="Google Shape;398;p38">
            <a:extLst>
              <a:ext uri="{FF2B5EF4-FFF2-40B4-BE49-F238E27FC236}">
                <a16:creationId xmlns:a16="http://schemas.microsoft.com/office/drawing/2014/main" id="{841A842E-3E79-BFBF-3B77-CFEBFC976F5B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 l="797" t="4132" r="1897" b="6613"/>
          <a:stretch/>
        </p:blipFill>
        <p:spPr>
          <a:xfrm>
            <a:off x="4954385" y="1280160"/>
            <a:ext cx="6783186" cy="38284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18661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0E0E0-CF77-3269-4739-7464EAEBF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Try This…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7717E-6302-1868-32A9-E0209964D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023864"/>
            <a:ext cx="10438318" cy="4185794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Someone removed the ID bracelets of four babies in a maternity ward. The parents want to be sure that they have the right ones back. A particular dad is hemophilic, while his wife is normal. The first baby is a hemophilic female; the second is a normal female; the third is a hemophilic male, and the fourth is a normal male. Which baby must be theirs? Explain.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50383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85;p77">
            <a:extLst>
              <a:ext uri="{FF2B5EF4-FFF2-40B4-BE49-F238E27FC236}">
                <a16:creationId xmlns:a16="http://schemas.microsoft.com/office/drawing/2014/main" id="{C191897F-12C1-2869-0CC1-B5119D763156}"/>
              </a:ext>
            </a:extLst>
          </p:cNvPr>
          <p:cNvSpPr txBox="1"/>
          <p:nvPr/>
        </p:nvSpPr>
        <p:spPr>
          <a:xfrm>
            <a:off x="924348" y="1731735"/>
            <a:ext cx="4054500" cy="40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Sex-influenced Trait</a:t>
            </a:r>
            <a:endParaRPr sz="2700" b="1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s" sz="2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Sex-influenced traits are controlled by autosomal genes. </a:t>
            </a:r>
            <a:endParaRPr sz="2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s" sz="2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genes are found on both sexes, but one expresses it more than the other.   </a:t>
            </a:r>
            <a:endParaRPr sz="2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" name="Google Shape;687;p77">
            <a:extLst>
              <a:ext uri="{FF2B5EF4-FFF2-40B4-BE49-F238E27FC236}">
                <a16:creationId xmlns:a16="http://schemas.microsoft.com/office/drawing/2014/main" id="{8DF06D9B-355B-47EE-E63B-C47118C404F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31726" y="1395366"/>
            <a:ext cx="5374820" cy="375251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688;p77">
            <a:extLst>
              <a:ext uri="{FF2B5EF4-FFF2-40B4-BE49-F238E27FC236}">
                <a16:creationId xmlns:a16="http://schemas.microsoft.com/office/drawing/2014/main" id="{DCA90435-0D05-215F-7660-520A60D270E9}"/>
              </a:ext>
            </a:extLst>
          </p:cNvPr>
          <p:cNvSpPr txBox="1"/>
          <p:nvPr/>
        </p:nvSpPr>
        <p:spPr>
          <a:xfrm>
            <a:off x="6021836" y="5280885"/>
            <a:ext cx="4194600" cy="10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172D7B"/>
                </a:solidFill>
                <a:latin typeface="Open Sans"/>
                <a:ea typeface="Open Sans"/>
                <a:cs typeface="Open Sans"/>
                <a:sym typeface="Open Sans"/>
              </a:rPr>
              <a:t>Human pattern baldness is a sex-influenced characteristic.</a:t>
            </a:r>
            <a:endParaRPr sz="1800" b="1">
              <a:solidFill>
                <a:srgbClr val="172D7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07129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30956-E621-0173-CF3A-8FA8F4793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Sex Linkage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7394E8-7364-8E0F-EFBE-4E824A666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584" y="2159076"/>
            <a:ext cx="8648321" cy="3909215"/>
          </a:xfrm>
        </p:spPr>
      </p:pic>
    </p:spTree>
    <p:extLst>
      <p:ext uri="{BB962C8B-B14F-4D97-AF65-F5344CB8AC3E}">
        <p14:creationId xmlns:p14="http://schemas.microsoft.com/office/powerpoint/2010/main" val="3429021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2;p79">
            <a:extLst>
              <a:ext uri="{FF2B5EF4-FFF2-40B4-BE49-F238E27FC236}">
                <a16:creationId xmlns:a16="http://schemas.microsoft.com/office/drawing/2014/main" id="{C4A6237D-D43C-6E4B-23E5-4FA704C1EF7D}"/>
              </a:ext>
            </a:extLst>
          </p:cNvPr>
          <p:cNvSpPr txBox="1"/>
          <p:nvPr/>
        </p:nvSpPr>
        <p:spPr>
          <a:xfrm>
            <a:off x="1184100" y="1392449"/>
            <a:ext cx="4911900" cy="438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Sex-limited Trait</a:t>
            </a:r>
            <a:endParaRPr sz="2700" b="1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s" sz="2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Sex-limited traits are also controlled by autosomal genes. </a:t>
            </a:r>
            <a:endParaRPr sz="2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s" sz="2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genes are also found on both sexes, but only one sex expresses it. </a:t>
            </a:r>
            <a:endParaRPr sz="2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Google Shape;704;p79">
            <a:extLst>
              <a:ext uri="{FF2B5EF4-FFF2-40B4-BE49-F238E27FC236}">
                <a16:creationId xmlns:a16="http://schemas.microsoft.com/office/drawing/2014/main" id="{0CBB7986-0DC5-4BC0-F6BC-DE30D9B551F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49411" y="1079785"/>
            <a:ext cx="3542733" cy="407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05;p79">
            <a:extLst>
              <a:ext uri="{FF2B5EF4-FFF2-40B4-BE49-F238E27FC236}">
                <a16:creationId xmlns:a16="http://schemas.microsoft.com/office/drawing/2014/main" id="{A2A1BC9A-9E5E-A5FE-BABE-345B003F6619}"/>
              </a:ext>
            </a:extLst>
          </p:cNvPr>
          <p:cNvSpPr txBox="1"/>
          <p:nvPr/>
        </p:nvSpPr>
        <p:spPr>
          <a:xfrm>
            <a:off x="6096000" y="5254415"/>
            <a:ext cx="43245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rgbClr val="172D7B"/>
                </a:solidFill>
                <a:latin typeface="Open Sans"/>
                <a:ea typeface="Open Sans"/>
                <a:cs typeface="Open Sans"/>
                <a:sym typeface="Open Sans"/>
              </a:rPr>
              <a:t>Lactation is a </a:t>
            </a:r>
            <a:endParaRPr sz="1800" b="1" dirty="0">
              <a:solidFill>
                <a:srgbClr val="172D7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rgbClr val="172D7B"/>
                </a:solidFill>
                <a:latin typeface="Open Sans"/>
                <a:ea typeface="Open Sans"/>
                <a:cs typeface="Open Sans"/>
                <a:sym typeface="Open Sans"/>
              </a:rPr>
              <a:t>female-limited trait.</a:t>
            </a:r>
            <a:endParaRPr sz="1800" b="1" dirty="0">
              <a:solidFill>
                <a:srgbClr val="172D7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81209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F1B3C-4EE3-29EC-B543-CEDAC0E3F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839801" cy="106427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Possible lactation trait genotypes and phenotypes of males and females.</a:t>
            </a:r>
            <a:br>
              <a:rPr lang="en-US" dirty="0"/>
            </a:br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963DB-0AD9-27C5-193D-182C70696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1" y="2223909"/>
            <a:ext cx="9310253" cy="347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803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3C2C4-CF63-2243-FFD7-EAAEAF9C1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F6781-CE86-938C-15C5-B46BF0FED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023864"/>
            <a:ext cx="9906303" cy="4052790"/>
          </a:xfrm>
        </p:spPr>
        <p:txBody>
          <a:bodyPr>
            <a:normAutofit fontScale="925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Compute for the probability of the indicated offspring given the parental genotypes or phenotypes.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AutoNum type="arabicPeriod"/>
            </a:pPr>
            <a:r>
              <a:rPr lang="en-US" sz="2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color-blind daughter from a normal father and a carrier mother 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AutoNum type="arabicPeriod"/>
            </a:pPr>
            <a:r>
              <a:rPr lang="en-US" sz="2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color-blind son from a normal father and a carrier mother 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AutoNum type="arabicPeriod"/>
            </a:pPr>
            <a:r>
              <a:rPr lang="en-US" sz="2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normal son from a normal father and a genetically normal mother 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605452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B6D2A-8222-D365-6172-9AFA5DEF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CA632-0959-4088-ECAD-FAEBCF290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60000" lvl="0" indent="-360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Johnson, G.B., and Raven, P.H. 2001. </a:t>
            </a:r>
            <a:r>
              <a:rPr lang="en-PH" sz="2000" i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Biology: Principles &amp; Explorations</a:t>
            </a:r>
            <a:r>
              <a:rPr lang="en-PH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Austin: Holt, Rinehart, and Winston.</a:t>
            </a:r>
          </a:p>
          <a:p>
            <a:pPr marL="360000" lvl="0" indent="-36000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sz="2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60000" lvl="0" indent="-360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Klug, W.S., Spencer, C.A., and Cummings, M.R. 2016. </a:t>
            </a:r>
            <a:r>
              <a:rPr lang="en-PH" sz="2000" i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Concepts of Genetics.</a:t>
            </a:r>
            <a:r>
              <a:rPr lang="en-PH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Boston: Pearson.</a:t>
            </a:r>
          </a:p>
          <a:p>
            <a:pPr marL="360000" lvl="0" indent="-36000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sz="2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60000" lvl="0" indent="-360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0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Mader</a:t>
            </a:r>
            <a:r>
              <a:rPr lang="en-PH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S.S. 2014. </a:t>
            </a:r>
            <a:r>
              <a:rPr lang="en-PH" sz="2000" i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Concepts of Biology.</a:t>
            </a:r>
            <a:r>
              <a:rPr lang="en-PH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New York: McGraw-Hill Education.</a:t>
            </a:r>
          </a:p>
          <a:p>
            <a:pPr marL="360000" lvl="0" indent="-36000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sz="2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60000" lvl="0" indent="-360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Reece, J.B. and Campbell, N.A. 2011. </a:t>
            </a:r>
            <a:r>
              <a:rPr lang="en-PH" sz="2000" i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Campbell Biology</a:t>
            </a:r>
            <a:r>
              <a:rPr lang="en-PH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Boston: Benjamin Cummings/Pearson.</a:t>
            </a:r>
          </a:p>
          <a:p>
            <a:pPr marL="360000" lvl="0" indent="-36000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sz="2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60000" marR="0" lvl="0" indent="-360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Starr, </a:t>
            </a:r>
            <a:r>
              <a:rPr lang="en-PH" sz="20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Cecie</a:t>
            </a:r>
            <a:r>
              <a:rPr lang="en-PH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Ralph Taggart, Christine A. Evers, and Lisa Starr. </a:t>
            </a:r>
            <a:r>
              <a:rPr lang="en-PH" sz="2000" i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Biology: the Unity and Diversity of Life</a:t>
            </a:r>
            <a:r>
              <a:rPr lang="en-PH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Boston, MA: Cengage, 2019.</a:t>
            </a:r>
          </a:p>
          <a:p>
            <a:pPr marL="360000" marR="0" lvl="0" indent="-360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Quipper</a:t>
            </a:r>
            <a:r>
              <a:rPr lang="en-PH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Philippines</a:t>
            </a:r>
            <a:endParaRPr lang="en-PH" sz="2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975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B5EEF03-B0BA-454B-B285-4886785C2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675C2-D938-722D-B026-CA58F5DB7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6281" y="1115640"/>
            <a:ext cx="4992091" cy="473458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5400" b="1" dirty="0">
                <a:sym typeface="Open Sans"/>
              </a:rPr>
              <a:t>How do people acquire this trait? Why is it more common in males than in females?</a:t>
            </a:r>
            <a:br>
              <a:rPr lang="en-US" sz="5400" b="1" dirty="0">
                <a:sym typeface="Open Sans"/>
              </a:rPr>
            </a:br>
            <a:endParaRPr lang="en-US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B51DA9-AC82-CA9C-CAF2-1D243B2D1A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358" b="-2"/>
          <a:stretch/>
        </p:blipFill>
        <p:spPr>
          <a:xfrm>
            <a:off x="1037243" y="732919"/>
            <a:ext cx="4014344" cy="5281626"/>
          </a:xfrm>
          <a:custGeom>
            <a:avLst/>
            <a:gdLst/>
            <a:ahLst/>
            <a:cxnLst/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17C82BA-B31E-489C-9E34-F04CE4526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985" y="722659"/>
            <a:ext cx="4014345" cy="5291886"/>
          </a:xfrm>
          <a:custGeom>
            <a:avLst/>
            <a:gdLst>
              <a:gd name="connsiteX0" fmla="*/ 2010463 w 4014345"/>
              <a:gd name="connsiteY0" fmla="*/ 0 h 5302828"/>
              <a:gd name="connsiteX1" fmla="*/ 2186554 w 4014345"/>
              <a:gd name="connsiteY1" fmla="*/ 153908 h 5302828"/>
              <a:gd name="connsiteX2" fmla="*/ 3490066 w 4014345"/>
              <a:gd name="connsiteY2" fmla="*/ 799434 h 5302828"/>
              <a:gd name="connsiteX3" fmla="*/ 4014345 w 4014345"/>
              <a:gd name="connsiteY3" fmla="*/ 1914517 h 5302828"/>
              <a:gd name="connsiteX4" fmla="*/ 4014344 w 4014345"/>
              <a:gd name="connsiteY4" fmla="*/ 2588099 h 5302828"/>
              <a:gd name="connsiteX5" fmla="*/ 4009930 w 4014345"/>
              <a:gd name="connsiteY5" fmla="*/ 5302828 h 5302828"/>
              <a:gd name="connsiteX6" fmla="*/ 4415 w 4014345"/>
              <a:gd name="connsiteY6" fmla="*/ 5302828 h 5302828"/>
              <a:gd name="connsiteX7" fmla="*/ 0 w 4014345"/>
              <a:gd name="connsiteY7" fmla="*/ 2588099 h 5302828"/>
              <a:gd name="connsiteX8" fmla="*/ 1 w 4014345"/>
              <a:gd name="connsiteY8" fmla="*/ 1914517 h 5302828"/>
              <a:gd name="connsiteX9" fmla="*/ 524282 w 4014345"/>
              <a:gd name="connsiteY9" fmla="*/ 799434 h 5302828"/>
              <a:gd name="connsiteX10" fmla="*/ 1827794 w 4014345"/>
              <a:gd name="connsiteY10" fmla="*/ 153908 h 530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14345" h="5302828">
                <a:moveTo>
                  <a:pt x="2010463" y="0"/>
                </a:moveTo>
                <a:lnTo>
                  <a:pt x="2186554" y="153908"/>
                </a:lnTo>
                <a:cubicBezTo>
                  <a:pt x="2623188" y="490280"/>
                  <a:pt x="3115215" y="582934"/>
                  <a:pt x="3490066" y="799434"/>
                </a:cubicBezTo>
                <a:cubicBezTo>
                  <a:pt x="3850510" y="1050687"/>
                  <a:pt x="4014345" y="1338834"/>
                  <a:pt x="4014345" y="1914517"/>
                </a:cubicBezTo>
                <a:cubicBezTo>
                  <a:pt x="4014345" y="2139044"/>
                  <a:pt x="4014344" y="2363572"/>
                  <a:pt x="4014344" y="2588099"/>
                </a:cubicBezTo>
                <a:lnTo>
                  <a:pt x="4009930" y="5302828"/>
                </a:lnTo>
                <a:lnTo>
                  <a:pt x="4415" y="5302828"/>
                </a:lnTo>
                <a:lnTo>
                  <a:pt x="0" y="2588099"/>
                </a:lnTo>
                <a:cubicBezTo>
                  <a:pt x="0" y="2363572"/>
                  <a:pt x="1" y="2139044"/>
                  <a:pt x="1" y="1914517"/>
                </a:cubicBezTo>
                <a:cubicBezTo>
                  <a:pt x="1" y="1338834"/>
                  <a:pt x="163838" y="1050687"/>
                  <a:pt x="524282" y="799434"/>
                </a:cubicBezTo>
                <a:cubicBezTo>
                  <a:pt x="899134" y="582934"/>
                  <a:pt x="1391162" y="490280"/>
                  <a:pt x="1827794" y="153908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93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ADD5-6477-785F-D455-628B40E2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23" y="1097280"/>
            <a:ext cx="10273954" cy="4920355"/>
          </a:xfrm>
        </p:spPr>
        <p:txBody>
          <a:bodyPr>
            <a:normAutofit fontScale="90000"/>
          </a:bodyPr>
          <a:lstStyle/>
          <a:p>
            <a:r>
              <a:rPr lang="en-US" dirty="0"/>
              <a:t>Unlike you, your biological brother has a widow’s peak and a cleft chin. If your genes are inherited from the same parents, why do you look different?</a:t>
            </a:r>
            <a:br>
              <a:rPr lang="en-US" dirty="0"/>
            </a:b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6995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sequence of chromosome&#10;&#10;Description automatically generated">
            <a:extLst>
              <a:ext uri="{FF2B5EF4-FFF2-40B4-BE49-F238E27FC236}">
                <a16:creationId xmlns:a16="http://schemas.microsoft.com/office/drawing/2014/main" id="{C13BBDA7-A115-5C04-F14F-E4129C2295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01" r="6564" b="-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88A89DC-5202-3042-84C5-A3E7FC129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504" y="133734"/>
            <a:ext cx="11922826" cy="6590532"/>
          </a:xfrm>
          <a:prstGeom prst="rect">
            <a:avLst/>
          </a:prstGeom>
          <a:noFill/>
          <a:ln w="25400" cap="rnd">
            <a:solidFill>
              <a:schemeClr val="bg2">
                <a:lumMod val="75000"/>
                <a:alpha val="8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8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4487C2F-DC40-493F-BC39-85DC89841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cell division&#10;&#10;Description automatically generated">
            <a:extLst>
              <a:ext uri="{FF2B5EF4-FFF2-40B4-BE49-F238E27FC236}">
                <a16:creationId xmlns:a16="http://schemas.microsoft.com/office/drawing/2014/main" id="{C60EEC9E-AE31-21B5-E12D-F5D06152E5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4185"/>
          <a:stretch/>
        </p:blipFill>
        <p:spPr>
          <a:xfrm>
            <a:off x="504039" y="694112"/>
            <a:ext cx="11183922" cy="546977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0A6C5F6-CA14-7A42-AA3E-A3722C3E7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587" y="893693"/>
            <a:ext cx="10410826" cy="5070613"/>
          </a:xfrm>
          <a:prstGeom prst="rect">
            <a:avLst/>
          </a:pr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22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4487C2F-DC40-493F-BC39-85DC89841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cell division&#10;&#10;Description automatically generated">
            <a:extLst>
              <a:ext uri="{FF2B5EF4-FFF2-40B4-BE49-F238E27FC236}">
                <a16:creationId xmlns:a16="http://schemas.microsoft.com/office/drawing/2014/main" id="{A44E1ED7-6BCF-45CD-3BBB-F6A287DB1F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20" r="2" b="2"/>
          <a:stretch/>
        </p:blipFill>
        <p:spPr>
          <a:xfrm>
            <a:off x="952500" y="952500"/>
            <a:ext cx="10287000" cy="4953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0A6C5F6-CA14-7A42-AA3E-A3722C3E7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587" y="893693"/>
            <a:ext cx="10410826" cy="5070613"/>
          </a:xfrm>
          <a:prstGeom prst="rect">
            <a:avLst/>
          </a:pr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3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4487C2F-DC40-493F-BC39-85DC89841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cell division&#10;&#10;Description automatically generated">
            <a:extLst>
              <a:ext uri="{FF2B5EF4-FFF2-40B4-BE49-F238E27FC236}">
                <a16:creationId xmlns:a16="http://schemas.microsoft.com/office/drawing/2014/main" id="{9716A177-847C-23D0-889D-DC68E1B330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1" r="2" b="2"/>
          <a:stretch/>
        </p:blipFill>
        <p:spPr>
          <a:xfrm>
            <a:off x="952500" y="952500"/>
            <a:ext cx="10287000" cy="4953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0A6C5F6-CA14-7A42-AA3E-A3722C3E7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587" y="893693"/>
            <a:ext cx="10410826" cy="5070613"/>
          </a:xfrm>
          <a:prstGeom prst="rect">
            <a:avLst/>
          </a:pr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71592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LightSeedLeftStep">
      <a:dk1>
        <a:srgbClr val="000000"/>
      </a:dk1>
      <a:lt1>
        <a:srgbClr val="FFFFFF"/>
      </a:lt1>
      <a:dk2>
        <a:srgbClr val="312441"/>
      </a:dk2>
      <a:lt2>
        <a:srgbClr val="E2E8E6"/>
      </a:lt2>
      <a:accent1>
        <a:srgbClr val="EE6E96"/>
      </a:accent1>
      <a:accent2>
        <a:srgbClr val="EB4EC0"/>
      </a:accent2>
      <a:accent3>
        <a:srgbClr val="DC6EEE"/>
      </a:accent3>
      <a:accent4>
        <a:srgbClr val="924EEB"/>
      </a:accent4>
      <a:accent5>
        <a:srgbClr val="716EEE"/>
      </a:accent5>
      <a:accent6>
        <a:srgbClr val="4E8CEB"/>
      </a:accent6>
      <a:hlink>
        <a:srgbClr val="568F7D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676</Words>
  <Application>Microsoft Office PowerPoint</Application>
  <PresentationFormat>Widescreen</PresentationFormat>
  <Paragraphs>51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Goudy Old Style</vt:lpstr>
      <vt:lpstr>Open Sans</vt:lpstr>
      <vt:lpstr>Open Sans SemiBold</vt:lpstr>
      <vt:lpstr>MarrakeshVTI</vt:lpstr>
      <vt:lpstr>SEX LINKAGE AND RECOMBINATION</vt:lpstr>
      <vt:lpstr>PowerPoint Presentation</vt:lpstr>
      <vt:lpstr>PowerPoint Presentation</vt:lpstr>
      <vt:lpstr>How do people acquire this trait? Why is it more common in males than in females? </vt:lpstr>
      <vt:lpstr>Unlike you, your biological brother has a widow’s peak and a cleft chin. If your genes are inherited from the same parents, why do you look different?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are sex-linked traits inherited?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Abby is wearing a blue shirt, but she insists that it is red. How is this possible? </vt:lpstr>
      <vt:lpstr>PowerPoint Presentation</vt:lpstr>
      <vt:lpstr>PowerPoint Presentation</vt:lpstr>
      <vt:lpstr>Sex Linkage</vt:lpstr>
      <vt:lpstr>PowerPoint Presentation</vt:lpstr>
      <vt:lpstr>Possible color blindness genotypes and phenotypes of males and females </vt:lpstr>
      <vt:lpstr>Sex-Related Inheritance </vt:lpstr>
      <vt:lpstr>Try This…</vt:lpstr>
      <vt:lpstr>Try This…</vt:lpstr>
      <vt:lpstr>Try This…</vt:lpstr>
      <vt:lpstr>PowerPoint Presentation</vt:lpstr>
      <vt:lpstr>Sex Linkage</vt:lpstr>
      <vt:lpstr>PowerPoint Presentation</vt:lpstr>
      <vt:lpstr> Possible lactation trait genotypes and phenotypes of males and females. </vt:lpstr>
      <vt:lpstr>Check Your Understanding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Maedel Joy Escote</dc:creator>
  <cp:lastModifiedBy>Maedel Joy Escote</cp:lastModifiedBy>
  <cp:revision>1</cp:revision>
  <dcterms:created xsi:type="dcterms:W3CDTF">2024-10-08T02:11:39Z</dcterms:created>
  <dcterms:modified xsi:type="dcterms:W3CDTF">2024-10-08T07:33:47Z</dcterms:modified>
</cp:coreProperties>
</file>