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6" r:id="rId10"/>
    <p:sldId id="287" r:id="rId11"/>
    <p:sldId id="291" r:id="rId12"/>
    <p:sldId id="288" r:id="rId13"/>
    <p:sldId id="289" r:id="rId14"/>
    <p:sldId id="268" r:id="rId15"/>
    <p:sldId id="284" r:id="rId16"/>
    <p:sldId id="283" r:id="rId17"/>
    <p:sldId id="282" r:id="rId18"/>
    <p:sldId id="281" r:id="rId19"/>
    <p:sldId id="280" r:id="rId20"/>
    <p:sldId id="279" r:id="rId21"/>
    <p:sldId id="278" r:id="rId22"/>
    <p:sldId id="285" r:id="rId23"/>
    <p:sldId id="286" r:id="rId24"/>
    <p:sldId id="263" r:id="rId25"/>
    <p:sldId id="275" r:id="rId26"/>
    <p:sldId id="276" r:id="rId27"/>
    <p:sldId id="264" r:id="rId28"/>
    <p:sldId id="277" r:id="rId29"/>
  </p:sldIdLst>
  <p:sldSz cx="18288000" cy="10287000"/>
  <p:notesSz cx="6858000" cy="9144000"/>
  <p:embeddedFontLst>
    <p:embeddedFont>
      <p:font typeface="Arial Black" panose="020B0604020202020204" pitchFamily="34" charset="0"/>
      <p:bold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Fredoka" panose="02000000000000000000" pitchFamily="2" charset="0"/>
      <p:regular r:id="rId35"/>
    </p:embeddedFont>
    <p:embeddedFont>
      <p:font typeface="Luckiest Guy" panose="02000506000000020004" pitchFamily="2" charset="0"/>
      <p:regular r:id="rId36"/>
    </p:embeddedFont>
    <p:embeddedFont>
      <p:font typeface="Montserrat Classic" pitchFamily="2" charset="0"/>
      <p:regular r:id="rId3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3" d="100"/>
          <a:sy n="43" d="100"/>
        </p:scale>
        <p:origin x="740" y="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viewProps" Target="viewProp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font" Target="fonts/font5.fntdata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font" Target="fonts/font4.fntdata" /><Relationship Id="rId38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41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font" Target="fonts/font3.fntdata" /><Relationship Id="rId37" Type="http://schemas.openxmlformats.org/officeDocument/2006/relationships/font" Target="fonts/font8.fntdata" /><Relationship Id="rId40" Type="http://schemas.openxmlformats.org/officeDocument/2006/relationships/theme" Target="theme/theme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font" Target="fonts/font7.fntdata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font" Target="fonts/font2.fntdata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font" Target="fonts/font1.fntdata" /><Relationship Id="rId35" Type="http://schemas.openxmlformats.org/officeDocument/2006/relationships/font" Target="fonts/font6.fntdata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5" Type="http://schemas.microsoft.com/office/2007/relationships/hdphoto" Target="../media/hdphoto1.wdp" /><Relationship Id="rId4" Type="http://schemas.openxmlformats.org/officeDocument/2006/relationships/image" Target="../media/image3.png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 /><Relationship Id="rId2" Type="http://schemas.openxmlformats.org/officeDocument/2006/relationships/image" Target="../media/image15.jpeg" /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 /><Relationship Id="rId1" Type="http://schemas.openxmlformats.org/officeDocument/2006/relationships/slideLayout" Target="../slideLayouts/slideLayout7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 /><Relationship Id="rId2" Type="http://schemas.openxmlformats.org/officeDocument/2006/relationships/image" Target="../media/image18.png" /><Relationship Id="rId1" Type="http://schemas.openxmlformats.org/officeDocument/2006/relationships/slideLayout" Target="../slideLayouts/slideLayout7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 /><Relationship Id="rId2" Type="http://schemas.openxmlformats.org/officeDocument/2006/relationships/image" Target="../media/image18.png" /><Relationship Id="rId1" Type="http://schemas.openxmlformats.org/officeDocument/2006/relationships/slideLayout" Target="../slideLayouts/slideLayout7.xml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 /><Relationship Id="rId2" Type="http://schemas.openxmlformats.org/officeDocument/2006/relationships/image" Target="../media/image18.png" /><Relationship Id="rId1" Type="http://schemas.openxmlformats.org/officeDocument/2006/relationships/slideLayout" Target="../slideLayouts/slideLayout7.xml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 /><Relationship Id="rId2" Type="http://schemas.openxmlformats.org/officeDocument/2006/relationships/image" Target="../media/image18.png" /><Relationship Id="rId1" Type="http://schemas.openxmlformats.org/officeDocument/2006/relationships/slideLayout" Target="../slideLayouts/slideLayout7.xml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 /><Relationship Id="rId2" Type="http://schemas.openxmlformats.org/officeDocument/2006/relationships/image" Target="../media/image18.png" /><Relationship Id="rId1" Type="http://schemas.openxmlformats.org/officeDocument/2006/relationships/slideLayout" Target="../slideLayouts/slideLayout7.xml" 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 /><Relationship Id="rId2" Type="http://schemas.openxmlformats.org/officeDocument/2006/relationships/image" Target="../media/image18.png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 /><Relationship Id="rId1" Type="http://schemas.openxmlformats.org/officeDocument/2006/relationships/slideLayout" Target="../slideLayouts/slideLayout7.xml" 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 /><Relationship Id="rId2" Type="http://schemas.openxmlformats.org/officeDocument/2006/relationships/image" Target="../media/image18.png" /><Relationship Id="rId1" Type="http://schemas.openxmlformats.org/officeDocument/2006/relationships/slideLayout" Target="../slideLayouts/slideLayout7.xml" 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 /><Relationship Id="rId2" Type="http://schemas.openxmlformats.org/officeDocument/2006/relationships/image" Target="../media/image18.png" /><Relationship Id="rId1" Type="http://schemas.openxmlformats.org/officeDocument/2006/relationships/slideLayout" Target="../slideLayouts/slideLayout7.xml" 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 /><Relationship Id="rId2" Type="http://schemas.openxmlformats.org/officeDocument/2006/relationships/image" Target="../media/image18.png" /><Relationship Id="rId1" Type="http://schemas.openxmlformats.org/officeDocument/2006/relationships/slideLayout" Target="../slideLayouts/slideLayout7.xml" 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 /><Relationship Id="rId2" Type="http://schemas.openxmlformats.org/officeDocument/2006/relationships/image" Target="../media/image18.png" /><Relationship Id="rId1" Type="http://schemas.openxmlformats.org/officeDocument/2006/relationships/slideLayout" Target="../slideLayouts/slideLayout7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 /><Relationship Id="rId1" Type="http://schemas.openxmlformats.org/officeDocument/2006/relationships/slideLayout" Target="../slideLayouts/slideLayout7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 /><Relationship Id="rId1" Type="http://schemas.openxmlformats.org/officeDocument/2006/relationships/slideLayout" Target="../slideLayouts/slideLayout7.xml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 /><Relationship Id="rId1" Type="http://schemas.openxmlformats.org/officeDocument/2006/relationships/slideLayout" Target="../slideLayouts/slideLayout7.xml" 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 /><Relationship Id="rId1" Type="http://schemas.openxmlformats.org/officeDocument/2006/relationships/slideLayout" Target="../slideLayouts/slideLayout7.xml" 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 /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9.jpeg" /><Relationship Id="rId5" Type="http://schemas.openxmlformats.org/officeDocument/2006/relationships/image" Target="../media/image8.svg" /><Relationship Id="rId4" Type="http://schemas.openxmlformats.org/officeDocument/2006/relationships/image" Target="../media/image7.png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D9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72954" y="677127"/>
            <a:ext cx="17121388" cy="8954103"/>
            <a:chOff x="0" y="0"/>
            <a:chExt cx="285972152" cy="149557035"/>
          </a:xfrm>
        </p:grpSpPr>
        <p:sp>
          <p:nvSpPr>
            <p:cNvPr id="3" name="Freeform 3"/>
            <p:cNvSpPr/>
            <p:nvPr/>
          </p:nvSpPr>
          <p:spPr>
            <a:xfrm>
              <a:off x="72390" y="72390"/>
              <a:ext cx="285827381" cy="149412253"/>
            </a:xfrm>
            <a:custGeom>
              <a:avLst/>
              <a:gdLst/>
              <a:ahLst/>
              <a:cxnLst/>
              <a:rect l="l" t="t" r="r" b="b"/>
              <a:pathLst>
                <a:path w="285827381" h="149412253">
                  <a:moveTo>
                    <a:pt x="0" y="0"/>
                  </a:moveTo>
                  <a:lnTo>
                    <a:pt x="285827381" y="0"/>
                  </a:lnTo>
                  <a:lnTo>
                    <a:pt x="285827381" y="149412253"/>
                  </a:lnTo>
                  <a:lnTo>
                    <a:pt x="0" y="149412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5522D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285972151" cy="149557036"/>
            </a:xfrm>
            <a:custGeom>
              <a:avLst/>
              <a:gdLst/>
              <a:ahLst/>
              <a:cxnLst/>
              <a:rect l="l" t="t" r="r" b="b"/>
              <a:pathLst>
                <a:path w="285972151" h="149557036">
                  <a:moveTo>
                    <a:pt x="285827366" y="149412251"/>
                  </a:moveTo>
                  <a:lnTo>
                    <a:pt x="285972151" y="149412251"/>
                  </a:lnTo>
                  <a:lnTo>
                    <a:pt x="285972151" y="149557036"/>
                  </a:lnTo>
                  <a:lnTo>
                    <a:pt x="285827366" y="149557036"/>
                  </a:lnTo>
                  <a:lnTo>
                    <a:pt x="285827366" y="149412251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49412251"/>
                  </a:lnTo>
                  <a:lnTo>
                    <a:pt x="0" y="149412251"/>
                  </a:lnTo>
                  <a:lnTo>
                    <a:pt x="0" y="144780"/>
                  </a:lnTo>
                  <a:close/>
                  <a:moveTo>
                    <a:pt x="0" y="149412251"/>
                  </a:moveTo>
                  <a:lnTo>
                    <a:pt x="144780" y="149412251"/>
                  </a:lnTo>
                  <a:lnTo>
                    <a:pt x="144780" y="149557036"/>
                  </a:lnTo>
                  <a:lnTo>
                    <a:pt x="0" y="149557036"/>
                  </a:lnTo>
                  <a:lnTo>
                    <a:pt x="0" y="149412251"/>
                  </a:lnTo>
                  <a:close/>
                  <a:moveTo>
                    <a:pt x="285827366" y="144780"/>
                  </a:moveTo>
                  <a:lnTo>
                    <a:pt x="285972151" y="144780"/>
                  </a:lnTo>
                  <a:lnTo>
                    <a:pt x="285972151" y="149412251"/>
                  </a:lnTo>
                  <a:lnTo>
                    <a:pt x="285827366" y="149412251"/>
                  </a:lnTo>
                  <a:lnTo>
                    <a:pt x="285827366" y="144780"/>
                  </a:lnTo>
                  <a:close/>
                  <a:moveTo>
                    <a:pt x="144780" y="149412251"/>
                  </a:moveTo>
                  <a:lnTo>
                    <a:pt x="285827366" y="149412251"/>
                  </a:lnTo>
                  <a:lnTo>
                    <a:pt x="285827366" y="149557036"/>
                  </a:lnTo>
                  <a:lnTo>
                    <a:pt x="144780" y="149557036"/>
                  </a:lnTo>
                  <a:lnTo>
                    <a:pt x="144780" y="149412251"/>
                  </a:lnTo>
                  <a:close/>
                  <a:moveTo>
                    <a:pt x="285827366" y="0"/>
                  </a:moveTo>
                  <a:lnTo>
                    <a:pt x="285972151" y="0"/>
                  </a:lnTo>
                  <a:lnTo>
                    <a:pt x="285972151" y="144780"/>
                  </a:lnTo>
                  <a:lnTo>
                    <a:pt x="285827366" y="144780"/>
                  </a:lnTo>
                  <a:lnTo>
                    <a:pt x="285827366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285827366" y="0"/>
                  </a:lnTo>
                  <a:lnTo>
                    <a:pt x="285827366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5522D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990600" y="1104900"/>
            <a:ext cx="16230600" cy="8229600"/>
            <a:chOff x="0" y="0"/>
            <a:chExt cx="271093656" cy="137455938"/>
          </a:xfrm>
        </p:grpSpPr>
        <p:sp>
          <p:nvSpPr>
            <p:cNvPr id="6" name="Freeform 6"/>
            <p:cNvSpPr/>
            <p:nvPr/>
          </p:nvSpPr>
          <p:spPr>
            <a:xfrm>
              <a:off x="72390" y="72390"/>
              <a:ext cx="270948884" cy="137311162"/>
            </a:xfrm>
            <a:custGeom>
              <a:avLst/>
              <a:gdLst/>
              <a:ahLst/>
              <a:cxnLst/>
              <a:rect l="l" t="t" r="r" b="b"/>
              <a:pathLst>
                <a:path w="270948884" h="137311162">
                  <a:moveTo>
                    <a:pt x="0" y="0"/>
                  </a:moveTo>
                  <a:lnTo>
                    <a:pt x="270948884" y="0"/>
                  </a:lnTo>
                  <a:lnTo>
                    <a:pt x="270948884" y="137311162"/>
                  </a:lnTo>
                  <a:lnTo>
                    <a:pt x="0" y="1373111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FFF6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0" y="0"/>
              <a:ext cx="271093654" cy="137455945"/>
            </a:xfrm>
            <a:custGeom>
              <a:avLst/>
              <a:gdLst/>
              <a:ahLst/>
              <a:cxnLst/>
              <a:rect l="l" t="t" r="r" b="b"/>
              <a:pathLst>
                <a:path w="271093654" h="137455945">
                  <a:moveTo>
                    <a:pt x="270948869" y="137311160"/>
                  </a:moveTo>
                  <a:lnTo>
                    <a:pt x="271093654" y="137311160"/>
                  </a:lnTo>
                  <a:lnTo>
                    <a:pt x="271093654" y="137455945"/>
                  </a:lnTo>
                  <a:lnTo>
                    <a:pt x="270948869" y="137455945"/>
                  </a:lnTo>
                  <a:lnTo>
                    <a:pt x="270948869" y="13731116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37311160"/>
                  </a:lnTo>
                  <a:lnTo>
                    <a:pt x="0" y="137311160"/>
                  </a:lnTo>
                  <a:lnTo>
                    <a:pt x="0" y="144780"/>
                  </a:lnTo>
                  <a:close/>
                  <a:moveTo>
                    <a:pt x="0" y="137311160"/>
                  </a:moveTo>
                  <a:lnTo>
                    <a:pt x="144780" y="137311160"/>
                  </a:lnTo>
                  <a:lnTo>
                    <a:pt x="144780" y="137455945"/>
                  </a:lnTo>
                  <a:lnTo>
                    <a:pt x="0" y="137455945"/>
                  </a:lnTo>
                  <a:lnTo>
                    <a:pt x="0" y="137311160"/>
                  </a:lnTo>
                  <a:close/>
                  <a:moveTo>
                    <a:pt x="270948869" y="144780"/>
                  </a:moveTo>
                  <a:lnTo>
                    <a:pt x="271093654" y="144780"/>
                  </a:lnTo>
                  <a:lnTo>
                    <a:pt x="271093654" y="137311160"/>
                  </a:lnTo>
                  <a:lnTo>
                    <a:pt x="270948869" y="137311160"/>
                  </a:lnTo>
                  <a:lnTo>
                    <a:pt x="270948869" y="144780"/>
                  </a:lnTo>
                  <a:close/>
                  <a:moveTo>
                    <a:pt x="144780" y="137311160"/>
                  </a:moveTo>
                  <a:lnTo>
                    <a:pt x="270948869" y="137311160"/>
                  </a:lnTo>
                  <a:lnTo>
                    <a:pt x="270948869" y="137455945"/>
                  </a:lnTo>
                  <a:lnTo>
                    <a:pt x="144780" y="137455945"/>
                  </a:lnTo>
                  <a:lnTo>
                    <a:pt x="144780" y="137311160"/>
                  </a:lnTo>
                  <a:close/>
                  <a:moveTo>
                    <a:pt x="270948869" y="0"/>
                  </a:moveTo>
                  <a:lnTo>
                    <a:pt x="271093654" y="0"/>
                  </a:lnTo>
                  <a:lnTo>
                    <a:pt x="271093654" y="144780"/>
                  </a:lnTo>
                  <a:lnTo>
                    <a:pt x="270948869" y="144780"/>
                  </a:lnTo>
                  <a:lnTo>
                    <a:pt x="270948869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270948869" y="0"/>
                  </a:lnTo>
                  <a:lnTo>
                    <a:pt x="27094886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5522D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3124200" y="2476501"/>
            <a:ext cx="12420600" cy="37552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550"/>
              </a:lnSpc>
            </a:pPr>
            <a:r>
              <a:rPr lang="en-US" sz="15000" dirty="0">
                <a:solidFill>
                  <a:srgbClr val="05522D"/>
                </a:solidFill>
                <a:latin typeface="Luckiest Guy"/>
                <a:ea typeface="Luckiest Guy"/>
                <a:cs typeface="Luckiest Guy"/>
                <a:sym typeface="Luckiest Guy"/>
              </a:rPr>
              <a:t>Phylum</a:t>
            </a:r>
          </a:p>
          <a:p>
            <a:pPr algn="ctr">
              <a:lnSpc>
                <a:spcPts val="14550"/>
              </a:lnSpc>
            </a:pPr>
            <a:r>
              <a:rPr lang="en-US" sz="15000" dirty="0" err="1">
                <a:solidFill>
                  <a:srgbClr val="05522D"/>
                </a:solidFill>
                <a:latin typeface="Luckiest Guy"/>
                <a:ea typeface="Luckiest Guy"/>
                <a:cs typeface="Luckiest Guy"/>
                <a:sym typeface="Luckiest Guy"/>
              </a:rPr>
              <a:t>ChlamYdiaE</a:t>
            </a:r>
            <a:endParaRPr lang="en-US" sz="15000" dirty="0">
              <a:solidFill>
                <a:srgbClr val="05522D"/>
              </a:solidFill>
              <a:latin typeface="Luckiest Guy"/>
              <a:ea typeface="Luckiest Guy"/>
              <a:cs typeface="Luckiest Guy"/>
              <a:sym typeface="Luckiest Guy"/>
            </a:endParaRPr>
          </a:p>
        </p:txBody>
      </p:sp>
      <p:sp>
        <p:nvSpPr>
          <p:cNvPr id="11" name="Freeform 11"/>
          <p:cNvSpPr/>
          <p:nvPr/>
        </p:nvSpPr>
        <p:spPr>
          <a:xfrm rot="2468170">
            <a:off x="12821375" y="6798023"/>
            <a:ext cx="3823023" cy="4114800"/>
          </a:xfrm>
          <a:custGeom>
            <a:avLst/>
            <a:gdLst/>
            <a:ahLst/>
            <a:cxnLst/>
            <a:rect l="l" t="t" r="r" b="b"/>
            <a:pathLst>
              <a:path w="3823023" h="4114800">
                <a:moveTo>
                  <a:pt x="0" y="0"/>
                </a:moveTo>
                <a:lnTo>
                  <a:pt x="3823024" y="0"/>
                </a:lnTo>
                <a:lnTo>
                  <a:pt x="382302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1"/>
          <p:cNvSpPr txBox="1"/>
          <p:nvPr/>
        </p:nvSpPr>
        <p:spPr>
          <a:xfrm>
            <a:off x="5105400" y="6048406"/>
            <a:ext cx="929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Prepared by: Lara Mae Q. </a:t>
            </a:r>
            <a:r>
              <a:rPr lang="en-US" sz="2400" dirty="0" err="1">
                <a:latin typeface="Arial Black" panose="020B0A04020102020204" pitchFamily="34" charset="0"/>
              </a:rPr>
              <a:t>Porferio</a:t>
            </a:r>
            <a:r>
              <a:rPr lang="en-US" sz="2400" dirty="0">
                <a:latin typeface="Arial Black" panose="020B0A04020102020204" pitchFamily="34" charset="0"/>
              </a:rPr>
              <a:t> (BS Biology-4)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778" b="87556" l="13778" r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7708" y="4214386"/>
            <a:ext cx="6475751" cy="647575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DE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72954" y="677127"/>
            <a:ext cx="17121388" cy="8954103"/>
            <a:chOff x="0" y="0"/>
            <a:chExt cx="285972152" cy="149557035"/>
          </a:xfrm>
        </p:grpSpPr>
        <p:sp>
          <p:nvSpPr>
            <p:cNvPr id="3" name="Freeform 3"/>
            <p:cNvSpPr/>
            <p:nvPr/>
          </p:nvSpPr>
          <p:spPr>
            <a:xfrm>
              <a:off x="72390" y="72390"/>
              <a:ext cx="285827381" cy="149412253"/>
            </a:xfrm>
            <a:custGeom>
              <a:avLst/>
              <a:gdLst/>
              <a:ahLst/>
              <a:cxnLst/>
              <a:rect l="l" t="t" r="r" b="b"/>
              <a:pathLst>
                <a:path w="285827381" h="149412253">
                  <a:moveTo>
                    <a:pt x="0" y="0"/>
                  </a:moveTo>
                  <a:lnTo>
                    <a:pt x="285827381" y="0"/>
                  </a:lnTo>
                  <a:lnTo>
                    <a:pt x="285827381" y="149412253"/>
                  </a:lnTo>
                  <a:lnTo>
                    <a:pt x="0" y="149412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A09B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285972151" cy="149557036"/>
            </a:xfrm>
            <a:custGeom>
              <a:avLst/>
              <a:gdLst/>
              <a:ahLst/>
              <a:cxnLst/>
              <a:rect l="l" t="t" r="r" b="b"/>
              <a:pathLst>
                <a:path w="285972151" h="149557036">
                  <a:moveTo>
                    <a:pt x="285827366" y="149412251"/>
                  </a:moveTo>
                  <a:lnTo>
                    <a:pt x="285972151" y="149412251"/>
                  </a:lnTo>
                  <a:lnTo>
                    <a:pt x="285972151" y="149557036"/>
                  </a:lnTo>
                  <a:lnTo>
                    <a:pt x="285827366" y="149557036"/>
                  </a:lnTo>
                  <a:lnTo>
                    <a:pt x="285827366" y="149412251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49412251"/>
                  </a:lnTo>
                  <a:lnTo>
                    <a:pt x="0" y="149412251"/>
                  </a:lnTo>
                  <a:lnTo>
                    <a:pt x="0" y="144780"/>
                  </a:lnTo>
                  <a:close/>
                  <a:moveTo>
                    <a:pt x="0" y="149412251"/>
                  </a:moveTo>
                  <a:lnTo>
                    <a:pt x="144780" y="149412251"/>
                  </a:lnTo>
                  <a:lnTo>
                    <a:pt x="144780" y="149557036"/>
                  </a:lnTo>
                  <a:lnTo>
                    <a:pt x="0" y="149557036"/>
                  </a:lnTo>
                  <a:lnTo>
                    <a:pt x="0" y="149412251"/>
                  </a:lnTo>
                  <a:close/>
                  <a:moveTo>
                    <a:pt x="285827366" y="144780"/>
                  </a:moveTo>
                  <a:lnTo>
                    <a:pt x="285972151" y="144780"/>
                  </a:lnTo>
                  <a:lnTo>
                    <a:pt x="285972151" y="149412251"/>
                  </a:lnTo>
                  <a:lnTo>
                    <a:pt x="285827366" y="149412251"/>
                  </a:lnTo>
                  <a:lnTo>
                    <a:pt x="285827366" y="144780"/>
                  </a:lnTo>
                  <a:close/>
                  <a:moveTo>
                    <a:pt x="144780" y="149412251"/>
                  </a:moveTo>
                  <a:lnTo>
                    <a:pt x="285827366" y="149412251"/>
                  </a:lnTo>
                  <a:lnTo>
                    <a:pt x="285827366" y="149557036"/>
                  </a:lnTo>
                  <a:lnTo>
                    <a:pt x="144780" y="149557036"/>
                  </a:lnTo>
                  <a:lnTo>
                    <a:pt x="144780" y="149412251"/>
                  </a:lnTo>
                  <a:close/>
                  <a:moveTo>
                    <a:pt x="285827366" y="0"/>
                  </a:moveTo>
                  <a:lnTo>
                    <a:pt x="285972151" y="0"/>
                  </a:lnTo>
                  <a:lnTo>
                    <a:pt x="285972151" y="144780"/>
                  </a:lnTo>
                  <a:lnTo>
                    <a:pt x="285827366" y="144780"/>
                  </a:lnTo>
                  <a:lnTo>
                    <a:pt x="285827366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285827366" y="0"/>
                  </a:lnTo>
                  <a:lnTo>
                    <a:pt x="285827366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5522D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028700" y="1028700"/>
            <a:ext cx="16230600" cy="8229600"/>
            <a:chOff x="0" y="0"/>
            <a:chExt cx="271093656" cy="137455938"/>
          </a:xfrm>
        </p:grpSpPr>
        <p:sp>
          <p:nvSpPr>
            <p:cNvPr id="6" name="Freeform 6"/>
            <p:cNvSpPr/>
            <p:nvPr/>
          </p:nvSpPr>
          <p:spPr>
            <a:xfrm>
              <a:off x="72390" y="72390"/>
              <a:ext cx="270948884" cy="137311162"/>
            </a:xfrm>
            <a:custGeom>
              <a:avLst/>
              <a:gdLst/>
              <a:ahLst/>
              <a:cxnLst/>
              <a:rect l="l" t="t" r="r" b="b"/>
              <a:pathLst>
                <a:path w="270948884" h="137311162">
                  <a:moveTo>
                    <a:pt x="0" y="0"/>
                  </a:moveTo>
                  <a:lnTo>
                    <a:pt x="270948884" y="0"/>
                  </a:lnTo>
                  <a:lnTo>
                    <a:pt x="270948884" y="137311162"/>
                  </a:lnTo>
                  <a:lnTo>
                    <a:pt x="0" y="1373111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0" y="0"/>
              <a:ext cx="271093654" cy="137455945"/>
            </a:xfrm>
            <a:custGeom>
              <a:avLst/>
              <a:gdLst/>
              <a:ahLst/>
              <a:cxnLst/>
              <a:rect l="l" t="t" r="r" b="b"/>
              <a:pathLst>
                <a:path w="271093654" h="137455945">
                  <a:moveTo>
                    <a:pt x="270948869" y="137311160"/>
                  </a:moveTo>
                  <a:lnTo>
                    <a:pt x="271093654" y="137311160"/>
                  </a:lnTo>
                  <a:lnTo>
                    <a:pt x="271093654" y="137455945"/>
                  </a:lnTo>
                  <a:lnTo>
                    <a:pt x="270948869" y="137455945"/>
                  </a:lnTo>
                  <a:lnTo>
                    <a:pt x="270948869" y="13731116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37311160"/>
                  </a:lnTo>
                  <a:lnTo>
                    <a:pt x="0" y="137311160"/>
                  </a:lnTo>
                  <a:lnTo>
                    <a:pt x="0" y="144780"/>
                  </a:lnTo>
                  <a:close/>
                  <a:moveTo>
                    <a:pt x="0" y="137311160"/>
                  </a:moveTo>
                  <a:lnTo>
                    <a:pt x="144780" y="137311160"/>
                  </a:lnTo>
                  <a:lnTo>
                    <a:pt x="144780" y="137455945"/>
                  </a:lnTo>
                  <a:lnTo>
                    <a:pt x="0" y="137455945"/>
                  </a:lnTo>
                  <a:lnTo>
                    <a:pt x="0" y="137311160"/>
                  </a:lnTo>
                  <a:close/>
                  <a:moveTo>
                    <a:pt x="270948869" y="144780"/>
                  </a:moveTo>
                  <a:lnTo>
                    <a:pt x="271093654" y="144780"/>
                  </a:lnTo>
                  <a:lnTo>
                    <a:pt x="271093654" y="137311160"/>
                  </a:lnTo>
                  <a:lnTo>
                    <a:pt x="270948869" y="137311160"/>
                  </a:lnTo>
                  <a:lnTo>
                    <a:pt x="270948869" y="144780"/>
                  </a:lnTo>
                  <a:close/>
                  <a:moveTo>
                    <a:pt x="144780" y="137311160"/>
                  </a:moveTo>
                  <a:lnTo>
                    <a:pt x="270948869" y="137311160"/>
                  </a:lnTo>
                  <a:lnTo>
                    <a:pt x="270948869" y="137455945"/>
                  </a:lnTo>
                  <a:lnTo>
                    <a:pt x="144780" y="137455945"/>
                  </a:lnTo>
                  <a:lnTo>
                    <a:pt x="144780" y="137311160"/>
                  </a:lnTo>
                  <a:close/>
                  <a:moveTo>
                    <a:pt x="270948869" y="0"/>
                  </a:moveTo>
                  <a:lnTo>
                    <a:pt x="271093654" y="0"/>
                  </a:lnTo>
                  <a:lnTo>
                    <a:pt x="271093654" y="144780"/>
                  </a:lnTo>
                  <a:lnTo>
                    <a:pt x="270948869" y="144780"/>
                  </a:lnTo>
                  <a:lnTo>
                    <a:pt x="270948869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270948869" y="0"/>
                  </a:lnTo>
                  <a:lnTo>
                    <a:pt x="27094886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F9A09B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157925" y="2982433"/>
            <a:ext cx="10741947" cy="6123467"/>
            <a:chOff x="0" y="0"/>
            <a:chExt cx="209930554" cy="69649736"/>
          </a:xfrm>
        </p:grpSpPr>
        <p:sp>
          <p:nvSpPr>
            <p:cNvPr id="9" name="Freeform 9"/>
            <p:cNvSpPr/>
            <p:nvPr/>
          </p:nvSpPr>
          <p:spPr>
            <a:xfrm>
              <a:off x="72390" y="72390"/>
              <a:ext cx="209785783" cy="69504957"/>
            </a:xfrm>
            <a:custGeom>
              <a:avLst/>
              <a:gdLst/>
              <a:ahLst/>
              <a:cxnLst/>
              <a:rect l="l" t="t" r="r" b="b"/>
              <a:pathLst>
                <a:path w="209785783" h="69504957">
                  <a:moveTo>
                    <a:pt x="0" y="0"/>
                  </a:moveTo>
                  <a:lnTo>
                    <a:pt x="209785783" y="0"/>
                  </a:lnTo>
                  <a:lnTo>
                    <a:pt x="209785783" y="69504957"/>
                  </a:lnTo>
                  <a:lnTo>
                    <a:pt x="0" y="695049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A09B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0" y="0"/>
              <a:ext cx="209930554" cy="69649733"/>
            </a:xfrm>
            <a:custGeom>
              <a:avLst/>
              <a:gdLst/>
              <a:ahLst/>
              <a:cxnLst/>
              <a:rect l="l" t="t" r="r" b="b"/>
              <a:pathLst>
                <a:path w="209930554" h="69649733">
                  <a:moveTo>
                    <a:pt x="209785769" y="69504954"/>
                  </a:moveTo>
                  <a:lnTo>
                    <a:pt x="209930554" y="69504954"/>
                  </a:lnTo>
                  <a:lnTo>
                    <a:pt x="209930554" y="69649733"/>
                  </a:lnTo>
                  <a:lnTo>
                    <a:pt x="209785769" y="69649733"/>
                  </a:lnTo>
                  <a:lnTo>
                    <a:pt x="209785769" y="69504954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69504954"/>
                  </a:lnTo>
                  <a:lnTo>
                    <a:pt x="0" y="69504954"/>
                  </a:lnTo>
                  <a:lnTo>
                    <a:pt x="0" y="144780"/>
                  </a:lnTo>
                  <a:close/>
                  <a:moveTo>
                    <a:pt x="0" y="69504954"/>
                  </a:moveTo>
                  <a:lnTo>
                    <a:pt x="144780" y="69504954"/>
                  </a:lnTo>
                  <a:lnTo>
                    <a:pt x="144780" y="69649733"/>
                  </a:lnTo>
                  <a:lnTo>
                    <a:pt x="0" y="69649733"/>
                  </a:lnTo>
                  <a:lnTo>
                    <a:pt x="0" y="69504954"/>
                  </a:lnTo>
                  <a:close/>
                  <a:moveTo>
                    <a:pt x="209785769" y="144780"/>
                  </a:moveTo>
                  <a:lnTo>
                    <a:pt x="209930554" y="144780"/>
                  </a:lnTo>
                  <a:lnTo>
                    <a:pt x="209930554" y="69504954"/>
                  </a:lnTo>
                  <a:lnTo>
                    <a:pt x="209785769" y="69504954"/>
                  </a:lnTo>
                  <a:lnTo>
                    <a:pt x="209785769" y="144780"/>
                  </a:lnTo>
                  <a:close/>
                  <a:moveTo>
                    <a:pt x="144780" y="69504954"/>
                  </a:moveTo>
                  <a:lnTo>
                    <a:pt x="209785769" y="69504954"/>
                  </a:lnTo>
                  <a:lnTo>
                    <a:pt x="209785769" y="69649733"/>
                  </a:lnTo>
                  <a:lnTo>
                    <a:pt x="144780" y="69649733"/>
                  </a:lnTo>
                  <a:lnTo>
                    <a:pt x="144780" y="69504954"/>
                  </a:lnTo>
                  <a:close/>
                  <a:moveTo>
                    <a:pt x="209785769" y="0"/>
                  </a:moveTo>
                  <a:lnTo>
                    <a:pt x="209930554" y="0"/>
                  </a:lnTo>
                  <a:lnTo>
                    <a:pt x="209930554" y="144780"/>
                  </a:lnTo>
                  <a:lnTo>
                    <a:pt x="209785769" y="144780"/>
                  </a:lnTo>
                  <a:lnTo>
                    <a:pt x="209785769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209785769" y="0"/>
                  </a:lnTo>
                  <a:lnTo>
                    <a:pt x="20978576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F9A09B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1588632" y="1444625"/>
            <a:ext cx="15110735" cy="1533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 dirty="0">
                <a:solidFill>
                  <a:srgbClr val="EA6A62"/>
                </a:solidFill>
                <a:latin typeface="Fredoka"/>
                <a:ea typeface="Fredoka"/>
                <a:cs typeface="Fredoka"/>
                <a:sym typeface="Fredoka"/>
              </a:rPr>
              <a:t>Species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33033" y="2988797"/>
            <a:ext cx="10311241" cy="68412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74048" lvl="1">
              <a:lnSpc>
                <a:spcPts val="4851"/>
              </a:lnSpc>
            </a:pPr>
            <a:r>
              <a:rPr lang="en-US" sz="3465" u="sng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Serotypes D-K</a:t>
            </a:r>
            <a:r>
              <a:rPr lang="en-US" sz="3465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: result in genital infection, infant conjunctivitis, pneumonia</a:t>
            </a:r>
          </a:p>
          <a:p>
            <a:pPr marL="374048" lvl="1">
              <a:lnSpc>
                <a:spcPts val="4851"/>
              </a:lnSpc>
            </a:pPr>
            <a:r>
              <a:rPr lang="en-US" sz="3465" u="sng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Mode of Transmission</a:t>
            </a:r>
            <a:r>
              <a:rPr lang="en-US" sz="3465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: Sexual</a:t>
            </a:r>
          </a:p>
          <a:p>
            <a:pPr marL="374048" lvl="1">
              <a:lnSpc>
                <a:spcPts val="4851"/>
              </a:lnSpc>
            </a:pPr>
            <a:r>
              <a:rPr lang="en-US" sz="3465" u="sng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Disease</a:t>
            </a:r>
            <a:r>
              <a:rPr lang="en-US" sz="3465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: </a:t>
            </a:r>
          </a:p>
          <a:p>
            <a:pPr marL="374048" lvl="1">
              <a:lnSpc>
                <a:spcPts val="4851"/>
              </a:lnSpc>
            </a:pPr>
            <a:r>
              <a:rPr lang="en-US" sz="3465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Men: Urethritis and prostatitis</a:t>
            </a:r>
          </a:p>
          <a:p>
            <a:pPr marL="374048" lvl="1">
              <a:lnSpc>
                <a:spcPts val="4851"/>
              </a:lnSpc>
            </a:pPr>
            <a:r>
              <a:rPr lang="en-US" sz="3465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Women: Cervicitis, Pelvic Inflammatory Disease</a:t>
            </a:r>
          </a:p>
          <a:p>
            <a:pPr marL="374048" lvl="1">
              <a:lnSpc>
                <a:spcPts val="4851"/>
              </a:lnSpc>
            </a:pPr>
            <a:r>
              <a:rPr lang="en-US" sz="3465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-	An infected pregnant woman can transmit this bacteria to her infant and will result to infant conjunctivitis and pneumonia</a:t>
            </a:r>
          </a:p>
          <a:p>
            <a:pPr marL="374048" lvl="1">
              <a:lnSpc>
                <a:spcPts val="4851"/>
              </a:lnSpc>
            </a:pPr>
            <a:endParaRPr lang="en-US" sz="3465" dirty="0">
              <a:solidFill>
                <a:srgbClr val="000000"/>
              </a:solidFill>
              <a:latin typeface="Montserrat Classic"/>
              <a:ea typeface="Montserrat Classic"/>
              <a:cs typeface="Montserrat Classic"/>
              <a:sym typeface="Montserrat Classic"/>
            </a:endParaRPr>
          </a:p>
        </p:txBody>
      </p:sp>
      <p:pic>
        <p:nvPicPr>
          <p:cNvPr id="11" name="Picture 14">
            <a:extLst>
              <a:ext uri="{FF2B5EF4-FFF2-40B4-BE49-F238E27FC236}">
                <a16:creationId xmlns:a16="http://schemas.microsoft.com/office/drawing/2014/main" id="{8304E215-1319-6A4F-9B73-D211F91341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0740" y="1576552"/>
            <a:ext cx="4674345" cy="726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681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DE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72954" y="677127"/>
            <a:ext cx="17121388" cy="8954103"/>
            <a:chOff x="0" y="0"/>
            <a:chExt cx="285972152" cy="149557035"/>
          </a:xfrm>
        </p:grpSpPr>
        <p:sp>
          <p:nvSpPr>
            <p:cNvPr id="3" name="Freeform 3"/>
            <p:cNvSpPr/>
            <p:nvPr/>
          </p:nvSpPr>
          <p:spPr>
            <a:xfrm>
              <a:off x="72390" y="72390"/>
              <a:ext cx="285827381" cy="149412253"/>
            </a:xfrm>
            <a:custGeom>
              <a:avLst/>
              <a:gdLst/>
              <a:ahLst/>
              <a:cxnLst/>
              <a:rect l="l" t="t" r="r" b="b"/>
              <a:pathLst>
                <a:path w="285827381" h="149412253">
                  <a:moveTo>
                    <a:pt x="0" y="0"/>
                  </a:moveTo>
                  <a:lnTo>
                    <a:pt x="285827381" y="0"/>
                  </a:lnTo>
                  <a:lnTo>
                    <a:pt x="285827381" y="149412253"/>
                  </a:lnTo>
                  <a:lnTo>
                    <a:pt x="0" y="149412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A09B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285972151" cy="149557036"/>
            </a:xfrm>
            <a:custGeom>
              <a:avLst/>
              <a:gdLst/>
              <a:ahLst/>
              <a:cxnLst/>
              <a:rect l="l" t="t" r="r" b="b"/>
              <a:pathLst>
                <a:path w="285972151" h="149557036">
                  <a:moveTo>
                    <a:pt x="285827366" y="149412251"/>
                  </a:moveTo>
                  <a:lnTo>
                    <a:pt x="285972151" y="149412251"/>
                  </a:lnTo>
                  <a:lnTo>
                    <a:pt x="285972151" y="149557036"/>
                  </a:lnTo>
                  <a:lnTo>
                    <a:pt x="285827366" y="149557036"/>
                  </a:lnTo>
                  <a:lnTo>
                    <a:pt x="285827366" y="149412251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49412251"/>
                  </a:lnTo>
                  <a:lnTo>
                    <a:pt x="0" y="149412251"/>
                  </a:lnTo>
                  <a:lnTo>
                    <a:pt x="0" y="144780"/>
                  </a:lnTo>
                  <a:close/>
                  <a:moveTo>
                    <a:pt x="0" y="149412251"/>
                  </a:moveTo>
                  <a:lnTo>
                    <a:pt x="144780" y="149412251"/>
                  </a:lnTo>
                  <a:lnTo>
                    <a:pt x="144780" y="149557036"/>
                  </a:lnTo>
                  <a:lnTo>
                    <a:pt x="0" y="149557036"/>
                  </a:lnTo>
                  <a:lnTo>
                    <a:pt x="0" y="149412251"/>
                  </a:lnTo>
                  <a:close/>
                  <a:moveTo>
                    <a:pt x="285827366" y="144780"/>
                  </a:moveTo>
                  <a:lnTo>
                    <a:pt x="285972151" y="144780"/>
                  </a:lnTo>
                  <a:lnTo>
                    <a:pt x="285972151" y="149412251"/>
                  </a:lnTo>
                  <a:lnTo>
                    <a:pt x="285827366" y="149412251"/>
                  </a:lnTo>
                  <a:lnTo>
                    <a:pt x="285827366" y="144780"/>
                  </a:lnTo>
                  <a:close/>
                  <a:moveTo>
                    <a:pt x="144780" y="149412251"/>
                  </a:moveTo>
                  <a:lnTo>
                    <a:pt x="285827366" y="149412251"/>
                  </a:lnTo>
                  <a:lnTo>
                    <a:pt x="285827366" y="149557036"/>
                  </a:lnTo>
                  <a:lnTo>
                    <a:pt x="144780" y="149557036"/>
                  </a:lnTo>
                  <a:lnTo>
                    <a:pt x="144780" y="149412251"/>
                  </a:lnTo>
                  <a:close/>
                  <a:moveTo>
                    <a:pt x="285827366" y="0"/>
                  </a:moveTo>
                  <a:lnTo>
                    <a:pt x="285972151" y="0"/>
                  </a:lnTo>
                  <a:lnTo>
                    <a:pt x="285972151" y="144780"/>
                  </a:lnTo>
                  <a:lnTo>
                    <a:pt x="285827366" y="144780"/>
                  </a:lnTo>
                  <a:lnTo>
                    <a:pt x="285827366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285827366" y="0"/>
                  </a:lnTo>
                  <a:lnTo>
                    <a:pt x="285827366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5522D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028700" y="1028700"/>
            <a:ext cx="16230600" cy="8229600"/>
            <a:chOff x="0" y="0"/>
            <a:chExt cx="271093656" cy="137455938"/>
          </a:xfrm>
        </p:grpSpPr>
        <p:sp>
          <p:nvSpPr>
            <p:cNvPr id="6" name="Freeform 6"/>
            <p:cNvSpPr/>
            <p:nvPr/>
          </p:nvSpPr>
          <p:spPr>
            <a:xfrm>
              <a:off x="72390" y="72390"/>
              <a:ext cx="270948884" cy="137311162"/>
            </a:xfrm>
            <a:custGeom>
              <a:avLst/>
              <a:gdLst/>
              <a:ahLst/>
              <a:cxnLst/>
              <a:rect l="l" t="t" r="r" b="b"/>
              <a:pathLst>
                <a:path w="270948884" h="137311162">
                  <a:moveTo>
                    <a:pt x="0" y="0"/>
                  </a:moveTo>
                  <a:lnTo>
                    <a:pt x="270948884" y="0"/>
                  </a:lnTo>
                  <a:lnTo>
                    <a:pt x="270948884" y="137311162"/>
                  </a:lnTo>
                  <a:lnTo>
                    <a:pt x="0" y="1373111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0" y="0"/>
              <a:ext cx="271093654" cy="137455945"/>
            </a:xfrm>
            <a:custGeom>
              <a:avLst/>
              <a:gdLst/>
              <a:ahLst/>
              <a:cxnLst/>
              <a:rect l="l" t="t" r="r" b="b"/>
              <a:pathLst>
                <a:path w="271093654" h="137455945">
                  <a:moveTo>
                    <a:pt x="270948869" y="137311160"/>
                  </a:moveTo>
                  <a:lnTo>
                    <a:pt x="271093654" y="137311160"/>
                  </a:lnTo>
                  <a:lnTo>
                    <a:pt x="271093654" y="137455945"/>
                  </a:lnTo>
                  <a:lnTo>
                    <a:pt x="270948869" y="137455945"/>
                  </a:lnTo>
                  <a:lnTo>
                    <a:pt x="270948869" y="13731116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37311160"/>
                  </a:lnTo>
                  <a:lnTo>
                    <a:pt x="0" y="137311160"/>
                  </a:lnTo>
                  <a:lnTo>
                    <a:pt x="0" y="144780"/>
                  </a:lnTo>
                  <a:close/>
                  <a:moveTo>
                    <a:pt x="0" y="137311160"/>
                  </a:moveTo>
                  <a:lnTo>
                    <a:pt x="144780" y="137311160"/>
                  </a:lnTo>
                  <a:lnTo>
                    <a:pt x="144780" y="137455945"/>
                  </a:lnTo>
                  <a:lnTo>
                    <a:pt x="0" y="137455945"/>
                  </a:lnTo>
                  <a:lnTo>
                    <a:pt x="0" y="137311160"/>
                  </a:lnTo>
                  <a:close/>
                  <a:moveTo>
                    <a:pt x="270948869" y="144780"/>
                  </a:moveTo>
                  <a:lnTo>
                    <a:pt x="271093654" y="144780"/>
                  </a:lnTo>
                  <a:lnTo>
                    <a:pt x="271093654" y="137311160"/>
                  </a:lnTo>
                  <a:lnTo>
                    <a:pt x="270948869" y="137311160"/>
                  </a:lnTo>
                  <a:lnTo>
                    <a:pt x="270948869" y="144780"/>
                  </a:lnTo>
                  <a:close/>
                  <a:moveTo>
                    <a:pt x="144780" y="137311160"/>
                  </a:moveTo>
                  <a:lnTo>
                    <a:pt x="270948869" y="137311160"/>
                  </a:lnTo>
                  <a:lnTo>
                    <a:pt x="270948869" y="137455945"/>
                  </a:lnTo>
                  <a:lnTo>
                    <a:pt x="144780" y="137455945"/>
                  </a:lnTo>
                  <a:lnTo>
                    <a:pt x="144780" y="137311160"/>
                  </a:lnTo>
                  <a:close/>
                  <a:moveTo>
                    <a:pt x="270948869" y="0"/>
                  </a:moveTo>
                  <a:lnTo>
                    <a:pt x="271093654" y="0"/>
                  </a:lnTo>
                  <a:lnTo>
                    <a:pt x="271093654" y="144780"/>
                  </a:lnTo>
                  <a:lnTo>
                    <a:pt x="270948869" y="144780"/>
                  </a:lnTo>
                  <a:lnTo>
                    <a:pt x="270948869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270948869" y="0"/>
                  </a:lnTo>
                  <a:lnTo>
                    <a:pt x="27094886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F9A09B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314450" y="1371601"/>
            <a:ext cx="15573376" cy="7572374"/>
            <a:chOff x="0" y="0"/>
            <a:chExt cx="209930554" cy="69649736"/>
          </a:xfrm>
        </p:grpSpPr>
        <p:sp>
          <p:nvSpPr>
            <p:cNvPr id="9" name="Freeform 9"/>
            <p:cNvSpPr/>
            <p:nvPr/>
          </p:nvSpPr>
          <p:spPr>
            <a:xfrm>
              <a:off x="72390" y="72390"/>
              <a:ext cx="209785783" cy="69504957"/>
            </a:xfrm>
            <a:custGeom>
              <a:avLst/>
              <a:gdLst/>
              <a:ahLst/>
              <a:cxnLst/>
              <a:rect l="l" t="t" r="r" b="b"/>
              <a:pathLst>
                <a:path w="209785783" h="69504957">
                  <a:moveTo>
                    <a:pt x="0" y="0"/>
                  </a:moveTo>
                  <a:lnTo>
                    <a:pt x="209785783" y="0"/>
                  </a:lnTo>
                  <a:lnTo>
                    <a:pt x="209785783" y="69504957"/>
                  </a:lnTo>
                  <a:lnTo>
                    <a:pt x="0" y="695049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A09B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0" y="0"/>
              <a:ext cx="209930554" cy="69649733"/>
            </a:xfrm>
            <a:custGeom>
              <a:avLst/>
              <a:gdLst/>
              <a:ahLst/>
              <a:cxnLst/>
              <a:rect l="l" t="t" r="r" b="b"/>
              <a:pathLst>
                <a:path w="209930554" h="69649733">
                  <a:moveTo>
                    <a:pt x="209785769" y="69504954"/>
                  </a:moveTo>
                  <a:lnTo>
                    <a:pt x="209930554" y="69504954"/>
                  </a:lnTo>
                  <a:lnTo>
                    <a:pt x="209930554" y="69649733"/>
                  </a:lnTo>
                  <a:lnTo>
                    <a:pt x="209785769" y="69649733"/>
                  </a:lnTo>
                  <a:lnTo>
                    <a:pt x="209785769" y="69504954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69504954"/>
                  </a:lnTo>
                  <a:lnTo>
                    <a:pt x="0" y="69504954"/>
                  </a:lnTo>
                  <a:lnTo>
                    <a:pt x="0" y="144780"/>
                  </a:lnTo>
                  <a:close/>
                  <a:moveTo>
                    <a:pt x="0" y="69504954"/>
                  </a:moveTo>
                  <a:lnTo>
                    <a:pt x="144780" y="69504954"/>
                  </a:lnTo>
                  <a:lnTo>
                    <a:pt x="144780" y="69649733"/>
                  </a:lnTo>
                  <a:lnTo>
                    <a:pt x="0" y="69649733"/>
                  </a:lnTo>
                  <a:lnTo>
                    <a:pt x="0" y="69504954"/>
                  </a:lnTo>
                  <a:close/>
                  <a:moveTo>
                    <a:pt x="209785769" y="144780"/>
                  </a:moveTo>
                  <a:lnTo>
                    <a:pt x="209930554" y="144780"/>
                  </a:lnTo>
                  <a:lnTo>
                    <a:pt x="209930554" y="69504954"/>
                  </a:lnTo>
                  <a:lnTo>
                    <a:pt x="209785769" y="69504954"/>
                  </a:lnTo>
                  <a:lnTo>
                    <a:pt x="209785769" y="144780"/>
                  </a:lnTo>
                  <a:close/>
                  <a:moveTo>
                    <a:pt x="144780" y="69504954"/>
                  </a:moveTo>
                  <a:lnTo>
                    <a:pt x="209785769" y="69504954"/>
                  </a:lnTo>
                  <a:lnTo>
                    <a:pt x="209785769" y="69649733"/>
                  </a:lnTo>
                  <a:lnTo>
                    <a:pt x="144780" y="69649733"/>
                  </a:lnTo>
                  <a:lnTo>
                    <a:pt x="144780" y="69504954"/>
                  </a:lnTo>
                  <a:close/>
                  <a:moveTo>
                    <a:pt x="209785769" y="0"/>
                  </a:moveTo>
                  <a:lnTo>
                    <a:pt x="209930554" y="0"/>
                  </a:lnTo>
                  <a:lnTo>
                    <a:pt x="209930554" y="144780"/>
                  </a:lnTo>
                  <a:lnTo>
                    <a:pt x="209785769" y="144780"/>
                  </a:lnTo>
                  <a:lnTo>
                    <a:pt x="209785769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209785769" y="0"/>
                  </a:lnTo>
                  <a:lnTo>
                    <a:pt x="20978576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F9A09B"/>
            </a:solidFill>
          </p:spPr>
        </p:sp>
      </p:grpSp>
      <p:pic>
        <p:nvPicPr>
          <p:cNvPr id="15" name="Picture 15">
            <a:extLst>
              <a:ext uri="{FF2B5EF4-FFF2-40B4-BE49-F238E27FC236}">
                <a16:creationId xmlns:a16="http://schemas.microsoft.com/office/drawing/2014/main" id="{A52DDBDD-DD44-9548-A4EE-B17D2674B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485" y="1371602"/>
            <a:ext cx="15562635" cy="753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958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DE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72954" y="677127"/>
            <a:ext cx="17121388" cy="8954103"/>
            <a:chOff x="0" y="0"/>
            <a:chExt cx="285972152" cy="149557035"/>
          </a:xfrm>
        </p:grpSpPr>
        <p:sp>
          <p:nvSpPr>
            <p:cNvPr id="3" name="Freeform 3"/>
            <p:cNvSpPr/>
            <p:nvPr/>
          </p:nvSpPr>
          <p:spPr>
            <a:xfrm>
              <a:off x="72390" y="72390"/>
              <a:ext cx="285827381" cy="149412253"/>
            </a:xfrm>
            <a:custGeom>
              <a:avLst/>
              <a:gdLst/>
              <a:ahLst/>
              <a:cxnLst/>
              <a:rect l="l" t="t" r="r" b="b"/>
              <a:pathLst>
                <a:path w="285827381" h="149412253">
                  <a:moveTo>
                    <a:pt x="0" y="0"/>
                  </a:moveTo>
                  <a:lnTo>
                    <a:pt x="285827381" y="0"/>
                  </a:lnTo>
                  <a:lnTo>
                    <a:pt x="285827381" y="149412253"/>
                  </a:lnTo>
                  <a:lnTo>
                    <a:pt x="0" y="149412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A09B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285972151" cy="149557036"/>
            </a:xfrm>
            <a:custGeom>
              <a:avLst/>
              <a:gdLst/>
              <a:ahLst/>
              <a:cxnLst/>
              <a:rect l="l" t="t" r="r" b="b"/>
              <a:pathLst>
                <a:path w="285972151" h="149557036">
                  <a:moveTo>
                    <a:pt x="285827366" y="149412251"/>
                  </a:moveTo>
                  <a:lnTo>
                    <a:pt x="285972151" y="149412251"/>
                  </a:lnTo>
                  <a:lnTo>
                    <a:pt x="285972151" y="149557036"/>
                  </a:lnTo>
                  <a:lnTo>
                    <a:pt x="285827366" y="149557036"/>
                  </a:lnTo>
                  <a:lnTo>
                    <a:pt x="285827366" y="149412251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49412251"/>
                  </a:lnTo>
                  <a:lnTo>
                    <a:pt x="0" y="149412251"/>
                  </a:lnTo>
                  <a:lnTo>
                    <a:pt x="0" y="144780"/>
                  </a:lnTo>
                  <a:close/>
                  <a:moveTo>
                    <a:pt x="0" y="149412251"/>
                  </a:moveTo>
                  <a:lnTo>
                    <a:pt x="144780" y="149412251"/>
                  </a:lnTo>
                  <a:lnTo>
                    <a:pt x="144780" y="149557036"/>
                  </a:lnTo>
                  <a:lnTo>
                    <a:pt x="0" y="149557036"/>
                  </a:lnTo>
                  <a:lnTo>
                    <a:pt x="0" y="149412251"/>
                  </a:lnTo>
                  <a:close/>
                  <a:moveTo>
                    <a:pt x="285827366" y="144780"/>
                  </a:moveTo>
                  <a:lnTo>
                    <a:pt x="285972151" y="144780"/>
                  </a:lnTo>
                  <a:lnTo>
                    <a:pt x="285972151" y="149412251"/>
                  </a:lnTo>
                  <a:lnTo>
                    <a:pt x="285827366" y="149412251"/>
                  </a:lnTo>
                  <a:lnTo>
                    <a:pt x="285827366" y="144780"/>
                  </a:lnTo>
                  <a:close/>
                  <a:moveTo>
                    <a:pt x="144780" y="149412251"/>
                  </a:moveTo>
                  <a:lnTo>
                    <a:pt x="285827366" y="149412251"/>
                  </a:lnTo>
                  <a:lnTo>
                    <a:pt x="285827366" y="149557036"/>
                  </a:lnTo>
                  <a:lnTo>
                    <a:pt x="144780" y="149557036"/>
                  </a:lnTo>
                  <a:lnTo>
                    <a:pt x="144780" y="149412251"/>
                  </a:lnTo>
                  <a:close/>
                  <a:moveTo>
                    <a:pt x="285827366" y="0"/>
                  </a:moveTo>
                  <a:lnTo>
                    <a:pt x="285972151" y="0"/>
                  </a:lnTo>
                  <a:lnTo>
                    <a:pt x="285972151" y="144780"/>
                  </a:lnTo>
                  <a:lnTo>
                    <a:pt x="285827366" y="144780"/>
                  </a:lnTo>
                  <a:lnTo>
                    <a:pt x="285827366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285827366" y="0"/>
                  </a:lnTo>
                  <a:lnTo>
                    <a:pt x="285827366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5522D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028700" y="1028700"/>
            <a:ext cx="16230600" cy="8229600"/>
            <a:chOff x="0" y="0"/>
            <a:chExt cx="271093656" cy="137455938"/>
          </a:xfrm>
        </p:grpSpPr>
        <p:sp>
          <p:nvSpPr>
            <p:cNvPr id="6" name="Freeform 6"/>
            <p:cNvSpPr/>
            <p:nvPr/>
          </p:nvSpPr>
          <p:spPr>
            <a:xfrm>
              <a:off x="72390" y="72390"/>
              <a:ext cx="270948884" cy="137311162"/>
            </a:xfrm>
            <a:custGeom>
              <a:avLst/>
              <a:gdLst/>
              <a:ahLst/>
              <a:cxnLst/>
              <a:rect l="l" t="t" r="r" b="b"/>
              <a:pathLst>
                <a:path w="270948884" h="137311162">
                  <a:moveTo>
                    <a:pt x="0" y="0"/>
                  </a:moveTo>
                  <a:lnTo>
                    <a:pt x="270948884" y="0"/>
                  </a:lnTo>
                  <a:lnTo>
                    <a:pt x="270948884" y="137311162"/>
                  </a:lnTo>
                  <a:lnTo>
                    <a:pt x="0" y="1373111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0" y="0"/>
              <a:ext cx="271093654" cy="137455945"/>
            </a:xfrm>
            <a:custGeom>
              <a:avLst/>
              <a:gdLst/>
              <a:ahLst/>
              <a:cxnLst/>
              <a:rect l="l" t="t" r="r" b="b"/>
              <a:pathLst>
                <a:path w="271093654" h="137455945">
                  <a:moveTo>
                    <a:pt x="270948869" y="137311160"/>
                  </a:moveTo>
                  <a:lnTo>
                    <a:pt x="271093654" y="137311160"/>
                  </a:lnTo>
                  <a:lnTo>
                    <a:pt x="271093654" y="137455945"/>
                  </a:lnTo>
                  <a:lnTo>
                    <a:pt x="270948869" y="137455945"/>
                  </a:lnTo>
                  <a:lnTo>
                    <a:pt x="270948869" y="13731116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37311160"/>
                  </a:lnTo>
                  <a:lnTo>
                    <a:pt x="0" y="137311160"/>
                  </a:lnTo>
                  <a:lnTo>
                    <a:pt x="0" y="144780"/>
                  </a:lnTo>
                  <a:close/>
                  <a:moveTo>
                    <a:pt x="0" y="137311160"/>
                  </a:moveTo>
                  <a:lnTo>
                    <a:pt x="144780" y="137311160"/>
                  </a:lnTo>
                  <a:lnTo>
                    <a:pt x="144780" y="137455945"/>
                  </a:lnTo>
                  <a:lnTo>
                    <a:pt x="0" y="137455945"/>
                  </a:lnTo>
                  <a:lnTo>
                    <a:pt x="0" y="137311160"/>
                  </a:lnTo>
                  <a:close/>
                  <a:moveTo>
                    <a:pt x="270948869" y="144780"/>
                  </a:moveTo>
                  <a:lnTo>
                    <a:pt x="271093654" y="144780"/>
                  </a:lnTo>
                  <a:lnTo>
                    <a:pt x="271093654" y="137311160"/>
                  </a:lnTo>
                  <a:lnTo>
                    <a:pt x="270948869" y="137311160"/>
                  </a:lnTo>
                  <a:lnTo>
                    <a:pt x="270948869" y="144780"/>
                  </a:lnTo>
                  <a:close/>
                  <a:moveTo>
                    <a:pt x="144780" y="137311160"/>
                  </a:moveTo>
                  <a:lnTo>
                    <a:pt x="270948869" y="137311160"/>
                  </a:lnTo>
                  <a:lnTo>
                    <a:pt x="270948869" y="137455945"/>
                  </a:lnTo>
                  <a:lnTo>
                    <a:pt x="144780" y="137455945"/>
                  </a:lnTo>
                  <a:lnTo>
                    <a:pt x="144780" y="137311160"/>
                  </a:lnTo>
                  <a:close/>
                  <a:moveTo>
                    <a:pt x="270948869" y="0"/>
                  </a:moveTo>
                  <a:lnTo>
                    <a:pt x="271093654" y="0"/>
                  </a:lnTo>
                  <a:lnTo>
                    <a:pt x="271093654" y="144780"/>
                  </a:lnTo>
                  <a:lnTo>
                    <a:pt x="270948869" y="144780"/>
                  </a:lnTo>
                  <a:lnTo>
                    <a:pt x="270948869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270948869" y="0"/>
                  </a:lnTo>
                  <a:lnTo>
                    <a:pt x="27094886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F9A09B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157925" y="2982433"/>
            <a:ext cx="11491275" cy="2770667"/>
            <a:chOff x="0" y="0"/>
            <a:chExt cx="209930554" cy="69649736"/>
          </a:xfrm>
        </p:grpSpPr>
        <p:sp>
          <p:nvSpPr>
            <p:cNvPr id="9" name="Freeform 9"/>
            <p:cNvSpPr/>
            <p:nvPr/>
          </p:nvSpPr>
          <p:spPr>
            <a:xfrm>
              <a:off x="72390" y="72390"/>
              <a:ext cx="209785783" cy="69504957"/>
            </a:xfrm>
            <a:custGeom>
              <a:avLst/>
              <a:gdLst/>
              <a:ahLst/>
              <a:cxnLst/>
              <a:rect l="l" t="t" r="r" b="b"/>
              <a:pathLst>
                <a:path w="209785783" h="69504957">
                  <a:moveTo>
                    <a:pt x="0" y="0"/>
                  </a:moveTo>
                  <a:lnTo>
                    <a:pt x="209785783" y="0"/>
                  </a:lnTo>
                  <a:lnTo>
                    <a:pt x="209785783" y="69504957"/>
                  </a:lnTo>
                  <a:lnTo>
                    <a:pt x="0" y="695049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A09B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0" y="0"/>
              <a:ext cx="209930554" cy="69649733"/>
            </a:xfrm>
            <a:custGeom>
              <a:avLst/>
              <a:gdLst/>
              <a:ahLst/>
              <a:cxnLst/>
              <a:rect l="l" t="t" r="r" b="b"/>
              <a:pathLst>
                <a:path w="209930554" h="69649733">
                  <a:moveTo>
                    <a:pt x="209785769" y="69504954"/>
                  </a:moveTo>
                  <a:lnTo>
                    <a:pt x="209930554" y="69504954"/>
                  </a:lnTo>
                  <a:lnTo>
                    <a:pt x="209930554" y="69649733"/>
                  </a:lnTo>
                  <a:lnTo>
                    <a:pt x="209785769" y="69649733"/>
                  </a:lnTo>
                  <a:lnTo>
                    <a:pt x="209785769" y="69504954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69504954"/>
                  </a:lnTo>
                  <a:lnTo>
                    <a:pt x="0" y="69504954"/>
                  </a:lnTo>
                  <a:lnTo>
                    <a:pt x="0" y="144780"/>
                  </a:lnTo>
                  <a:close/>
                  <a:moveTo>
                    <a:pt x="0" y="69504954"/>
                  </a:moveTo>
                  <a:lnTo>
                    <a:pt x="144780" y="69504954"/>
                  </a:lnTo>
                  <a:lnTo>
                    <a:pt x="144780" y="69649733"/>
                  </a:lnTo>
                  <a:lnTo>
                    <a:pt x="0" y="69649733"/>
                  </a:lnTo>
                  <a:lnTo>
                    <a:pt x="0" y="69504954"/>
                  </a:lnTo>
                  <a:close/>
                  <a:moveTo>
                    <a:pt x="209785769" y="144780"/>
                  </a:moveTo>
                  <a:lnTo>
                    <a:pt x="209930554" y="144780"/>
                  </a:lnTo>
                  <a:lnTo>
                    <a:pt x="209930554" y="69504954"/>
                  </a:lnTo>
                  <a:lnTo>
                    <a:pt x="209785769" y="69504954"/>
                  </a:lnTo>
                  <a:lnTo>
                    <a:pt x="209785769" y="144780"/>
                  </a:lnTo>
                  <a:close/>
                  <a:moveTo>
                    <a:pt x="144780" y="69504954"/>
                  </a:moveTo>
                  <a:lnTo>
                    <a:pt x="209785769" y="69504954"/>
                  </a:lnTo>
                  <a:lnTo>
                    <a:pt x="209785769" y="69649733"/>
                  </a:lnTo>
                  <a:lnTo>
                    <a:pt x="144780" y="69649733"/>
                  </a:lnTo>
                  <a:lnTo>
                    <a:pt x="144780" y="69504954"/>
                  </a:lnTo>
                  <a:close/>
                  <a:moveTo>
                    <a:pt x="209785769" y="0"/>
                  </a:moveTo>
                  <a:lnTo>
                    <a:pt x="209930554" y="0"/>
                  </a:lnTo>
                  <a:lnTo>
                    <a:pt x="209930554" y="144780"/>
                  </a:lnTo>
                  <a:lnTo>
                    <a:pt x="209785769" y="144780"/>
                  </a:lnTo>
                  <a:lnTo>
                    <a:pt x="209785769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209785769" y="0"/>
                  </a:lnTo>
                  <a:lnTo>
                    <a:pt x="20978576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F9A09B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1588632" y="1444625"/>
            <a:ext cx="15110735" cy="1533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 dirty="0">
                <a:solidFill>
                  <a:srgbClr val="EA6A62"/>
                </a:solidFill>
                <a:latin typeface="Fredoka"/>
                <a:ea typeface="Fredoka"/>
                <a:cs typeface="Fredoka"/>
                <a:sym typeface="Fredoka"/>
              </a:rPr>
              <a:t>Species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95400" y="3162301"/>
            <a:ext cx="10820400" cy="18142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74048" lvl="1">
              <a:lnSpc>
                <a:spcPts val="4851"/>
              </a:lnSpc>
            </a:pPr>
            <a:r>
              <a:rPr lang="en-US" sz="3465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Serotypes L1-L3: cause an infection in lymph nodes which is known as lymphogranuloma </a:t>
            </a:r>
            <a:r>
              <a:rPr lang="en-US" sz="3465" dirty="0" err="1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venereum</a:t>
            </a:r>
            <a:endParaRPr lang="en-US" sz="3465" dirty="0">
              <a:solidFill>
                <a:srgbClr val="000000"/>
              </a:solidFill>
              <a:latin typeface="Montserrat Classic"/>
              <a:ea typeface="Montserrat Classic"/>
              <a:cs typeface="Montserrat Classic"/>
              <a:sym typeface="Montserrat Classic"/>
            </a:endParaRPr>
          </a:p>
        </p:txBody>
      </p:sp>
      <p:pic>
        <p:nvPicPr>
          <p:cNvPr id="11" name="Picture 13">
            <a:extLst>
              <a:ext uri="{FF2B5EF4-FFF2-40B4-BE49-F238E27FC236}">
                <a16:creationId xmlns:a16="http://schemas.microsoft.com/office/drawing/2014/main" id="{81062628-ED5D-6740-B178-87024AB229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517" y="4927499"/>
            <a:ext cx="3824717" cy="3824717"/>
          </a:xfrm>
          <a:prstGeom prst="rect">
            <a:avLst/>
          </a:prstGeom>
        </p:spPr>
      </p:pic>
      <p:pic>
        <p:nvPicPr>
          <p:cNvPr id="14" name="Picture 14">
            <a:extLst>
              <a:ext uri="{FF2B5EF4-FFF2-40B4-BE49-F238E27FC236}">
                <a16:creationId xmlns:a16="http://schemas.microsoft.com/office/drawing/2014/main" id="{1D647F2A-F5E7-994A-AA62-F258497B5B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874" y="1804987"/>
            <a:ext cx="4781550" cy="58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510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DE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72954" y="677127"/>
            <a:ext cx="17121388" cy="8954103"/>
            <a:chOff x="0" y="0"/>
            <a:chExt cx="285972152" cy="149557035"/>
          </a:xfrm>
        </p:grpSpPr>
        <p:sp>
          <p:nvSpPr>
            <p:cNvPr id="3" name="Freeform 3"/>
            <p:cNvSpPr/>
            <p:nvPr/>
          </p:nvSpPr>
          <p:spPr>
            <a:xfrm>
              <a:off x="72390" y="72390"/>
              <a:ext cx="285827381" cy="149412253"/>
            </a:xfrm>
            <a:custGeom>
              <a:avLst/>
              <a:gdLst/>
              <a:ahLst/>
              <a:cxnLst/>
              <a:rect l="l" t="t" r="r" b="b"/>
              <a:pathLst>
                <a:path w="285827381" h="149412253">
                  <a:moveTo>
                    <a:pt x="0" y="0"/>
                  </a:moveTo>
                  <a:lnTo>
                    <a:pt x="285827381" y="0"/>
                  </a:lnTo>
                  <a:lnTo>
                    <a:pt x="285827381" y="149412253"/>
                  </a:lnTo>
                  <a:lnTo>
                    <a:pt x="0" y="149412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A09B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285972151" cy="149557036"/>
            </a:xfrm>
            <a:custGeom>
              <a:avLst/>
              <a:gdLst/>
              <a:ahLst/>
              <a:cxnLst/>
              <a:rect l="l" t="t" r="r" b="b"/>
              <a:pathLst>
                <a:path w="285972151" h="149557036">
                  <a:moveTo>
                    <a:pt x="285827366" y="149412251"/>
                  </a:moveTo>
                  <a:lnTo>
                    <a:pt x="285972151" y="149412251"/>
                  </a:lnTo>
                  <a:lnTo>
                    <a:pt x="285972151" y="149557036"/>
                  </a:lnTo>
                  <a:lnTo>
                    <a:pt x="285827366" y="149557036"/>
                  </a:lnTo>
                  <a:lnTo>
                    <a:pt x="285827366" y="149412251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49412251"/>
                  </a:lnTo>
                  <a:lnTo>
                    <a:pt x="0" y="149412251"/>
                  </a:lnTo>
                  <a:lnTo>
                    <a:pt x="0" y="144780"/>
                  </a:lnTo>
                  <a:close/>
                  <a:moveTo>
                    <a:pt x="0" y="149412251"/>
                  </a:moveTo>
                  <a:lnTo>
                    <a:pt x="144780" y="149412251"/>
                  </a:lnTo>
                  <a:lnTo>
                    <a:pt x="144780" y="149557036"/>
                  </a:lnTo>
                  <a:lnTo>
                    <a:pt x="0" y="149557036"/>
                  </a:lnTo>
                  <a:lnTo>
                    <a:pt x="0" y="149412251"/>
                  </a:lnTo>
                  <a:close/>
                  <a:moveTo>
                    <a:pt x="285827366" y="144780"/>
                  </a:moveTo>
                  <a:lnTo>
                    <a:pt x="285972151" y="144780"/>
                  </a:lnTo>
                  <a:lnTo>
                    <a:pt x="285972151" y="149412251"/>
                  </a:lnTo>
                  <a:lnTo>
                    <a:pt x="285827366" y="149412251"/>
                  </a:lnTo>
                  <a:lnTo>
                    <a:pt x="285827366" y="144780"/>
                  </a:lnTo>
                  <a:close/>
                  <a:moveTo>
                    <a:pt x="144780" y="149412251"/>
                  </a:moveTo>
                  <a:lnTo>
                    <a:pt x="285827366" y="149412251"/>
                  </a:lnTo>
                  <a:lnTo>
                    <a:pt x="285827366" y="149557036"/>
                  </a:lnTo>
                  <a:lnTo>
                    <a:pt x="144780" y="149557036"/>
                  </a:lnTo>
                  <a:lnTo>
                    <a:pt x="144780" y="149412251"/>
                  </a:lnTo>
                  <a:close/>
                  <a:moveTo>
                    <a:pt x="285827366" y="0"/>
                  </a:moveTo>
                  <a:lnTo>
                    <a:pt x="285972151" y="0"/>
                  </a:lnTo>
                  <a:lnTo>
                    <a:pt x="285972151" y="144780"/>
                  </a:lnTo>
                  <a:lnTo>
                    <a:pt x="285827366" y="144780"/>
                  </a:lnTo>
                  <a:lnTo>
                    <a:pt x="285827366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285827366" y="0"/>
                  </a:lnTo>
                  <a:lnTo>
                    <a:pt x="285827366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5522D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028700" y="1028700"/>
            <a:ext cx="16230600" cy="8229600"/>
            <a:chOff x="0" y="0"/>
            <a:chExt cx="271093656" cy="137455938"/>
          </a:xfrm>
        </p:grpSpPr>
        <p:sp>
          <p:nvSpPr>
            <p:cNvPr id="6" name="Freeform 6"/>
            <p:cNvSpPr/>
            <p:nvPr/>
          </p:nvSpPr>
          <p:spPr>
            <a:xfrm>
              <a:off x="72390" y="72390"/>
              <a:ext cx="270948884" cy="137311162"/>
            </a:xfrm>
            <a:custGeom>
              <a:avLst/>
              <a:gdLst/>
              <a:ahLst/>
              <a:cxnLst/>
              <a:rect l="l" t="t" r="r" b="b"/>
              <a:pathLst>
                <a:path w="270948884" h="137311162">
                  <a:moveTo>
                    <a:pt x="0" y="0"/>
                  </a:moveTo>
                  <a:lnTo>
                    <a:pt x="270948884" y="0"/>
                  </a:lnTo>
                  <a:lnTo>
                    <a:pt x="270948884" y="137311162"/>
                  </a:lnTo>
                  <a:lnTo>
                    <a:pt x="0" y="1373111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0" y="0"/>
              <a:ext cx="271093654" cy="137455945"/>
            </a:xfrm>
            <a:custGeom>
              <a:avLst/>
              <a:gdLst/>
              <a:ahLst/>
              <a:cxnLst/>
              <a:rect l="l" t="t" r="r" b="b"/>
              <a:pathLst>
                <a:path w="271093654" h="137455945">
                  <a:moveTo>
                    <a:pt x="270948869" y="137311160"/>
                  </a:moveTo>
                  <a:lnTo>
                    <a:pt x="271093654" y="137311160"/>
                  </a:lnTo>
                  <a:lnTo>
                    <a:pt x="271093654" y="137455945"/>
                  </a:lnTo>
                  <a:lnTo>
                    <a:pt x="270948869" y="137455945"/>
                  </a:lnTo>
                  <a:lnTo>
                    <a:pt x="270948869" y="13731116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37311160"/>
                  </a:lnTo>
                  <a:lnTo>
                    <a:pt x="0" y="137311160"/>
                  </a:lnTo>
                  <a:lnTo>
                    <a:pt x="0" y="144780"/>
                  </a:lnTo>
                  <a:close/>
                  <a:moveTo>
                    <a:pt x="0" y="137311160"/>
                  </a:moveTo>
                  <a:lnTo>
                    <a:pt x="144780" y="137311160"/>
                  </a:lnTo>
                  <a:lnTo>
                    <a:pt x="144780" y="137455945"/>
                  </a:lnTo>
                  <a:lnTo>
                    <a:pt x="0" y="137455945"/>
                  </a:lnTo>
                  <a:lnTo>
                    <a:pt x="0" y="137311160"/>
                  </a:lnTo>
                  <a:close/>
                  <a:moveTo>
                    <a:pt x="270948869" y="144780"/>
                  </a:moveTo>
                  <a:lnTo>
                    <a:pt x="271093654" y="144780"/>
                  </a:lnTo>
                  <a:lnTo>
                    <a:pt x="271093654" y="137311160"/>
                  </a:lnTo>
                  <a:lnTo>
                    <a:pt x="270948869" y="137311160"/>
                  </a:lnTo>
                  <a:lnTo>
                    <a:pt x="270948869" y="144780"/>
                  </a:lnTo>
                  <a:close/>
                  <a:moveTo>
                    <a:pt x="144780" y="137311160"/>
                  </a:moveTo>
                  <a:lnTo>
                    <a:pt x="270948869" y="137311160"/>
                  </a:lnTo>
                  <a:lnTo>
                    <a:pt x="270948869" y="137455945"/>
                  </a:lnTo>
                  <a:lnTo>
                    <a:pt x="144780" y="137455945"/>
                  </a:lnTo>
                  <a:lnTo>
                    <a:pt x="144780" y="137311160"/>
                  </a:lnTo>
                  <a:close/>
                  <a:moveTo>
                    <a:pt x="270948869" y="0"/>
                  </a:moveTo>
                  <a:lnTo>
                    <a:pt x="271093654" y="0"/>
                  </a:lnTo>
                  <a:lnTo>
                    <a:pt x="271093654" y="144780"/>
                  </a:lnTo>
                  <a:lnTo>
                    <a:pt x="270948869" y="144780"/>
                  </a:lnTo>
                  <a:lnTo>
                    <a:pt x="270948869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270948869" y="0"/>
                  </a:lnTo>
                  <a:lnTo>
                    <a:pt x="27094886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F9A09B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157926" y="2982433"/>
            <a:ext cx="10014900" cy="3770263"/>
            <a:chOff x="0" y="0"/>
            <a:chExt cx="209930554" cy="69649736"/>
          </a:xfrm>
        </p:grpSpPr>
        <p:sp>
          <p:nvSpPr>
            <p:cNvPr id="9" name="Freeform 9"/>
            <p:cNvSpPr/>
            <p:nvPr/>
          </p:nvSpPr>
          <p:spPr>
            <a:xfrm>
              <a:off x="72390" y="72390"/>
              <a:ext cx="209785783" cy="69504957"/>
            </a:xfrm>
            <a:custGeom>
              <a:avLst/>
              <a:gdLst/>
              <a:ahLst/>
              <a:cxnLst/>
              <a:rect l="l" t="t" r="r" b="b"/>
              <a:pathLst>
                <a:path w="209785783" h="69504957">
                  <a:moveTo>
                    <a:pt x="0" y="0"/>
                  </a:moveTo>
                  <a:lnTo>
                    <a:pt x="209785783" y="0"/>
                  </a:lnTo>
                  <a:lnTo>
                    <a:pt x="209785783" y="69504957"/>
                  </a:lnTo>
                  <a:lnTo>
                    <a:pt x="0" y="695049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A09B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0" y="0"/>
              <a:ext cx="209930554" cy="69649733"/>
            </a:xfrm>
            <a:custGeom>
              <a:avLst/>
              <a:gdLst/>
              <a:ahLst/>
              <a:cxnLst/>
              <a:rect l="l" t="t" r="r" b="b"/>
              <a:pathLst>
                <a:path w="209930554" h="69649733">
                  <a:moveTo>
                    <a:pt x="209785769" y="69504954"/>
                  </a:moveTo>
                  <a:lnTo>
                    <a:pt x="209930554" y="69504954"/>
                  </a:lnTo>
                  <a:lnTo>
                    <a:pt x="209930554" y="69649733"/>
                  </a:lnTo>
                  <a:lnTo>
                    <a:pt x="209785769" y="69649733"/>
                  </a:lnTo>
                  <a:lnTo>
                    <a:pt x="209785769" y="69504954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69504954"/>
                  </a:lnTo>
                  <a:lnTo>
                    <a:pt x="0" y="69504954"/>
                  </a:lnTo>
                  <a:lnTo>
                    <a:pt x="0" y="144780"/>
                  </a:lnTo>
                  <a:close/>
                  <a:moveTo>
                    <a:pt x="0" y="69504954"/>
                  </a:moveTo>
                  <a:lnTo>
                    <a:pt x="144780" y="69504954"/>
                  </a:lnTo>
                  <a:lnTo>
                    <a:pt x="144780" y="69649733"/>
                  </a:lnTo>
                  <a:lnTo>
                    <a:pt x="0" y="69649733"/>
                  </a:lnTo>
                  <a:lnTo>
                    <a:pt x="0" y="69504954"/>
                  </a:lnTo>
                  <a:close/>
                  <a:moveTo>
                    <a:pt x="209785769" y="144780"/>
                  </a:moveTo>
                  <a:lnTo>
                    <a:pt x="209930554" y="144780"/>
                  </a:lnTo>
                  <a:lnTo>
                    <a:pt x="209930554" y="69504954"/>
                  </a:lnTo>
                  <a:lnTo>
                    <a:pt x="209785769" y="69504954"/>
                  </a:lnTo>
                  <a:lnTo>
                    <a:pt x="209785769" y="144780"/>
                  </a:lnTo>
                  <a:close/>
                  <a:moveTo>
                    <a:pt x="144780" y="69504954"/>
                  </a:moveTo>
                  <a:lnTo>
                    <a:pt x="209785769" y="69504954"/>
                  </a:lnTo>
                  <a:lnTo>
                    <a:pt x="209785769" y="69649733"/>
                  </a:lnTo>
                  <a:lnTo>
                    <a:pt x="144780" y="69649733"/>
                  </a:lnTo>
                  <a:lnTo>
                    <a:pt x="144780" y="69504954"/>
                  </a:lnTo>
                  <a:close/>
                  <a:moveTo>
                    <a:pt x="209785769" y="0"/>
                  </a:moveTo>
                  <a:lnTo>
                    <a:pt x="209930554" y="0"/>
                  </a:lnTo>
                  <a:lnTo>
                    <a:pt x="209930554" y="144780"/>
                  </a:lnTo>
                  <a:lnTo>
                    <a:pt x="209785769" y="144780"/>
                  </a:lnTo>
                  <a:lnTo>
                    <a:pt x="209785769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209785769" y="0"/>
                  </a:lnTo>
                  <a:lnTo>
                    <a:pt x="20978576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F9A09B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1588632" y="1444625"/>
            <a:ext cx="15110735" cy="1533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 dirty="0">
                <a:solidFill>
                  <a:srgbClr val="EA6A62"/>
                </a:solidFill>
                <a:latin typeface="Fredoka"/>
                <a:ea typeface="Fredoka"/>
                <a:cs typeface="Fredoka"/>
                <a:sym typeface="Fredoka"/>
              </a:rPr>
              <a:t>Species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95400" y="3162301"/>
            <a:ext cx="10820400" cy="37702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74048" lvl="1">
              <a:lnSpc>
                <a:spcPts val="4851"/>
              </a:lnSpc>
            </a:pPr>
            <a:r>
              <a:rPr lang="en-US" sz="3465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Treatment: </a:t>
            </a:r>
          </a:p>
          <a:p>
            <a:pPr marL="374048" lvl="1">
              <a:lnSpc>
                <a:spcPts val="4851"/>
              </a:lnSpc>
            </a:pPr>
            <a:r>
              <a:rPr lang="en-US" sz="3465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Azithromycin or doxycycline.</a:t>
            </a:r>
          </a:p>
          <a:p>
            <a:pPr marL="831248" lvl="1" indent="-457200">
              <a:lnSpc>
                <a:spcPts val="4851"/>
              </a:lnSpc>
              <a:buFontTx/>
              <a:buChar char="-"/>
            </a:pPr>
            <a:r>
              <a:rPr lang="en-US" sz="3465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Prevention: </a:t>
            </a:r>
          </a:p>
          <a:p>
            <a:pPr marL="831248" lvl="1" indent="-457200">
              <a:lnSpc>
                <a:spcPts val="4851"/>
              </a:lnSpc>
              <a:buFontTx/>
              <a:buChar char="-"/>
            </a:pPr>
            <a:r>
              <a:rPr lang="en-US" sz="3465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Safe sex practices, regular STI screening, sanitation in trachoma-endemic areas.</a:t>
            </a:r>
          </a:p>
          <a:p>
            <a:pPr marL="374048" lvl="1">
              <a:lnSpc>
                <a:spcPts val="4851"/>
              </a:lnSpc>
            </a:pPr>
            <a:endParaRPr lang="en-US" sz="3465" dirty="0">
              <a:solidFill>
                <a:srgbClr val="000000"/>
              </a:solidFill>
              <a:latin typeface="Montserrat Classic"/>
              <a:ea typeface="Montserrat Classic"/>
              <a:cs typeface="Montserrat Classic"/>
              <a:sym typeface="Montserrat Classic"/>
            </a:endParaRPr>
          </a:p>
        </p:txBody>
      </p:sp>
      <p:pic>
        <p:nvPicPr>
          <p:cNvPr id="11" name="Picture 13">
            <a:extLst>
              <a:ext uri="{FF2B5EF4-FFF2-40B4-BE49-F238E27FC236}">
                <a16:creationId xmlns:a16="http://schemas.microsoft.com/office/drawing/2014/main" id="{1DD236F6-AE98-964D-8BA1-CA6DF1405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4971" y="2055764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9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A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72954" y="677127"/>
            <a:ext cx="17121388" cy="8954103"/>
            <a:chOff x="0" y="0"/>
            <a:chExt cx="285972152" cy="149557035"/>
          </a:xfrm>
        </p:grpSpPr>
        <p:sp>
          <p:nvSpPr>
            <p:cNvPr id="3" name="Freeform 3"/>
            <p:cNvSpPr/>
            <p:nvPr/>
          </p:nvSpPr>
          <p:spPr>
            <a:xfrm>
              <a:off x="72390" y="72390"/>
              <a:ext cx="285827381" cy="149412253"/>
            </a:xfrm>
            <a:custGeom>
              <a:avLst/>
              <a:gdLst/>
              <a:ahLst/>
              <a:cxnLst/>
              <a:rect l="l" t="t" r="r" b="b"/>
              <a:pathLst>
                <a:path w="285827381" h="149412253">
                  <a:moveTo>
                    <a:pt x="0" y="0"/>
                  </a:moveTo>
                  <a:lnTo>
                    <a:pt x="285827381" y="0"/>
                  </a:lnTo>
                  <a:lnTo>
                    <a:pt x="285827381" y="149412253"/>
                  </a:lnTo>
                  <a:lnTo>
                    <a:pt x="0" y="149412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66DAA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285972151" cy="149557036"/>
            </a:xfrm>
            <a:custGeom>
              <a:avLst/>
              <a:gdLst/>
              <a:ahLst/>
              <a:cxnLst/>
              <a:rect l="l" t="t" r="r" b="b"/>
              <a:pathLst>
                <a:path w="285972151" h="149557036">
                  <a:moveTo>
                    <a:pt x="285827366" y="149412251"/>
                  </a:moveTo>
                  <a:lnTo>
                    <a:pt x="285972151" y="149412251"/>
                  </a:lnTo>
                  <a:lnTo>
                    <a:pt x="285972151" y="149557036"/>
                  </a:lnTo>
                  <a:lnTo>
                    <a:pt x="285827366" y="149557036"/>
                  </a:lnTo>
                  <a:lnTo>
                    <a:pt x="285827366" y="149412251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49412251"/>
                  </a:lnTo>
                  <a:lnTo>
                    <a:pt x="0" y="149412251"/>
                  </a:lnTo>
                  <a:lnTo>
                    <a:pt x="0" y="144780"/>
                  </a:lnTo>
                  <a:close/>
                  <a:moveTo>
                    <a:pt x="0" y="149412251"/>
                  </a:moveTo>
                  <a:lnTo>
                    <a:pt x="144780" y="149412251"/>
                  </a:lnTo>
                  <a:lnTo>
                    <a:pt x="144780" y="149557036"/>
                  </a:lnTo>
                  <a:lnTo>
                    <a:pt x="0" y="149557036"/>
                  </a:lnTo>
                  <a:lnTo>
                    <a:pt x="0" y="149412251"/>
                  </a:lnTo>
                  <a:close/>
                  <a:moveTo>
                    <a:pt x="285827366" y="144780"/>
                  </a:moveTo>
                  <a:lnTo>
                    <a:pt x="285972151" y="144780"/>
                  </a:lnTo>
                  <a:lnTo>
                    <a:pt x="285972151" y="149412251"/>
                  </a:lnTo>
                  <a:lnTo>
                    <a:pt x="285827366" y="149412251"/>
                  </a:lnTo>
                  <a:lnTo>
                    <a:pt x="285827366" y="144780"/>
                  </a:lnTo>
                  <a:close/>
                  <a:moveTo>
                    <a:pt x="144780" y="149412251"/>
                  </a:moveTo>
                  <a:lnTo>
                    <a:pt x="285827366" y="149412251"/>
                  </a:lnTo>
                  <a:lnTo>
                    <a:pt x="285827366" y="149557036"/>
                  </a:lnTo>
                  <a:lnTo>
                    <a:pt x="144780" y="149557036"/>
                  </a:lnTo>
                  <a:lnTo>
                    <a:pt x="144780" y="149412251"/>
                  </a:lnTo>
                  <a:close/>
                  <a:moveTo>
                    <a:pt x="285827366" y="0"/>
                  </a:moveTo>
                  <a:lnTo>
                    <a:pt x="285972151" y="0"/>
                  </a:lnTo>
                  <a:lnTo>
                    <a:pt x="285972151" y="144780"/>
                  </a:lnTo>
                  <a:lnTo>
                    <a:pt x="285827366" y="144780"/>
                  </a:lnTo>
                  <a:lnTo>
                    <a:pt x="285827366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285827366" y="0"/>
                  </a:lnTo>
                  <a:lnTo>
                    <a:pt x="285827366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5522D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028700" y="1028700"/>
            <a:ext cx="16230600" cy="8229600"/>
            <a:chOff x="0" y="0"/>
            <a:chExt cx="271093656" cy="137455938"/>
          </a:xfrm>
        </p:grpSpPr>
        <p:sp>
          <p:nvSpPr>
            <p:cNvPr id="6" name="Freeform 6"/>
            <p:cNvSpPr/>
            <p:nvPr/>
          </p:nvSpPr>
          <p:spPr>
            <a:xfrm>
              <a:off x="72390" y="72390"/>
              <a:ext cx="270948884" cy="137311162"/>
            </a:xfrm>
            <a:custGeom>
              <a:avLst/>
              <a:gdLst/>
              <a:ahLst/>
              <a:cxnLst/>
              <a:rect l="l" t="t" r="r" b="b"/>
              <a:pathLst>
                <a:path w="270948884" h="137311162">
                  <a:moveTo>
                    <a:pt x="0" y="0"/>
                  </a:moveTo>
                  <a:lnTo>
                    <a:pt x="270948884" y="0"/>
                  </a:lnTo>
                  <a:lnTo>
                    <a:pt x="270948884" y="137311162"/>
                  </a:lnTo>
                  <a:lnTo>
                    <a:pt x="0" y="1373111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0" y="0"/>
              <a:ext cx="271093654" cy="137455945"/>
            </a:xfrm>
            <a:custGeom>
              <a:avLst/>
              <a:gdLst/>
              <a:ahLst/>
              <a:cxnLst/>
              <a:rect l="l" t="t" r="r" b="b"/>
              <a:pathLst>
                <a:path w="271093654" h="137455945">
                  <a:moveTo>
                    <a:pt x="270948869" y="137311160"/>
                  </a:moveTo>
                  <a:lnTo>
                    <a:pt x="271093654" y="137311160"/>
                  </a:lnTo>
                  <a:lnTo>
                    <a:pt x="271093654" y="137455945"/>
                  </a:lnTo>
                  <a:lnTo>
                    <a:pt x="270948869" y="137455945"/>
                  </a:lnTo>
                  <a:lnTo>
                    <a:pt x="270948869" y="13731116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37311160"/>
                  </a:lnTo>
                  <a:lnTo>
                    <a:pt x="0" y="137311160"/>
                  </a:lnTo>
                  <a:lnTo>
                    <a:pt x="0" y="144780"/>
                  </a:lnTo>
                  <a:close/>
                  <a:moveTo>
                    <a:pt x="0" y="137311160"/>
                  </a:moveTo>
                  <a:lnTo>
                    <a:pt x="144780" y="137311160"/>
                  </a:lnTo>
                  <a:lnTo>
                    <a:pt x="144780" y="137455945"/>
                  </a:lnTo>
                  <a:lnTo>
                    <a:pt x="0" y="137455945"/>
                  </a:lnTo>
                  <a:lnTo>
                    <a:pt x="0" y="137311160"/>
                  </a:lnTo>
                  <a:close/>
                  <a:moveTo>
                    <a:pt x="270948869" y="144780"/>
                  </a:moveTo>
                  <a:lnTo>
                    <a:pt x="271093654" y="144780"/>
                  </a:lnTo>
                  <a:lnTo>
                    <a:pt x="271093654" y="137311160"/>
                  </a:lnTo>
                  <a:lnTo>
                    <a:pt x="270948869" y="137311160"/>
                  </a:lnTo>
                  <a:lnTo>
                    <a:pt x="270948869" y="144780"/>
                  </a:lnTo>
                  <a:close/>
                  <a:moveTo>
                    <a:pt x="144780" y="137311160"/>
                  </a:moveTo>
                  <a:lnTo>
                    <a:pt x="270948869" y="137311160"/>
                  </a:lnTo>
                  <a:lnTo>
                    <a:pt x="270948869" y="137455945"/>
                  </a:lnTo>
                  <a:lnTo>
                    <a:pt x="144780" y="137455945"/>
                  </a:lnTo>
                  <a:lnTo>
                    <a:pt x="144780" y="137311160"/>
                  </a:lnTo>
                  <a:close/>
                  <a:moveTo>
                    <a:pt x="270948869" y="0"/>
                  </a:moveTo>
                  <a:lnTo>
                    <a:pt x="271093654" y="0"/>
                  </a:lnTo>
                  <a:lnTo>
                    <a:pt x="271093654" y="144780"/>
                  </a:lnTo>
                  <a:lnTo>
                    <a:pt x="270948869" y="144780"/>
                  </a:lnTo>
                  <a:lnTo>
                    <a:pt x="270948869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270948869" y="0"/>
                  </a:lnTo>
                  <a:lnTo>
                    <a:pt x="27094886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766DA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4800601" y="2933699"/>
            <a:ext cx="12219072" cy="5740771"/>
            <a:chOff x="0" y="0"/>
            <a:chExt cx="196010792" cy="93688128"/>
          </a:xfrm>
        </p:grpSpPr>
        <p:sp>
          <p:nvSpPr>
            <p:cNvPr id="9" name="Freeform 9"/>
            <p:cNvSpPr/>
            <p:nvPr/>
          </p:nvSpPr>
          <p:spPr>
            <a:xfrm>
              <a:off x="72390" y="72390"/>
              <a:ext cx="195866013" cy="93543347"/>
            </a:xfrm>
            <a:custGeom>
              <a:avLst/>
              <a:gdLst/>
              <a:ahLst/>
              <a:cxnLst/>
              <a:rect l="l" t="t" r="r" b="b"/>
              <a:pathLst>
                <a:path w="195866013" h="93543347">
                  <a:moveTo>
                    <a:pt x="0" y="0"/>
                  </a:moveTo>
                  <a:lnTo>
                    <a:pt x="195866013" y="0"/>
                  </a:lnTo>
                  <a:lnTo>
                    <a:pt x="195866013" y="93543347"/>
                  </a:lnTo>
                  <a:lnTo>
                    <a:pt x="0" y="93543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66DAA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0" y="0"/>
              <a:ext cx="196010795" cy="93688129"/>
            </a:xfrm>
            <a:custGeom>
              <a:avLst/>
              <a:gdLst/>
              <a:ahLst/>
              <a:cxnLst/>
              <a:rect l="l" t="t" r="r" b="b"/>
              <a:pathLst>
                <a:path w="196010795" h="93688129">
                  <a:moveTo>
                    <a:pt x="195866010" y="93543351"/>
                  </a:moveTo>
                  <a:lnTo>
                    <a:pt x="196010795" y="93543351"/>
                  </a:lnTo>
                  <a:lnTo>
                    <a:pt x="196010795" y="93688129"/>
                  </a:lnTo>
                  <a:lnTo>
                    <a:pt x="195866010" y="93688129"/>
                  </a:lnTo>
                  <a:lnTo>
                    <a:pt x="195866010" y="93543351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93543351"/>
                  </a:lnTo>
                  <a:lnTo>
                    <a:pt x="0" y="93543351"/>
                  </a:lnTo>
                  <a:lnTo>
                    <a:pt x="0" y="144780"/>
                  </a:lnTo>
                  <a:close/>
                  <a:moveTo>
                    <a:pt x="0" y="93543351"/>
                  </a:moveTo>
                  <a:lnTo>
                    <a:pt x="144780" y="93543351"/>
                  </a:lnTo>
                  <a:lnTo>
                    <a:pt x="144780" y="93688129"/>
                  </a:lnTo>
                  <a:lnTo>
                    <a:pt x="0" y="93688129"/>
                  </a:lnTo>
                  <a:lnTo>
                    <a:pt x="0" y="93543351"/>
                  </a:lnTo>
                  <a:close/>
                  <a:moveTo>
                    <a:pt x="195866010" y="144780"/>
                  </a:moveTo>
                  <a:lnTo>
                    <a:pt x="196010795" y="144780"/>
                  </a:lnTo>
                  <a:lnTo>
                    <a:pt x="196010795" y="93543351"/>
                  </a:lnTo>
                  <a:lnTo>
                    <a:pt x="195866010" y="93543351"/>
                  </a:lnTo>
                  <a:lnTo>
                    <a:pt x="195866010" y="144780"/>
                  </a:lnTo>
                  <a:close/>
                  <a:moveTo>
                    <a:pt x="144780" y="93543351"/>
                  </a:moveTo>
                  <a:lnTo>
                    <a:pt x="195866010" y="93543351"/>
                  </a:lnTo>
                  <a:lnTo>
                    <a:pt x="195866010" y="93688129"/>
                  </a:lnTo>
                  <a:lnTo>
                    <a:pt x="144780" y="93688129"/>
                  </a:lnTo>
                  <a:lnTo>
                    <a:pt x="144780" y="93543351"/>
                  </a:lnTo>
                  <a:close/>
                  <a:moveTo>
                    <a:pt x="195866010" y="0"/>
                  </a:moveTo>
                  <a:lnTo>
                    <a:pt x="196010795" y="0"/>
                  </a:lnTo>
                  <a:lnTo>
                    <a:pt x="196010795" y="144780"/>
                  </a:lnTo>
                  <a:lnTo>
                    <a:pt x="195866010" y="144780"/>
                  </a:lnTo>
                  <a:lnTo>
                    <a:pt x="195866010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95866010" y="0"/>
                  </a:lnTo>
                  <a:lnTo>
                    <a:pt x="195866010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766DAA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6396549" y="3924301"/>
            <a:ext cx="9483844" cy="16542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33999" lvl="1">
              <a:lnSpc>
                <a:spcPts val="4331"/>
              </a:lnSpc>
            </a:pPr>
            <a:r>
              <a:rPr lang="en-US" sz="3200" dirty="0">
                <a:solidFill>
                  <a:srgbClr val="FFFFFF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1. You can’t catch chlamydia from a toilet seat</a:t>
            </a:r>
          </a:p>
          <a:p>
            <a:pPr marL="333999" lvl="1">
              <a:lnSpc>
                <a:spcPts val="4331"/>
              </a:lnSpc>
            </a:pPr>
            <a:endParaRPr lang="en-US" sz="3094" dirty="0">
              <a:solidFill>
                <a:srgbClr val="FFFFFF"/>
              </a:solidFill>
              <a:latin typeface="Montserrat Classic"/>
              <a:ea typeface="Montserrat Classic"/>
              <a:cs typeface="Montserrat Classic"/>
              <a:sym typeface="Montserrat Classic"/>
            </a:endParaRPr>
          </a:p>
        </p:txBody>
      </p:sp>
      <p:sp>
        <p:nvSpPr>
          <p:cNvPr id="12" name="Freeform 12"/>
          <p:cNvSpPr/>
          <p:nvPr/>
        </p:nvSpPr>
        <p:spPr>
          <a:xfrm rot="2410738">
            <a:off x="575515" y="2910684"/>
            <a:ext cx="4713852" cy="5156221"/>
          </a:xfrm>
          <a:custGeom>
            <a:avLst/>
            <a:gdLst/>
            <a:ahLst/>
            <a:cxnLst/>
            <a:rect l="l" t="t" r="r" b="b"/>
            <a:pathLst>
              <a:path w="4713852" h="5156221">
                <a:moveTo>
                  <a:pt x="0" y="0"/>
                </a:moveTo>
                <a:lnTo>
                  <a:pt x="4713852" y="0"/>
                </a:lnTo>
                <a:lnTo>
                  <a:pt x="4713852" y="5156221"/>
                </a:lnTo>
                <a:lnTo>
                  <a:pt x="0" y="51562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3"/>
          <p:cNvSpPr txBox="1"/>
          <p:nvPr/>
        </p:nvSpPr>
        <p:spPr>
          <a:xfrm>
            <a:off x="1752600" y="1629802"/>
            <a:ext cx="14782800" cy="1202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6549"/>
              </a:lnSpc>
            </a:pPr>
            <a:r>
              <a:rPr lang="en-US" sz="5457" dirty="0">
                <a:solidFill>
                  <a:srgbClr val="503C8A"/>
                </a:solidFill>
                <a:latin typeface="Fredoka"/>
                <a:ea typeface="Fredoka"/>
                <a:cs typeface="Fredoka"/>
                <a:sym typeface="Fredoka"/>
              </a:rPr>
              <a:t>Chlamydial Trachomatis: TRUE or FALSE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987984" y="5448300"/>
            <a:ext cx="54994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Arial Black" panose="020B0A04020102020204" pitchFamily="34" charset="0"/>
              </a:rPr>
              <a:t>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A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72954" y="677127"/>
            <a:ext cx="17121388" cy="8954103"/>
            <a:chOff x="0" y="0"/>
            <a:chExt cx="285972152" cy="149557035"/>
          </a:xfrm>
        </p:grpSpPr>
        <p:sp>
          <p:nvSpPr>
            <p:cNvPr id="3" name="Freeform 3"/>
            <p:cNvSpPr/>
            <p:nvPr/>
          </p:nvSpPr>
          <p:spPr>
            <a:xfrm>
              <a:off x="72390" y="72390"/>
              <a:ext cx="285827381" cy="149412253"/>
            </a:xfrm>
            <a:custGeom>
              <a:avLst/>
              <a:gdLst/>
              <a:ahLst/>
              <a:cxnLst/>
              <a:rect l="l" t="t" r="r" b="b"/>
              <a:pathLst>
                <a:path w="285827381" h="149412253">
                  <a:moveTo>
                    <a:pt x="0" y="0"/>
                  </a:moveTo>
                  <a:lnTo>
                    <a:pt x="285827381" y="0"/>
                  </a:lnTo>
                  <a:lnTo>
                    <a:pt x="285827381" y="149412253"/>
                  </a:lnTo>
                  <a:lnTo>
                    <a:pt x="0" y="149412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66DAA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285972151" cy="149557036"/>
            </a:xfrm>
            <a:custGeom>
              <a:avLst/>
              <a:gdLst/>
              <a:ahLst/>
              <a:cxnLst/>
              <a:rect l="l" t="t" r="r" b="b"/>
              <a:pathLst>
                <a:path w="285972151" h="149557036">
                  <a:moveTo>
                    <a:pt x="285827366" y="149412251"/>
                  </a:moveTo>
                  <a:lnTo>
                    <a:pt x="285972151" y="149412251"/>
                  </a:lnTo>
                  <a:lnTo>
                    <a:pt x="285972151" y="149557036"/>
                  </a:lnTo>
                  <a:lnTo>
                    <a:pt x="285827366" y="149557036"/>
                  </a:lnTo>
                  <a:lnTo>
                    <a:pt x="285827366" y="149412251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49412251"/>
                  </a:lnTo>
                  <a:lnTo>
                    <a:pt x="0" y="149412251"/>
                  </a:lnTo>
                  <a:lnTo>
                    <a:pt x="0" y="144780"/>
                  </a:lnTo>
                  <a:close/>
                  <a:moveTo>
                    <a:pt x="0" y="149412251"/>
                  </a:moveTo>
                  <a:lnTo>
                    <a:pt x="144780" y="149412251"/>
                  </a:lnTo>
                  <a:lnTo>
                    <a:pt x="144780" y="149557036"/>
                  </a:lnTo>
                  <a:lnTo>
                    <a:pt x="0" y="149557036"/>
                  </a:lnTo>
                  <a:lnTo>
                    <a:pt x="0" y="149412251"/>
                  </a:lnTo>
                  <a:close/>
                  <a:moveTo>
                    <a:pt x="285827366" y="144780"/>
                  </a:moveTo>
                  <a:lnTo>
                    <a:pt x="285972151" y="144780"/>
                  </a:lnTo>
                  <a:lnTo>
                    <a:pt x="285972151" y="149412251"/>
                  </a:lnTo>
                  <a:lnTo>
                    <a:pt x="285827366" y="149412251"/>
                  </a:lnTo>
                  <a:lnTo>
                    <a:pt x="285827366" y="144780"/>
                  </a:lnTo>
                  <a:close/>
                  <a:moveTo>
                    <a:pt x="144780" y="149412251"/>
                  </a:moveTo>
                  <a:lnTo>
                    <a:pt x="285827366" y="149412251"/>
                  </a:lnTo>
                  <a:lnTo>
                    <a:pt x="285827366" y="149557036"/>
                  </a:lnTo>
                  <a:lnTo>
                    <a:pt x="144780" y="149557036"/>
                  </a:lnTo>
                  <a:lnTo>
                    <a:pt x="144780" y="149412251"/>
                  </a:lnTo>
                  <a:close/>
                  <a:moveTo>
                    <a:pt x="285827366" y="0"/>
                  </a:moveTo>
                  <a:lnTo>
                    <a:pt x="285972151" y="0"/>
                  </a:lnTo>
                  <a:lnTo>
                    <a:pt x="285972151" y="144780"/>
                  </a:lnTo>
                  <a:lnTo>
                    <a:pt x="285827366" y="144780"/>
                  </a:lnTo>
                  <a:lnTo>
                    <a:pt x="285827366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285827366" y="0"/>
                  </a:lnTo>
                  <a:lnTo>
                    <a:pt x="285827366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5522D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028700" y="1028700"/>
            <a:ext cx="16230600" cy="8229600"/>
            <a:chOff x="0" y="0"/>
            <a:chExt cx="271093656" cy="137455938"/>
          </a:xfrm>
        </p:grpSpPr>
        <p:sp>
          <p:nvSpPr>
            <p:cNvPr id="6" name="Freeform 6"/>
            <p:cNvSpPr/>
            <p:nvPr/>
          </p:nvSpPr>
          <p:spPr>
            <a:xfrm>
              <a:off x="72390" y="72390"/>
              <a:ext cx="270948884" cy="137311162"/>
            </a:xfrm>
            <a:custGeom>
              <a:avLst/>
              <a:gdLst/>
              <a:ahLst/>
              <a:cxnLst/>
              <a:rect l="l" t="t" r="r" b="b"/>
              <a:pathLst>
                <a:path w="270948884" h="137311162">
                  <a:moveTo>
                    <a:pt x="0" y="0"/>
                  </a:moveTo>
                  <a:lnTo>
                    <a:pt x="270948884" y="0"/>
                  </a:lnTo>
                  <a:lnTo>
                    <a:pt x="270948884" y="137311162"/>
                  </a:lnTo>
                  <a:lnTo>
                    <a:pt x="0" y="1373111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0" y="0"/>
              <a:ext cx="271093654" cy="137455945"/>
            </a:xfrm>
            <a:custGeom>
              <a:avLst/>
              <a:gdLst/>
              <a:ahLst/>
              <a:cxnLst/>
              <a:rect l="l" t="t" r="r" b="b"/>
              <a:pathLst>
                <a:path w="271093654" h="137455945">
                  <a:moveTo>
                    <a:pt x="270948869" y="137311160"/>
                  </a:moveTo>
                  <a:lnTo>
                    <a:pt x="271093654" y="137311160"/>
                  </a:lnTo>
                  <a:lnTo>
                    <a:pt x="271093654" y="137455945"/>
                  </a:lnTo>
                  <a:lnTo>
                    <a:pt x="270948869" y="137455945"/>
                  </a:lnTo>
                  <a:lnTo>
                    <a:pt x="270948869" y="13731116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37311160"/>
                  </a:lnTo>
                  <a:lnTo>
                    <a:pt x="0" y="137311160"/>
                  </a:lnTo>
                  <a:lnTo>
                    <a:pt x="0" y="144780"/>
                  </a:lnTo>
                  <a:close/>
                  <a:moveTo>
                    <a:pt x="0" y="137311160"/>
                  </a:moveTo>
                  <a:lnTo>
                    <a:pt x="144780" y="137311160"/>
                  </a:lnTo>
                  <a:lnTo>
                    <a:pt x="144780" y="137455945"/>
                  </a:lnTo>
                  <a:lnTo>
                    <a:pt x="0" y="137455945"/>
                  </a:lnTo>
                  <a:lnTo>
                    <a:pt x="0" y="137311160"/>
                  </a:lnTo>
                  <a:close/>
                  <a:moveTo>
                    <a:pt x="270948869" y="144780"/>
                  </a:moveTo>
                  <a:lnTo>
                    <a:pt x="271093654" y="144780"/>
                  </a:lnTo>
                  <a:lnTo>
                    <a:pt x="271093654" y="137311160"/>
                  </a:lnTo>
                  <a:lnTo>
                    <a:pt x="270948869" y="137311160"/>
                  </a:lnTo>
                  <a:lnTo>
                    <a:pt x="270948869" y="144780"/>
                  </a:lnTo>
                  <a:close/>
                  <a:moveTo>
                    <a:pt x="144780" y="137311160"/>
                  </a:moveTo>
                  <a:lnTo>
                    <a:pt x="270948869" y="137311160"/>
                  </a:lnTo>
                  <a:lnTo>
                    <a:pt x="270948869" y="137455945"/>
                  </a:lnTo>
                  <a:lnTo>
                    <a:pt x="144780" y="137455945"/>
                  </a:lnTo>
                  <a:lnTo>
                    <a:pt x="144780" y="137311160"/>
                  </a:lnTo>
                  <a:close/>
                  <a:moveTo>
                    <a:pt x="270948869" y="0"/>
                  </a:moveTo>
                  <a:lnTo>
                    <a:pt x="271093654" y="0"/>
                  </a:lnTo>
                  <a:lnTo>
                    <a:pt x="271093654" y="144780"/>
                  </a:lnTo>
                  <a:lnTo>
                    <a:pt x="270948869" y="144780"/>
                  </a:lnTo>
                  <a:lnTo>
                    <a:pt x="270948869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270948869" y="0"/>
                  </a:lnTo>
                  <a:lnTo>
                    <a:pt x="27094886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766DA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4800601" y="2933699"/>
            <a:ext cx="12219072" cy="5740771"/>
            <a:chOff x="0" y="0"/>
            <a:chExt cx="196010792" cy="93688128"/>
          </a:xfrm>
        </p:grpSpPr>
        <p:sp>
          <p:nvSpPr>
            <p:cNvPr id="9" name="Freeform 9"/>
            <p:cNvSpPr/>
            <p:nvPr/>
          </p:nvSpPr>
          <p:spPr>
            <a:xfrm>
              <a:off x="72390" y="72390"/>
              <a:ext cx="195866013" cy="93543347"/>
            </a:xfrm>
            <a:custGeom>
              <a:avLst/>
              <a:gdLst/>
              <a:ahLst/>
              <a:cxnLst/>
              <a:rect l="l" t="t" r="r" b="b"/>
              <a:pathLst>
                <a:path w="195866013" h="93543347">
                  <a:moveTo>
                    <a:pt x="0" y="0"/>
                  </a:moveTo>
                  <a:lnTo>
                    <a:pt x="195866013" y="0"/>
                  </a:lnTo>
                  <a:lnTo>
                    <a:pt x="195866013" y="93543347"/>
                  </a:lnTo>
                  <a:lnTo>
                    <a:pt x="0" y="93543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66DAA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0" y="0"/>
              <a:ext cx="196010795" cy="93688129"/>
            </a:xfrm>
            <a:custGeom>
              <a:avLst/>
              <a:gdLst/>
              <a:ahLst/>
              <a:cxnLst/>
              <a:rect l="l" t="t" r="r" b="b"/>
              <a:pathLst>
                <a:path w="196010795" h="93688129">
                  <a:moveTo>
                    <a:pt x="195866010" y="93543351"/>
                  </a:moveTo>
                  <a:lnTo>
                    <a:pt x="196010795" y="93543351"/>
                  </a:lnTo>
                  <a:lnTo>
                    <a:pt x="196010795" y="93688129"/>
                  </a:lnTo>
                  <a:lnTo>
                    <a:pt x="195866010" y="93688129"/>
                  </a:lnTo>
                  <a:lnTo>
                    <a:pt x="195866010" y="93543351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93543351"/>
                  </a:lnTo>
                  <a:lnTo>
                    <a:pt x="0" y="93543351"/>
                  </a:lnTo>
                  <a:lnTo>
                    <a:pt x="0" y="144780"/>
                  </a:lnTo>
                  <a:close/>
                  <a:moveTo>
                    <a:pt x="0" y="93543351"/>
                  </a:moveTo>
                  <a:lnTo>
                    <a:pt x="144780" y="93543351"/>
                  </a:lnTo>
                  <a:lnTo>
                    <a:pt x="144780" y="93688129"/>
                  </a:lnTo>
                  <a:lnTo>
                    <a:pt x="0" y="93688129"/>
                  </a:lnTo>
                  <a:lnTo>
                    <a:pt x="0" y="93543351"/>
                  </a:lnTo>
                  <a:close/>
                  <a:moveTo>
                    <a:pt x="195866010" y="144780"/>
                  </a:moveTo>
                  <a:lnTo>
                    <a:pt x="196010795" y="144780"/>
                  </a:lnTo>
                  <a:lnTo>
                    <a:pt x="196010795" y="93543351"/>
                  </a:lnTo>
                  <a:lnTo>
                    <a:pt x="195866010" y="93543351"/>
                  </a:lnTo>
                  <a:lnTo>
                    <a:pt x="195866010" y="144780"/>
                  </a:lnTo>
                  <a:close/>
                  <a:moveTo>
                    <a:pt x="144780" y="93543351"/>
                  </a:moveTo>
                  <a:lnTo>
                    <a:pt x="195866010" y="93543351"/>
                  </a:lnTo>
                  <a:lnTo>
                    <a:pt x="195866010" y="93688129"/>
                  </a:lnTo>
                  <a:lnTo>
                    <a:pt x="144780" y="93688129"/>
                  </a:lnTo>
                  <a:lnTo>
                    <a:pt x="144780" y="93543351"/>
                  </a:lnTo>
                  <a:close/>
                  <a:moveTo>
                    <a:pt x="195866010" y="0"/>
                  </a:moveTo>
                  <a:lnTo>
                    <a:pt x="196010795" y="0"/>
                  </a:lnTo>
                  <a:lnTo>
                    <a:pt x="196010795" y="144780"/>
                  </a:lnTo>
                  <a:lnTo>
                    <a:pt x="195866010" y="144780"/>
                  </a:lnTo>
                  <a:lnTo>
                    <a:pt x="195866010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95866010" y="0"/>
                  </a:lnTo>
                  <a:lnTo>
                    <a:pt x="195866010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766DAA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6396549" y="3924301"/>
            <a:ext cx="9483844" cy="4905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33999" lvl="1">
              <a:lnSpc>
                <a:spcPts val="4331"/>
              </a:lnSpc>
            </a:pPr>
            <a:r>
              <a:rPr lang="en-US" sz="3094" dirty="0">
                <a:solidFill>
                  <a:srgbClr val="FFFFFF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2. Chlamydia only affects females</a:t>
            </a:r>
          </a:p>
        </p:txBody>
      </p:sp>
      <p:sp>
        <p:nvSpPr>
          <p:cNvPr id="12" name="Freeform 12"/>
          <p:cNvSpPr/>
          <p:nvPr/>
        </p:nvSpPr>
        <p:spPr>
          <a:xfrm rot="2410738">
            <a:off x="575515" y="2910684"/>
            <a:ext cx="4713852" cy="5156221"/>
          </a:xfrm>
          <a:custGeom>
            <a:avLst/>
            <a:gdLst/>
            <a:ahLst/>
            <a:cxnLst/>
            <a:rect l="l" t="t" r="r" b="b"/>
            <a:pathLst>
              <a:path w="4713852" h="5156221">
                <a:moveTo>
                  <a:pt x="0" y="0"/>
                </a:moveTo>
                <a:lnTo>
                  <a:pt x="4713852" y="0"/>
                </a:lnTo>
                <a:lnTo>
                  <a:pt x="4713852" y="5156221"/>
                </a:lnTo>
                <a:lnTo>
                  <a:pt x="0" y="51562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3"/>
          <p:cNvSpPr txBox="1"/>
          <p:nvPr/>
        </p:nvSpPr>
        <p:spPr>
          <a:xfrm>
            <a:off x="1752600" y="1629802"/>
            <a:ext cx="14782800" cy="1202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6549"/>
              </a:lnSpc>
            </a:pPr>
            <a:r>
              <a:rPr lang="en-US" sz="5457" dirty="0">
                <a:solidFill>
                  <a:srgbClr val="503C8A"/>
                </a:solidFill>
                <a:latin typeface="Fredoka"/>
                <a:ea typeface="Fredoka"/>
                <a:cs typeface="Fredoka"/>
                <a:sym typeface="Fredoka"/>
              </a:rPr>
              <a:t>Chlamydial Trachomatis: TRUE or FALSE</a:t>
            </a:r>
          </a:p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153400" y="5219700"/>
            <a:ext cx="5181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8000" dirty="0">
                <a:solidFill>
                  <a:prstClr val="white"/>
                </a:solidFill>
                <a:latin typeface="Arial Black" panose="020B0A04020102020204" pitchFamily="34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444820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A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72954" y="677127"/>
            <a:ext cx="17121388" cy="8954103"/>
            <a:chOff x="0" y="0"/>
            <a:chExt cx="285972152" cy="149557035"/>
          </a:xfrm>
        </p:grpSpPr>
        <p:sp>
          <p:nvSpPr>
            <p:cNvPr id="3" name="Freeform 3"/>
            <p:cNvSpPr/>
            <p:nvPr/>
          </p:nvSpPr>
          <p:spPr>
            <a:xfrm>
              <a:off x="72390" y="72390"/>
              <a:ext cx="285827381" cy="149412253"/>
            </a:xfrm>
            <a:custGeom>
              <a:avLst/>
              <a:gdLst/>
              <a:ahLst/>
              <a:cxnLst/>
              <a:rect l="l" t="t" r="r" b="b"/>
              <a:pathLst>
                <a:path w="285827381" h="149412253">
                  <a:moveTo>
                    <a:pt x="0" y="0"/>
                  </a:moveTo>
                  <a:lnTo>
                    <a:pt x="285827381" y="0"/>
                  </a:lnTo>
                  <a:lnTo>
                    <a:pt x="285827381" y="149412253"/>
                  </a:lnTo>
                  <a:lnTo>
                    <a:pt x="0" y="149412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66DAA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285972151" cy="149557036"/>
            </a:xfrm>
            <a:custGeom>
              <a:avLst/>
              <a:gdLst/>
              <a:ahLst/>
              <a:cxnLst/>
              <a:rect l="l" t="t" r="r" b="b"/>
              <a:pathLst>
                <a:path w="285972151" h="149557036">
                  <a:moveTo>
                    <a:pt x="285827366" y="149412251"/>
                  </a:moveTo>
                  <a:lnTo>
                    <a:pt x="285972151" y="149412251"/>
                  </a:lnTo>
                  <a:lnTo>
                    <a:pt x="285972151" y="149557036"/>
                  </a:lnTo>
                  <a:lnTo>
                    <a:pt x="285827366" y="149557036"/>
                  </a:lnTo>
                  <a:lnTo>
                    <a:pt x="285827366" y="149412251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49412251"/>
                  </a:lnTo>
                  <a:lnTo>
                    <a:pt x="0" y="149412251"/>
                  </a:lnTo>
                  <a:lnTo>
                    <a:pt x="0" y="144780"/>
                  </a:lnTo>
                  <a:close/>
                  <a:moveTo>
                    <a:pt x="0" y="149412251"/>
                  </a:moveTo>
                  <a:lnTo>
                    <a:pt x="144780" y="149412251"/>
                  </a:lnTo>
                  <a:lnTo>
                    <a:pt x="144780" y="149557036"/>
                  </a:lnTo>
                  <a:lnTo>
                    <a:pt x="0" y="149557036"/>
                  </a:lnTo>
                  <a:lnTo>
                    <a:pt x="0" y="149412251"/>
                  </a:lnTo>
                  <a:close/>
                  <a:moveTo>
                    <a:pt x="285827366" y="144780"/>
                  </a:moveTo>
                  <a:lnTo>
                    <a:pt x="285972151" y="144780"/>
                  </a:lnTo>
                  <a:lnTo>
                    <a:pt x="285972151" y="149412251"/>
                  </a:lnTo>
                  <a:lnTo>
                    <a:pt x="285827366" y="149412251"/>
                  </a:lnTo>
                  <a:lnTo>
                    <a:pt x="285827366" y="144780"/>
                  </a:lnTo>
                  <a:close/>
                  <a:moveTo>
                    <a:pt x="144780" y="149412251"/>
                  </a:moveTo>
                  <a:lnTo>
                    <a:pt x="285827366" y="149412251"/>
                  </a:lnTo>
                  <a:lnTo>
                    <a:pt x="285827366" y="149557036"/>
                  </a:lnTo>
                  <a:lnTo>
                    <a:pt x="144780" y="149557036"/>
                  </a:lnTo>
                  <a:lnTo>
                    <a:pt x="144780" y="149412251"/>
                  </a:lnTo>
                  <a:close/>
                  <a:moveTo>
                    <a:pt x="285827366" y="0"/>
                  </a:moveTo>
                  <a:lnTo>
                    <a:pt x="285972151" y="0"/>
                  </a:lnTo>
                  <a:lnTo>
                    <a:pt x="285972151" y="144780"/>
                  </a:lnTo>
                  <a:lnTo>
                    <a:pt x="285827366" y="144780"/>
                  </a:lnTo>
                  <a:lnTo>
                    <a:pt x="285827366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285827366" y="0"/>
                  </a:lnTo>
                  <a:lnTo>
                    <a:pt x="285827366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5522D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028700" y="1028700"/>
            <a:ext cx="16230600" cy="8229600"/>
            <a:chOff x="0" y="0"/>
            <a:chExt cx="271093656" cy="137455938"/>
          </a:xfrm>
        </p:grpSpPr>
        <p:sp>
          <p:nvSpPr>
            <p:cNvPr id="6" name="Freeform 6"/>
            <p:cNvSpPr/>
            <p:nvPr/>
          </p:nvSpPr>
          <p:spPr>
            <a:xfrm>
              <a:off x="72390" y="72390"/>
              <a:ext cx="270948884" cy="137311162"/>
            </a:xfrm>
            <a:custGeom>
              <a:avLst/>
              <a:gdLst/>
              <a:ahLst/>
              <a:cxnLst/>
              <a:rect l="l" t="t" r="r" b="b"/>
              <a:pathLst>
                <a:path w="270948884" h="137311162">
                  <a:moveTo>
                    <a:pt x="0" y="0"/>
                  </a:moveTo>
                  <a:lnTo>
                    <a:pt x="270948884" y="0"/>
                  </a:lnTo>
                  <a:lnTo>
                    <a:pt x="270948884" y="137311162"/>
                  </a:lnTo>
                  <a:lnTo>
                    <a:pt x="0" y="1373111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0" y="0"/>
              <a:ext cx="271093654" cy="137455945"/>
            </a:xfrm>
            <a:custGeom>
              <a:avLst/>
              <a:gdLst/>
              <a:ahLst/>
              <a:cxnLst/>
              <a:rect l="l" t="t" r="r" b="b"/>
              <a:pathLst>
                <a:path w="271093654" h="137455945">
                  <a:moveTo>
                    <a:pt x="270948869" y="137311160"/>
                  </a:moveTo>
                  <a:lnTo>
                    <a:pt x="271093654" y="137311160"/>
                  </a:lnTo>
                  <a:lnTo>
                    <a:pt x="271093654" y="137455945"/>
                  </a:lnTo>
                  <a:lnTo>
                    <a:pt x="270948869" y="137455945"/>
                  </a:lnTo>
                  <a:lnTo>
                    <a:pt x="270948869" y="13731116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37311160"/>
                  </a:lnTo>
                  <a:lnTo>
                    <a:pt x="0" y="137311160"/>
                  </a:lnTo>
                  <a:lnTo>
                    <a:pt x="0" y="144780"/>
                  </a:lnTo>
                  <a:close/>
                  <a:moveTo>
                    <a:pt x="0" y="137311160"/>
                  </a:moveTo>
                  <a:lnTo>
                    <a:pt x="144780" y="137311160"/>
                  </a:lnTo>
                  <a:lnTo>
                    <a:pt x="144780" y="137455945"/>
                  </a:lnTo>
                  <a:lnTo>
                    <a:pt x="0" y="137455945"/>
                  </a:lnTo>
                  <a:lnTo>
                    <a:pt x="0" y="137311160"/>
                  </a:lnTo>
                  <a:close/>
                  <a:moveTo>
                    <a:pt x="270948869" y="144780"/>
                  </a:moveTo>
                  <a:lnTo>
                    <a:pt x="271093654" y="144780"/>
                  </a:lnTo>
                  <a:lnTo>
                    <a:pt x="271093654" y="137311160"/>
                  </a:lnTo>
                  <a:lnTo>
                    <a:pt x="270948869" y="137311160"/>
                  </a:lnTo>
                  <a:lnTo>
                    <a:pt x="270948869" y="144780"/>
                  </a:lnTo>
                  <a:close/>
                  <a:moveTo>
                    <a:pt x="144780" y="137311160"/>
                  </a:moveTo>
                  <a:lnTo>
                    <a:pt x="270948869" y="137311160"/>
                  </a:lnTo>
                  <a:lnTo>
                    <a:pt x="270948869" y="137455945"/>
                  </a:lnTo>
                  <a:lnTo>
                    <a:pt x="144780" y="137455945"/>
                  </a:lnTo>
                  <a:lnTo>
                    <a:pt x="144780" y="137311160"/>
                  </a:lnTo>
                  <a:close/>
                  <a:moveTo>
                    <a:pt x="270948869" y="0"/>
                  </a:moveTo>
                  <a:lnTo>
                    <a:pt x="271093654" y="0"/>
                  </a:lnTo>
                  <a:lnTo>
                    <a:pt x="271093654" y="144780"/>
                  </a:lnTo>
                  <a:lnTo>
                    <a:pt x="270948869" y="144780"/>
                  </a:lnTo>
                  <a:lnTo>
                    <a:pt x="270948869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270948869" y="0"/>
                  </a:lnTo>
                  <a:lnTo>
                    <a:pt x="27094886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766DA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4684980" y="2933700"/>
            <a:ext cx="12219072" cy="5740771"/>
            <a:chOff x="0" y="0"/>
            <a:chExt cx="196010792" cy="93688128"/>
          </a:xfrm>
        </p:grpSpPr>
        <p:sp>
          <p:nvSpPr>
            <p:cNvPr id="9" name="Freeform 9"/>
            <p:cNvSpPr/>
            <p:nvPr/>
          </p:nvSpPr>
          <p:spPr>
            <a:xfrm>
              <a:off x="72390" y="72390"/>
              <a:ext cx="195866013" cy="93543347"/>
            </a:xfrm>
            <a:custGeom>
              <a:avLst/>
              <a:gdLst/>
              <a:ahLst/>
              <a:cxnLst/>
              <a:rect l="l" t="t" r="r" b="b"/>
              <a:pathLst>
                <a:path w="195866013" h="93543347">
                  <a:moveTo>
                    <a:pt x="0" y="0"/>
                  </a:moveTo>
                  <a:lnTo>
                    <a:pt x="195866013" y="0"/>
                  </a:lnTo>
                  <a:lnTo>
                    <a:pt x="195866013" y="93543347"/>
                  </a:lnTo>
                  <a:lnTo>
                    <a:pt x="0" y="93543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66DAA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0" y="0"/>
              <a:ext cx="196010795" cy="93688129"/>
            </a:xfrm>
            <a:custGeom>
              <a:avLst/>
              <a:gdLst/>
              <a:ahLst/>
              <a:cxnLst/>
              <a:rect l="l" t="t" r="r" b="b"/>
              <a:pathLst>
                <a:path w="196010795" h="93688129">
                  <a:moveTo>
                    <a:pt x="195866010" y="93543351"/>
                  </a:moveTo>
                  <a:lnTo>
                    <a:pt x="196010795" y="93543351"/>
                  </a:lnTo>
                  <a:lnTo>
                    <a:pt x="196010795" y="93688129"/>
                  </a:lnTo>
                  <a:lnTo>
                    <a:pt x="195866010" y="93688129"/>
                  </a:lnTo>
                  <a:lnTo>
                    <a:pt x="195866010" y="93543351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93543351"/>
                  </a:lnTo>
                  <a:lnTo>
                    <a:pt x="0" y="93543351"/>
                  </a:lnTo>
                  <a:lnTo>
                    <a:pt x="0" y="144780"/>
                  </a:lnTo>
                  <a:close/>
                  <a:moveTo>
                    <a:pt x="0" y="93543351"/>
                  </a:moveTo>
                  <a:lnTo>
                    <a:pt x="144780" y="93543351"/>
                  </a:lnTo>
                  <a:lnTo>
                    <a:pt x="144780" y="93688129"/>
                  </a:lnTo>
                  <a:lnTo>
                    <a:pt x="0" y="93688129"/>
                  </a:lnTo>
                  <a:lnTo>
                    <a:pt x="0" y="93543351"/>
                  </a:lnTo>
                  <a:close/>
                  <a:moveTo>
                    <a:pt x="195866010" y="144780"/>
                  </a:moveTo>
                  <a:lnTo>
                    <a:pt x="196010795" y="144780"/>
                  </a:lnTo>
                  <a:lnTo>
                    <a:pt x="196010795" y="93543351"/>
                  </a:lnTo>
                  <a:lnTo>
                    <a:pt x="195866010" y="93543351"/>
                  </a:lnTo>
                  <a:lnTo>
                    <a:pt x="195866010" y="144780"/>
                  </a:lnTo>
                  <a:close/>
                  <a:moveTo>
                    <a:pt x="144780" y="93543351"/>
                  </a:moveTo>
                  <a:lnTo>
                    <a:pt x="195866010" y="93543351"/>
                  </a:lnTo>
                  <a:lnTo>
                    <a:pt x="195866010" y="93688129"/>
                  </a:lnTo>
                  <a:lnTo>
                    <a:pt x="144780" y="93688129"/>
                  </a:lnTo>
                  <a:lnTo>
                    <a:pt x="144780" y="93543351"/>
                  </a:lnTo>
                  <a:close/>
                  <a:moveTo>
                    <a:pt x="195866010" y="0"/>
                  </a:moveTo>
                  <a:lnTo>
                    <a:pt x="196010795" y="0"/>
                  </a:lnTo>
                  <a:lnTo>
                    <a:pt x="196010795" y="144780"/>
                  </a:lnTo>
                  <a:lnTo>
                    <a:pt x="195866010" y="144780"/>
                  </a:lnTo>
                  <a:lnTo>
                    <a:pt x="195866010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95866010" y="0"/>
                  </a:lnTo>
                  <a:lnTo>
                    <a:pt x="195866010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766DAA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6396549" y="3924301"/>
            <a:ext cx="9483844" cy="10419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33999" lvl="1">
              <a:lnSpc>
                <a:spcPts val="4331"/>
              </a:lnSpc>
            </a:pPr>
            <a:r>
              <a:rPr lang="en-US" sz="3094" dirty="0">
                <a:solidFill>
                  <a:srgbClr val="FFFFFF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3. Oral contraception can protect against chlamydia</a:t>
            </a:r>
          </a:p>
        </p:txBody>
      </p:sp>
      <p:sp>
        <p:nvSpPr>
          <p:cNvPr id="12" name="Freeform 12"/>
          <p:cNvSpPr/>
          <p:nvPr/>
        </p:nvSpPr>
        <p:spPr>
          <a:xfrm rot="2410738">
            <a:off x="575515" y="2910684"/>
            <a:ext cx="4713852" cy="5156221"/>
          </a:xfrm>
          <a:custGeom>
            <a:avLst/>
            <a:gdLst/>
            <a:ahLst/>
            <a:cxnLst/>
            <a:rect l="l" t="t" r="r" b="b"/>
            <a:pathLst>
              <a:path w="4713852" h="5156221">
                <a:moveTo>
                  <a:pt x="0" y="0"/>
                </a:moveTo>
                <a:lnTo>
                  <a:pt x="4713852" y="0"/>
                </a:lnTo>
                <a:lnTo>
                  <a:pt x="4713852" y="5156221"/>
                </a:lnTo>
                <a:lnTo>
                  <a:pt x="0" y="51562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3"/>
          <p:cNvSpPr txBox="1"/>
          <p:nvPr/>
        </p:nvSpPr>
        <p:spPr>
          <a:xfrm>
            <a:off x="1752600" y="1629802"/>
            <a:ext cx="14782800" cy="1202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6549"/>
              </a:lnSpc>
            </a:pPr>
            <a:r>
              <a:rPr lang="en-US" sz="5457" dirty="0">
                <a:solidFill>
                  <a:srgbClr val="503C8A"/>
                </a:solidFill>
                <a:latin typeface="Fredoka"/>
                <a:ea typeface="Fredoka"/>
                <a:cs typeface="Fredoka"/>
                <a:sym typeface="Fredoka"/>
              </a:rPr>
              <a:t>Chlamydial Trachomatis: TRUE or FALSE</a:t>
            </a:r>
          </a:p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 flipH="1">
            <a:off x="7696200" y="4966253"/>
            <a:ext cx="6858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8000" dirty="0">
                <a:solidFill>
                  <a:prstClr val="white"/>
                </a:solidFill>
                <a:latin typeface="Arial Black" panose="020B0A04020102020204" pitchFamily="34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45180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A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72954" y="677127"/>
            <a:ext cx="17121388" cy="8954103"/>
            <a:chOff x="0" y="0"/>
            <a:chExt cx="285972152" cy="149557035"/>
          </a:xfrm>
        </p:grpSpPr>
        <p:sp>
          <p:nvSpPr>
            <p:cNvPr id="3" name="Freeform 3"/>
            <p:cNvSpPr/>
            <p:nvPr/>
          </p:nvSpPr>
          <p:spPr>
            <a:xfrm>
              <a:off x="72390" y="72390"/>
              <a:ext cx="285827381" cy="149412253"/>
            </a:xfrm>
            <a:custGeom>
              <a:avLst/>
              <a:gdLst/>
              <a:ahLst/>
              <a:cxnLst/>
              <a:rect l="l" t="t" r="r" b="b"/>
              <a:pathLst>
                <a:path w="285827381" h="149412253">
                  <a:moveTo>
                    <a:pt x="0" y="0"/>
                  </a:moveTo>
                  <a:lnTo>
                    <a:pt x="285827381" y="0"/>
                  </a:lnTo>
                  <a:lnTo>
                    <a:pt x="285827381" y="149412253"/>
                  </a:lnTo>
                  <a:lnTo>
                    <a:pt x="0" y="149412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66DAA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285972151" cy="149557036"/>
            </a:xfrm>
            <a:custGeom>
              <a:avLst/>
              <a:gdLst/>
              <a:ahLst/>
              <a:cxnLst/>
              <a:rect l="l" t="t" r="r" b="b"/>
              <a:pathLst>
                <a:path w="285972151" h="149557036">
                  <a:moveTo>
                    <a:pt x="285827366" y="149412251"/>
                  </a:moveTo>
                  <a:lnTo>
                    <a:pt x="285972151" y="149412251"/>
                  </a:lnTo>
                  <a:lnTo>
                    <a:pt x="285972151" y="149557036"/>
                  </a:lnTo>
                  <a:lnTo>
                    <a:pt x="285827366" y="149557036"/>
                  </a:lnTo>
                  <a:lnTo>
                    <a:pt x="285827366" y="149412251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49412251"/>
                  </a:lnTo>
                  <a:lnTo>
                    <a:pt x="0" y="149412251"/>
                  </a:lnTo>
                  <a:lnTo>
                    <a:pt x="0" y="144780"/>
                  </a:lnTo>
                  <a:close/>
                  <a:moveTo>
                    <a:pt x="0" y="149412251"/>
                  </a:moveTo>
                  <a:lnTo>
                    <a:pt x="144780" y="149412251"/>
                  </a:lnTo>
                  <a:lnTo>
                    <a:pt x="144780" y="149557036"/>
                  </a:lnTo>
                  <a:lnTo>
                    <a:pt x="0" y="149557036"/>
                  </a:lnTo>
                  <a:lnTo>
                    <a:pt x="0" y="149412251"/>
                  </a:lnTo>
                  <a:close/>
                  <a:moveTo>
                    <a:pt x="285827366" y="144780"/>
                  </a:moveTo>
                  <a:lnTo>
                    <a:pt x="285972151" y="144780"/>
                  </a:lnTo>
                  <a:lnTo>
                    <a:pt x="285972151" y="149412251"/>
                  </a:lnTo>
                  <a:lnTo>
                    <a:pt x="285827366" y="149412251"/>
                  </a:lnTo>
                  <a:lnTo>
                    <a:pt x="285827366" y="144780"/>
                  </a:lnTo>
                  <a:close/>
                  <a:moveTo>
                    <a:pt x="144780" y="149412251"/>
                  </a:moveTo>
                  <a:lnTo>
                    <a:pt x="285827366" y="149412251"/>
                  </a:lnTo>
                  <a:lnTo>
                    <a:pt x="285827366" y="149557036"/>
                  </a:lnTo>
                  <a:lnTo>
                    <a:pt x="144780" y="149557036"/>
                  </a:lnTo>
                  <a:lnTo>
                    <a:pt x="144780" y="149412251"/>
                  </a:lnTo>
                  <a:close/>
                  <a:moveTo>
                    <a:pt x="285827366" y="0"/>
                  </a:moveTo>
                  <a:lnTo>
                    <a:pt x="285972151" y="0"/>
                  </a:lnTo>
                  <a:lnTo>
                    <a:pt x="285972151" y="144780"/>
                  </a:lnTo>
                  <a:lnTo>
                    <a:pt x="285827366" y="144780"/>
                  </a:lnTo>
                  <a:lnTo>
                    <a:pt x="285827366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285827366" y="0"/>
                  </a:lnTo>
                  <a:lnTo>
                    <a:pt x="285827366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5522D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028700" y="1028700"/>
            <a:ext cx="16230600" cy="8229600"/>
            <a:chOff x="0" y="0"/>
            <a:chExt cx="271093656" cy="137455938"/>
          </a:xfrm>
        </p:grpSpPr>
        <p:sp>
          <p:nvSpPr>
            <p:cNvPr id="6" name="Freeform 6"/>
            <p:cNvSpPr/>
            <p:nvPr/>
          </p:nvSpPr>
          <p:spPr>
            <a:xfrm>
              <a:off x="72390" y="72390"/>
              <a:ext cx="270948884" cy="137311162"/>
            </a:xfrm>
            <a:custGeom>
              <a:avLst/>
              <a:gdLst/>
              <a:ahLst/>
              <a:cxnLst/>
              <a:rect l="l" t="t" r="r" b="b"/>
              <a:pathLst>
                <a:path w="270948884" h="137311162">
                  <a:moveTo>
                    <a:pt x="0" y="0"/>
                  </a:moveTo>
                  <a:lnTo>
                    <a:pt x="270948884" y="0"/>
                  </a:lnTo>
                  <a:lnTo>
                    <a:pt x="270948884" y="137311162"/>
                  </a:lnTo>
                  <a:lnTo>
                    <a:pt x="0" y="1373111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0" y="0"/>
              <a:ext cx="271093654" cy="137455945"/>
            </a:xfrm>
            <a:custGeom>
              <a:avLst/>
              <a:gdLst/>
              <a:ahLst/>
              <a:cxnLst/>
              <a:rect l="l" t="t" r="r" b="b"/>
              <a:pathLst>
                <a:path w="271093654" h="137455945">
                  <a:moveTo>
                    <a:pt x="270948869" y="137311160"/>
                  </a:moveTo>
                  <a:lnTo>
                    <a:pt x="271093654" y="137311160"/>
                  </a:lnTo>
                  <a:lnTo>
                    <a:pt x="271093654" y="137455945"/>
                  </a:lnTo>
                  <a:lnTo>
                    <a:pt x="270948869" y="137455945"/>
                  </a:lnTo>
                  <a:lnTo>
                    <a:pt x="270948869" y="13731116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37311160"/>
                  </a:lnTo>
                  <a:lnTo>
                    <a:pt x="0" y="137311160"/>
                  </a:lnTo>
                  <a:lnTo>
                    <a:pt x="0" y="144780"/>
                  </a:lnTo>
                  <a:close/>
                  <a:moveTo>
                    <a:pt x="0" y="137311160"/>
                  </a:moveTo>
                  <a:lnTo>
                    <a:pt x="144780" y="137311160"/>
                  </a:lnTo>
                  <a:lnTo>
                    <a:pt x="144780" y="137455945"/>
                  </a:lnTo>
                  <a:lnTo>
                    <a:pt x="0" y="137455945"/>
                  </a:lnTo>
                  <a:lnTo>
                    <a:pt x="0" y="137311160"/>
                  </a:lnTo>
                  <a:close/>
                  <a:moveTo>
                    <a:pt x="270948869" y="144780"/>
                  </a:moveTo>
                  <a:lnTo>
                    <a:pt x="271093654" y="144780"/>
                  </a:lnTo>
                  <a:lnTo>
                    <a:pt x="271093654" y="137311160"/>
                  </a:lnTo>
                  <a:lnTo>
                    <a:pt x="270948869" y="137311160"/>
                  </a:lnTo>
                  <a:lnTo>
                    <a:pt x="270948869" y="144780"/>
                  </a:lnTo>
                  <a:close/>
                  <a:moveTo>
                    <a:pt x="144780" y="137311160"/>
                  </a:moveTo>
                  <a:lnTo>
                    <a:pt x="270948869" y="137311160"/>
                  </a:lnTo>
                  <a:lnTo>
                    <a:pt x="270948869" y="137455945"/>
                  </a:lnTo>
                  <a:lnTo>
                    <a:pt x="144780" y="137455945"/>
                  </a:lnTo>
                  <a:lnTo>
                    <a:pt x="144780" y="137311160"/>
                  </a:lnTo>
                  <a:close/>
                  <a:moveTo>
                    <a:pt x="270948869" y="0"/>
                  </a:moveTo>
                  <a:lnTo>
                    <a:pt x="271093654" y="0"/>
                  </a:lnTo>
                  <a:lnTo>
                    <a:pt x="271093654" y="144780"/>
                  </a:lnTo>
                  <a:lnTo>
                    <a:pt x="270948869" y="144780"/>
                  </a:lnTo>
                  <a:lnTo>
                    <a:pt x="270948869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270948869" y="0"/>
                  </a:lnTo>
                  <a:lnTo>
                    <a:pt x="27094886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766DA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4800601" y="2933699"/>
            <a:ext cx="12219072" cy="5740771"/>
            <a:chOff x="0" y="0"/>
            <a:chExt cx="196010792" cy="93688128"/>
          </a:xfrm>
        </p:grpSpPr>
        <p:sp>
          <p:nvSpPr>
            <p:cNvPr id="9" name="Freeform 9"/>
            <p:cNvSpPr/>
            <p:nvPr/>
          </p:nvSpPr>
          <p:spPr>
            <a:xfrm>
              <a:off x="72390" y="72390"/>
              <a:ext cx="195866013" cy="93543347"/>
            </a:xfrm>
            <a:custGeom>
              <a:avLst/>
              <a:gdLst/>
              <a:ahLst/>
              <a:cxnLst/>
              <a:rect l="l" t="t" r="r" b="b"/>
              <a:pathLst>
                <a:path w="195866013" h="93543347">
                  <a:moveTo>
                    <a:pt x="0" y="0"/>
                  </a:moveTo>
                  <a:lnTo>
                    <a:pt x="195866013" y="0"/>
                  </a:lnTo>
                  <a:lnTo>
                    <a:pt x="195866013" y="93543347"/>
                  </a:lnTo>
                  <a:lnTo>
                    <a:pt x="0" y="93543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66DAA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0" y="0"/>
              <a:ext cx="196010795" cy="93688129"/>
            </a:xfrm>
            <a:custGeom>
              <a:avLst/>
              <a:gdLst/>
              <a:ahLst/>
              <a:cxnLst/>
              <a:rect l="l" t="t" r="r" b="b"/>
              <a:pathLst>
                <a:path w="196010795" h="93688129">
                  <a:moveTo>
                    <a:pt x="195866010" y="93543351"/>
                  </a:moveTo>
                  <a:lnTo>
                    <a:pt x="196010795" y="93543351"/>
                  </a:lnTo>
                  <a:lnTo>
                    <a:pt x="196010795" y="93688129"/>
                  </a:lnTo>
                  <a:lnTo>
                    <a:pt x="195866010" y="93688129"/>
                  </a:lnTo>
                  <a:lnTo>
                    <a:pt x="195866010" y="93543351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93543351"/>
                  </a:lnTo>
                  <a:lnTo>
                    <a:pt x="0" y="93543351"/>
                  </a:lnTo>
                  <a:lnTo>
                    <a:pt x="0" y="144780"/>
                  </a:lnTo>
                  <a:close/>
                  <a:moveTo>
                    <a:pt x="0" y="93543351"/>
                  </a:moveTo>
                  <a:lnTo>
                    <a:pt x="144780" y="93543351"/>
                  </a:lnTo>
                  <a:lnTo>
                    <a:pt x="144780" y="93688129"/>
                  </a:lnTo>
                  <a:lnTo>
                    <a:pt x="0" y="93688129"/>
                  </a:lnTo>
                  <a:lnTo>
                    <a:pt x="0" y="93543351"/>
                  </a:lnTo>
                  <a:close/>
                  <a:moveTo>
                    <a:pt x="195866010" y="144780"/>
                  </a:moveTo>
                  <a:lnTo>
                    <a:pt x="196010795" y="144780"/>
                  </a:lnTo>
                  <a:lnTo>
                    <a:pt x="196010795" y="93543351"/>
                  </a:lnTo>
                  <a:lnTo>
                    <a:pt x="195866010" y="93543351"/>
                  </a:lnTo>
                  <a:lnTo>
                    <a:pt x="195866010" y="144780"/>
                  </a:lnTo>
                  <a:close/>
                  <a:moveTo>
                    <a:pt x="144780" y="93543351"/>
                  </a:moveTo>
                  <a:lnTo>
                    <a:pt x="195866010" y="93543351"/>
                  </a:lnTo>
                  <a:lnTo>
                    <a:pt x="195866010" y="93688129"/>
                  </a:lnTo>
                  <a:lnTo>
                    <a:pt x="144780" y="93688129"/>
                  </a:lnTo>
                  <a:lnTo>
                    <a:pt x="144780" y="93543351"/>
                  </a:lnTo>
                  <a:close/>
                  <a:moveTo>
                    <a:pt x="195866010" y="0"/>
                  </a:moveTo>
                  <a:lnTo>
                    <a:pt x="196010795" y="0"/>
                  </a:lnTo>
                  <a:lnTo>
                    <a:pt x="196010795" y="144780"/>
                  </a:lnTo>
                  <a:lnTo>
                    <a:pt x="195866010" y="144780"/>
                  </a:lnTo>
                  <a:lnTo>
                    <a:pt x="195866010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95866010" y="0"/>
                  </a:lnTo>
                  <a:lnTo>
                    <a:pt x="195866010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766DAA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6396549" y="3924301"/>
            <a:ext cx="9483844" cy="11028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33999" lvl="1">
              <a:lnSpc>
                <a:spcPts val="4331"/>
              </a:lnSpc>
            </a:pPr>
            <a:r>
              <a:rPr lang="en-US" sz="3094" dirty="0">
                <a:solidFill>
                  <a:srgbClr val="FFFFFF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4. You can’t get chlamydia through oral or anal sex</a:t>
            </a:r>
          </a:p>
        </p:txBody>
      </p:sp>
      <p:sp>
        <p:nvSpPr>
          <p:cNvPr id="12" name="Freeform 12"/>
          <p:cNvSpPr/>
          <p:nvPr/>
        </p:nvSpPr>
        <p:spPr>
          <a:xfrm rot="2410738">
            <a:off x="575515" y="2910684"/>
            <a:ext cx="4713852" cy="5156221"/>
          </a:xfrm>
          <a:custGeom>
            <a:avLst/>
            <a:gdLst/>
            <a:ahLst/>
            <a:cxnLst/>
            <a:rect l="l" t="t" r="r" b="b"/>
            <a:pathLst>
              <a:path w="4713852" h="5156221">
                <a:moveTo>
                  <a:pt x="0" y="0"/>
                </a:moveTo>
                <a:lnTo>
                  <a:pt x="4713852" y="0"/>
                </a:lnTo>
                <a:lnTo>
                  <a:pt x="4713852" y="5156221"/>
                </a:lnTo>
                <a:lnTo>
                  <a:pt x="0" y="51562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3"/>
          <p:cNvSpPr txBox="1"/>
          <p:nvPr/>
        </p:nvSpPr>
        <p:spPr>
          <a:xfrm>
            <a:off x="1752600" y="1629802"/>
            <a:ext cx="14782800" cy="1202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6549"/>
              </a:lnSpc>
            </a:pPr>
            <a:r>
              <a:rPr lang="en-US" sz="5457" dirty="0">
                <a:solidFill>
                  <a:srgbClr val="503C8A"/>
                </a:solidFill>
                <a:latin typeface="Fredoka"/>
                <a:ea typeface="Fredoka"/>
                <a:cs typeface="Fredoka"/>
                <a:sym typeface="Fredoka"/>
              </a:rPr>
              <a:t>Chlamydial Trachomatis: TRUE or FALSE</a:t>
            </a:r>
          </a:p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620000" y="4838700"/>
            <a:ext cx="6781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8000" dirty="0">
                <a:solidFill>
                  <a:prstClr val="white"/>
                </a:solidFill>
                <a:latin typeface="Arial Black" panose="020B0A04020102020204" pitchFamily="34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720831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A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72954" y="677127"/>
            <a:ext cx="17121388" cy="8954103"/>
            <a:chOff x="0" y="0"/>
            <a:chExt cx="285972152" cy="149557035"/>
          </a:xfrm>
        </p:grpSpPr>
        <p:sp>
          <p:nvSpPr>
            <p:cNvPr id="3" name="Freeform 3"/>
            <p:cNvSpPr/>
            <p:nvPr/>
          </p:nvSpPr>
          <p:spPr>
            <a:xfrm>
              <a:off x="72390" y="72390"/>
              <a:ext cx="285827381" cy="149412253"/>
            </a:xfrm>
            <a:custGeom>
              <a:avLst/>
              <a:gdLst/>
              <a:ahLst/>
              <a:cxnLst/>
              <a:rect l="l" t="t" r="r" b="b"/>
              <a:pathLst>
                <a:path w="285827381" h="149412253">
                  <a:moveTo>
                    <a:pt x="0" y="0"/>
                  </a:moveTo>
                  <a:lnTo>
                    <a:pt x="285827381" y="0"/>
                  </a:lnTo>
                  <a:lnTo>
                    <a:pt x="285827381" y="149412253"/>
                  </a:lnTo>
                  <a:lnTo>
                    <a:pt x="0" y="149412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66DAA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285972151" cy="149557036"/>
            </a:xfrm>
            <a:custGeom>
              <a:avLst/>
              <a:gdLst/>
              <a:ahLst/>
              <a:cxnLst/>
              <a:rect l="l" t="t" r="r" b="b"/>
              <a:pathLst>
                <a:path w="285972151" h="149557036">
                  <a:moveTo>
                    <a:pt x="285827366" y="149412251"/>
                  </a:moveTo>
                  <a:lnTo>
                    <a:pt x="285972151" y="149412251"/>
                  </a:lnTo>
                  <a:lnTo>
                    <a:pt x="285972151" y="149557036"/>
                  </a:lnTo>
                  <a:lnTo>
                    <a:pt x="285827366" y="149557036"/>
                  </a:lnTo>
                  <a:lnTo>
                    <a:pt x="285827366" y="149412251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49412251"/>
                  </a:lnTo>
                  <a:lnTo>
                    <a:pt x="0" y="149412251"/>
                  </a:lnTo>
                  <a:lnTo>
                    <a:pt x="0" y="144780"/>
                  </a:lnTo>
                  <a:close/>
                  <a:moveTo>
                    <a:pt x="0" y="149412251"/>
                  </a:moveTo>
                  <a:lnTo>
                    <a:pt x="144780" y="149412251"/>
                  </a:lnTo>
                  <a:lnTo>
                    <a:pt x="144780" y="149557036"/>
                  </a:lnTo>
                  <a:lnTo>
                    <a:pt x="0" y="149557036"/>
                  </a:lnTo>
                  <a:lnTo>
                    <a:pt x="0" y="149412251"/>
                  </a:lnTo>
                  <a:close/>
                  <a:moveTo>
                    <a:pt x="285827366" y="144780"/>
                  </a:moveTo>
                  <a:lnTo>
                    <a:pt x="285972151" y="144780"/>
                  </a:lnTo>
                  <a:lnTo>
                    <a:pt x="285972151" y="149412251"/>
                  </a:lnTo>
                  <a:lnTo>
                    <a:pt x="285827366" y="149412251"/>
                  </a:lnTo>
                  <a:lnTo>
                    <a:pt x="285827366" y="144780"/>
                  </a:lnTo>
                  <a:close/>
                  <a:moveTo>
                    <a:pt x="144780" y="149412251"/>
                  </a:moveTo>
                  <a:lnTo>
                    <a:pt x="285827366" y="149412251"/>
                  </a:lnTo>
                  <a:lnTo>
                    <a:pt x="285827366" y="149557036"/>
                  </a:lnTo>
                  <a:lnTo>
                    <a:pt x="144780" y="149557036"/>
                  </a:lnTo>
                  <a:lnTo>
                    <a:pt x="144780" y="149412251"/>
                  </a:lnTo>
                  <a:close/>
                  <a:moveTo>
                    <a:pt x="285827366" y="0"/>
                  </a:moveTo>
                  <a:lnTo>
                    <a:pt x="285972151" y="0"/>
                  </a:lnTo>
                  <a:lnTo>
                    <a:pt x="285972151" y="144780"/>
                  </a:lnTo>
                  <a:lnTo>
                    <a:pt x="285827366" y="144780"/>
                  </a:lnTo>
                  <a:lnTo>
                    <a:pt x="285827366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285827366" y="0"/>
                  </a:lnTo>
                  <a:lnTo>
                    <a:pt x="285827366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5522D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028700" y="1028700"/>
            <a:ext cx="16230600" cy="8229600"/>
            <a:chOff x="0" y="0"/>
            <a:chExt cx="271093656" cy="137455938"/>
          </a:xfrm>
        </p:grpSpPr>
        <p:sp>
          <p:nvSpPr>
            <p:cNvPr id="6" name="Freeform 6"/>
            <p:cNvSpPr/>
            <p:nvPr/>
          </p:nvSpPr>
          <p:spPr>
            <a:xfrm>
              <a:off x="72390" y="72390"/>
              <a:ext cx="270948884" cy="137311162"/>
            </a:xfrm>
            <a:custGeom>
              <a:avLst/>
              <a:gdLst/>
              <a:ahLst/>
              <a:cxnLst/>
              <a:rect l="l" t="t" r="r" b="b"/>
              <a:pathLst>
                <a:path w="270948884" h="137311162">
                  <a:moveTo>
                    <a:pt x="0" y="0"/>
                  </a:moveTo>
                  <a:lnTo>
                    <a:pt x="270948884" y="0"/>
                  </a:lnTo>
                  <a:lnTo>
                    <a:pt x="270948884" y="137311162"/>
                  </a:lnTo>
                  <a:lnTo>
                    <a:pt x="0" y="1373111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0" y="0"/>
              <a:ext cx="271093654" cy="137455945"/>
            </a:xfrm>
            <a:custGeom>
              <a:avLst/>
              <a:gdLst/>
              <a:ahLst/>
              <a:cxnLst/>
              <a:rect l="l" t="t" r="r" b="b"/>
              <a:pathLst>
                <a:path w="271093654" h="137455945">
                  <a:moveTo>
                    <a:pt x="270948869" y="137311160"/>
                  </a:moveTo>
                  <a:lnTo>
                    <a:pt x="271093654" y="137311160"/>
                  </a:lnTo>
                  <a:lnTo>
                    <a:pt x="271093654" y="137455945"/>
                  </a:lnTo>
                  <a:lnTo>
                    <a:pt x="270948869" y="137455945"/>
                  </a:lnTo>
                  <a:lnTo>
                    <a:pt x="270948869" y="13731116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37311160"/>
                  </a:lnTo>
                  <a:lnTo>
                    <a:pt x="0" y="137311160"/>
                  </a:lnTo>
                  <a:lnTo>
                    <a:pt x="0" y="144780"/>
                  </a:lnTo>
                  <a:close/>
                  <a:moveTo>
                    <a:pt x="0" y="137311160"/>
                  </a:moveTo>
                  <a:lnTo>
                    <a:pt x="144780" y="137311160"/>
                  </a:lnTo>
                  <a:lnTo>
                    <a:pt x="144780" y="137455945"/>
                  </a:lnTo>
                  <a:lnTo>
                    <a:pt x="0" y="137455945"/>
                  </a:lnTo>
                  <a:lnTo>
                    <a:pt x="0" y="137311160"/>
                  </a:lnTo>
                  <a:close/>
                  <a:moveTo>
                    <a:pt x="270948869" y="144780"/>
                  </a:moveTo>
                  <a:lnTo>
                    <a:pt x="271093654" y="144780"/>
                  </a:lnTo>
                  <a:lnTo>
                    <a:pt x="271093654" y="137311160"/>
                  </a:lnTo>
                  <a:lnTo>
                    <a:pt x="270948869" y="137311160"/>
                  </a:lnTo>
                  <a:lnTo>
                    <a:pt x="270948869" y="144780"/>
                  </a:lnTo>
                  <a:close/>
                  <a:moveTo>
                    <a:pt x="144780" y="137311160"/>
                  </a:moveTo>
                  <a:lnTo>
                    <a:pt x="270948869" y="137311160"/>
                  </a:lnTo>
                  <a:lnTo>
                    <a:pt x="270948869" y="137455945"/>
                  </a:lnTo>
                  <a:lnTo>
                    <a:pt x="144780" y="137455945"/>
                  </a:lnTo>
                  <a:lnTo>
                    <a:pt x="144780" y="137311160"/>
                  </a:lnTo>
                  <a:close/>
                  <a:moveTo>
                    <a:pt x="270948869" y="0"/>
                  </a:moveTo>
                  <a:lnTo>
                    <a:pt x="271093654" y="0"/>
                  </a:lnTo>
                  <a:lnTo>
                    <a:pt x="271093654" y="144780"/>
                  </a:lnTo>
                  <a:lnTo>
                    <a:pt x="270948869" y="144780"/>
                  </a:lnTo>
                  <a:lnTo>
                    <a:pt x="270948869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270948869" y="0"/>
                  </a:lnTo>
                  <a:lnTo>
                    <a:pt x="27094886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766DA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4800601" y="2933699"/>
            <a:ext cx="12219072" cy="5740771"/>
            <a:chOff x="0" y="0"/>
            <a:chExt cx="196010792" cy="93688128"/>
          </a:xfrm>
        </p:grpSpPr>
        <p:sp>
          <p:nvSpPr>
            <p:cNvPr id="9" name="Freeform 9"/>
            <p:cNvSpPr/>
            <p:nvPr/>
          </p:nvSpPr>
          <p:spPr>
            <a:xfrm>
              <a:off x="72390" y="72390"/>
              <a:ext cx="195866013" cy="93543347"/>
            </a:xfrm>
            <a:custGeom>
              <a:avLst/>
              <a:gdLst/>
              <a:ahLst/>
              <a:cxnLst/>
              <a:rect l="l" t="t" r="r" b="b"/>
              <a:pathLst>
                <a:path w="195866013" h="93543347">
                  <a:moveTo>
                    <a:pt x="0" y="0"/>
                  </a:moveTo>
                  <a:lnTo>
                    <a:pt x="195866013" y="0"/>
                  </a:lnTo>
                  <a:lnTo>
                    <a:pt x="195866013" y="93543347"/>
                  </a:lnTo>
                  <a:lnTo>
                    <a:pt x="0" y="93543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66DAA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0" y="0"/>
              <a:ext cx="196010795" cy="93688129"/>
            </a:xfrm>
            <a:custGeom>
              <a:avLst/>
              <a:gdLst/>
              <a:ahLst/>
              <a:cxnLst/>
              <a:rect l="l" t="t" r="r" b="b"/>
              <a:pathLst>
                <a:path w="196010795" h="93688129">
                  <a:moveTo>
                    <a:pt x="195866010" y="93543351"/>
                  </a:moveTo>
                  <a:lnTo>
                    <a:pt x="196010795" y="93543351"/>
                  </a:lnTo>
                  <a:lnTo>
                    <a:pt x="196010795" y="93688129"/>
                  </a:lnTo>
                  <a:lnTo>
                    <a:pt x="195866010" y="93688129"/>
                  </a:lnTo>
                  <a:lnTo>
                    <a:pt x="195866010" y="93543351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93543351"/>
                  </a:lnTo>
                  <a:lnTo>
                    <a:pt x="0" y="93543351"/>
                  </a:lnTo>
                  <a:lnTo>
                    <a:pt x="0" y="144780"/>
                  </a:lnTo>
                  <a:close/>
                  <a:moveTo>
                    <a:pt x="0" y="93543351"/>
                  </a:moveTo>
                  <a:lnTo>
                    <a:pt x="144780" y="93543351"/>
                  </a:lnTo>
                  <a:lnTo>
                    <a:pt x="144780" y="93688129"/>
                  </a:lnTo>
                  <a:lnTo>
                    <a:pt x="0" y="93688129"/>
                  </a:lnTo>
                  <a:lnTo>
                    <a:pt x="0" y="93543351"/>
                  </a:lnTo>
                  <a:close/>
                  <a:moveTo>
                    <a:pt x="195866010" y="144780"/>
                  </a:moveTo>
                  <a:lnTo>
                    <a:pt x="196010795" y="144780"/>
                  </a:lnTo>
                  <a:lnTo>
                    <a:pt x="196010795" y="93543351"/>
                  </a:lnTo>
                  <a:lnTo>
                    <a:pt x="195866010" y="93543351"/>
                  </a:lnTo>
                  <a:lnTo>
                    <a:pt x="195866010" y="144780"/>
                  </a:lnTo>
                  <a:close/>
                  <a:moveTo>
                    <a:pt x="144780" y="93543351"/>
                  </a:moveTo>
                  <a:lnTo>
                    <a:pt x="195866010" y="93543351"/>
                  </a:lnTo>
                  <a:lnTo>
                    <a:pt x="195866010" y="93688129"/>
                  </a:lnTo>
                  <a:lnTo>
                    <a:pt x="144780" y="93688129"/>
                  </a:lnTo>
                  <a:lnTo>
                    <a:pt x="144780" y="93543351"/>
                  </a:lnTo>
                  <a:close/>
                  <a:moveTo>
                    <a:pt x="195866010" y="0"/>
                  </a:moveTo>
                  <a:lnTo>
                    <a:pt x="196010795" y="0"/>
                  </a:lnTo>
                  <a:lnTo>
                    <a:pt x="196010795" y="144780"/>
                  </a:lnTo>
                  <a:lnTo>
                    <a:pt x="195866010" y="144780"/>
                  </a:lnTo>
                  <a:lnTo>
                    <a:pt x="195866010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95866010" y="0"/>
                  </a:lnTo>
                  <a:lnTo>
                    <a:pt x="195866010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766DAA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6396549" y="3924301"/>
            <a:ext cx="9483844" cy="5514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33999" lvl="1">
              <a:lnSpc>
                <a:spcPts val="4331"/>
              </a:lnSpc>
            </a:pPr>
            <a:r>
              <a:rPr lang="en-US" sz="3094" dirty="0">
                <a:solidFill>
                  <a:srgbClr val="FFFFFF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5. Chlamydia infections can be prevented</a:t>
            </a:r>
          </a:p>
        </p:txBody>
      </p:sp>
      <p:sp>
        <p:nvSpPr>
          <p:cNvPr id="12" name="Freeform 12"/>
          <p:cNvSpPr/>
          <p:nvPr/>
        </p:nvSpPr>
        <p:spPr>
          <a:xfrm rot="2410738">
            <a:off x="575515" y="2910684"/>
            <a:ext cx="4713852" cy="5156221"/>
          </a:xfrm>
          <a:custGeom>
            <a:avLst/>
            <a:gdLst/>
            <a:ahLst/>
            <a:cxnLst/>
            <a:rect l="l" t="t" r="r" b="b"/>
            <a:pathLst>
              <a:path w="4713852" h="5156221">
                <a:moveTo>
                  <a:pt x="0" y="0"/>
                </a:moveTo>
                <a:lnTo>
                  <a:pt x="4713852" y="0"/>
                </a:lnTo>
                <a:lnTo>
                  <a:pt x="4713852" y="5156221"/>
                </a:lnTo>
                <a:lnTo>
                  <a:pt x="0" y="51562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3"/>
          <p:cNvSpPr txBox="1"/>
          <p:nvPr/>
        </p:nvSpPr>
        <p:spPr>
          <a:xfrm>
            <a:off x="1752600" y="1629802"/>
            <a:ext cx="14782800" cy="1202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6549"/>
              </a:lnSpc>
            </a:pPr>
            <a:r>
              <a:rPr lang="en-US" sz="5457" dirty="0">
                <a:solidFill>
                  <a:srgbClr val="503C8A"/>
                </a:solidFill>
                <a:latin typeface="Fredoka"/>
                <a:ea typeface="Fredoka"/>
                <a:cs typeface="Fredoka"/>
                <a:sym typeface="Fredoka"/>
              </a:rPr>
              <a:t>Chlamydial Trachomatis: TRUE or FALSE</a:t>
            </a:r>
          </a:p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077200" y="4733360"/>
            <a:ext cx="5257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8000" dirty="0">
                <a:solidFill>
                  <a:prstClr val="white"/>
                </a:solidFill>
                <a:latin typeface="Arial Black" panose="020B0A04020102020204" pitchFamily="34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681654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A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72954" y="677127"/>
            <a:ext cx="17121388" cy="8954103"/>
            <a:chOff x="0" y="0"/>
            <a:chExt cx="285972152" cy="149557035"/>
          </a:xfrm>
        </p:grpSpPr>
        <p:sp>
          <p:nvSpPr>
            <p:cNvPr id="3" name="Freeform 3"/>
            <p:cNvSpPr/>
            <p:nvPr/>
          </p:nvSpPr>
          <p:spPr>
            <a:xfrm>
              <a:off x="72390" y="72390"/>
              <a:ext cx="285827381" cy="149412253"/>
            </a:xfrm>
            <a:custGeom>
              <a:avLst/>
              <a:gdLst/>
              <a:ahLst/>
              <a:cxnLst/>
              <a:rect l="l" t="t" r="r" b="b"/>
              <a:pathLst>
                <a:path w="285827381" h="149412253">
                  <a:moveTo>
                    <a:pt x="0" y="0"/>
                  </a:moveTo>
                  <a:lnTo>
                    <a:pt x="285827381" y="0"/>
                  </a:lnTo>
                  <a:lnTo>
                    <a:pt x="285827381" y="149412253"/>
                  </a:lnTo>
                  <a:lnTo>
                    <a:pt x="0" y="149412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66DAA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285972151" cy="149557036"/>
            </a:xfrm>
            <a:custGeom>
              <a:avLst/>
              <a:gdLst/>
              <a:ahLst/>
              <a:cxnLst/>
              <a:rect l="l" t="t" r="r" b="b"/>
              <a:pathLst>
                <a:path w="285972151" h="149557036">
                  <a:moveTo>
                    <a:pt x="285827366" y="149412251"/>
                  </a:moveTo>
                  <a:lnTo>
                    <a:pt x="285972151" y="149412251"/>
                  </a:lnTo>
                  <a:lnTo>
                    <a:pt x="285972151" y="149557036"/>
                  </a:lnTo>
                  <a:lnTo>
                    <a:pt x="285827366" y="149557036"/>
                  </a:lnTo>
                  <a:lnTo>
                    <a:pt x="285827366" y="149412251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49412251"/>
                  </a:lnTo>
                  <a:lnTo>
                    <a:pt x="0" y="149412251"/>
                  </a:lnTo>
                  <a:lnTo>
                    <a:pt x="0" y="144780"/>
                  </a:lnTo>
                  <a:close/>
                  <a:moveTo>
                    <a:pt x="0" y="149412251"/>
                  </a:moveTo>
                  <a:lnTo>
                    <a:pt x="144780" y="149412251"/>
                  </a:lnTo>
                  <a:lnTo>
                    <a:pt x="144780" y="149557036"/>
                  </a:lnTo>
                  <a:lnTo>
                    <a:pt x="0" y="149557036"/>
                  </a:lnTo>
                  <a:lnTo>
                    <a:pt x="0" y="149412251"/>
                  </a:lnTo>
                  <a:close/>
                  <a:moveTo>
                    <a:pt x="285827366" y="144780"/>
                  </a:moveTo>
                  <a:lnTo>
                    <a:pt x="285972151" y="144780"/>
                  </a:lnTo>
                  <a:lnTo>
                    <a:pt x="285972151" y="149412251"/>
                  </a:lnTo>
                  <a:lnTo>
                    <a:pt x="285827366" y="149412251"/>
                  </a:lnTo>
                  <a:lnTo>
                    <a:pt x="285827366" y="144780"/>
                  </a:lnTo>
                  <a:close/>
                  <a:moveTo>
                    <a:pt x="144780" y="149412251"/>
                  </a:moveTo>
                  <a:lnTo>
                    <a:pt x="285827366" y="149412251"/>
                  </a:lnTo>
                  <a:lnTo>
                    <a:pt x="285827366" y="149557036"/>
                  </a:lnTo>
                  <a:lnTo>
                    <a:pt x="144780" y="149557036"/>
                  </a:lnTo>
                  <a:lnTo>
                    <a:pt x="144780" y="149412251"/>
                  </a:lnTo>
                  <a:close/>
                  <a:moveTo>
                    <a:pt x="285827366" y="0"/>
                  </a:moveTo>
                  <a:lnTo>
                    <a:pt x="285972151" y="0"/>
                  </a:lnTo>
                  <a:lnTo>
                    <a:pt x="285972151" y="144780"/>
                  </a:lnTo>
                  <a:lnTo>
                    <a:pt x="285827366" y="144780"/>
                  </a:lnTo>
                  <a:lnTo>
                    <a:pt x="285827366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285827366" y="0"/>
                  </a:lnTo>
                  <a:lnTo>
                    <a:pt x="285827366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5522D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028700" y="1028700"/>
            <a:ext cx="16230600" cy="8229600"/>
            <a:chOff x="0" y="0"/>
            <a:chExt cx="271093656" cy="137455938"/>
          </a:xfrm>
        </p:grpSpPr>
        <p:sp>
          <p:nvSpPr>
            <p:cNvPr id="6" name="Freeform 6"/>
            <p:cNvSpPr/>
            <p:nvPr/>
          </p:nvSpPr>
          <p:spPr>
            <a:xfrm>
              <a:off x="72390" y="72390"/>
              <a:ext cx="270948884" cy="137311162"/>
            </a:xfrm>
            <a:custGeom>
              <a:avLst/>
              <a:gdLst/>
              <a:ahLst/>
              <a:cxnLst/>
              <a:rect l="l" t="t" r="r" b="b"/>
              <a:pathLst>
                <a:path w="270948884" h="137311162">
                  <a:moveTo>
                    <a:pt x="0" y="0"/>
                  </a:moveTo>
                  <a:lnTo>
                    <a:pt x="270948884" y="0"/>
                  </a:lnTo>
                  <a:lnTo>
                    <a:pt x="270948884" y="137311162"/>
                  </a:lnTo>
                  <a:lnTo>
                    <a:pt x="0" y="1373111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0" y="0"/>
              <a:ext cx="271093654" cy="137455945"/>
            </a:xfrm>
            <a:custGeom>
              <a:avLst/>
              <a:gdLst/>
              <a:ahLst/>
              <a:cxnLst/>
              <a:rect l="l" t="t" r="r" b="b"/>
              <a:pathLst>
                <a:path w="271093654" h="137455945">
                  <a:moveTo>
                    <a:pt x="270948869" y="137311160"/>
                  </a:moveTo>
                  <a:lnTo>
                    <a:pt x="271093654" y="137311160"/>
                  </a:lnTo>
                  <a:lnTo>
                    <a:pt x="271093654" y="137455945"/>
                  </a:lnTo>
                  <a:lnTo>
                    <a:pt x="270948869" y="137455945"/>
                  </a:lnTo>
                  <a:lnTo>
                    <a:pt x="270948869" y="13731116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37311160"/>
                  </a:lnTo>
                  <a:lnTo>
                    <a:pt x="0" y="137311160"/>
                  </a:lnTo>
                  <a:lnTo>
                    <a:pt x="0" y="144780"/>
                  </a:lnTo>
                  <a:close/>
                  <a:moveTo>
                    <a:pt x="0" y="137311160"/>
                  </a:moveTo>
                  <a:lnTo>
                    <a:pt x="144780" y="137311160"/>
                  </a:lnTo>
                  <a:lnTo>
                    <a:pt x="144780" y="137455945"/>
                  </a:lnTo>
                  <a:lnTo>
                    <a:pt x="0" y="137455945"/>
                  </a:lnTo>
                  <a:lnTo>
                    <a:pt x="0" y="137311160"/>
                  </a:lnTo>
                  <a:close/>
                  <a:moveTo>
                    <a:pt x="270948869" y="144780"/>
                  </a:moveTo>
                  <a:lnTo>
                    <a:pt x="271093654" y="144780"/>
                  </a:lnTo>
                  <a:lnTo>
                    <a:pt x="271093654" y="137311160"/>
                  </a:lnTo>
                  <a:lnTo>
                    <a:pt x="270948869" y="137311160"/>
                  </a:lnTo>
                  <a:lnTo>
                    <a:pt x="270948869" y="144780"/>
                  </a:lnTo>
                  <a:close/>
                  <a:moveTo>
                    <a:pt x="144780" y="137311160"/>
                  </a:moveTo>
                  <a:lnTo>
                    <a:pt x="270948869" y="137311160"/>
                  </a:lnTo>
                  <a:lnTo>
                    <a:pt x="270948869" y="137455945"/>
                  </a:lnTo>
                  <a:lnTo>
                    <a:pt x="144780" y="137455945"/>
                  </a:lnTo>
                  <a:lnTo>
                    <a:pt x="144780" y="137311160"/>
                  </a:lnTo>
                  <a:close/>
                  <a:moveTo>
                    <a:pt x="270948869" y="0"/>
                  </a:moveTo>
                  <a:lnTo>
                    <a:pt x="271093654" y="0"/>
                  </a:lnTo>
                  <a:lnTo>
                    <a:pt x="271093654" y="144780"/>
                  </a:lnTo>
                  <a:lnTo>
                    <a:pt x="270948869" y="144780"/>
                  </a:lnTo>
                  <a:lnTo>
                    <a:pt x="270948869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270948869" y="0"/>
                  </a:lnTo>
                  <a:lnTo>
                    <a:pt x="27094886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766DA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4997794" y="2832695"/>
            <a:ext cx="12219072" cy="5740771"/>
            <a:chOff x="0" y="0"/>
            <a:chExt cx="196010795" cy="93688129"/>
          </a:xfrm>
        </p:grpSpPr>
        <p:sp>
          <p:nvSpPr>
            <p:cNvPr id="9" name="Freeform 9"/>
            <p:cNvSpPr/>
            <p:nvPr/>
          </p:nvSpPr>
          <p:spPr>
            <a:xfrm>
              <a:off x="72395" y="72395"/>
              <a:ext cx="188673804" cy="93543340"/>
            </a:xfrm>
            <a:custGeom>
              <a:avLst/>
              <a:gdLst/>
              <a:ahLst/>
              <a:cxnLst/>
              <a:rect l="l" t="t" r="r" b="b"/>
              <a:pathLst>
                <a:path w="195866013" h="93543347">
                  <a:moveTo>
                    <a:pt x="0" y="0"/>
                  </a:moveTo>
                  <a:lnTo>
                    <a:pt x="195866013" y="0"/>
                  </a:lnTo>
                  <a:lnTo>
                    <a:pt x="195866013" y="93543347"/>
                  </a:lnTo>
                  <a:lnTo>
                    <a:pt x="0" y="93543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66DAA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0" y="0"/>
              <a:ext cx="196010795" cy="93688129"/>
            </a:xfrm>
            <a:custGeom>
              <a:avLst/>
              <a:gdLst/>
              <a:ahLst/>
              <a:cxnLst/>
              <a:rect l="l" t="t" r="r" b="b"/>
              <a:pathLst>
                <a:path w="196010795" h="93688129">
                  <a:moveTo>
                    <a:pt x="195866010" y="93543351"/>
                  </a:moveTo>
                  <a:lnTo>
                    <a:pt x="196010795" y="93543351"/>
                  </a:lnTo>
                  <a:lnTo>
                    <a:pt x="196010795" y="93688129"/>
                  </a:lnTo>
                  <a:lnTo>
                    <a:pt x="195866010" y="93688129"/>
                  </a:lnTo>
                  <a:lnTo>
                    <a:pt x="195866010" y="93543351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93543351"/>
                  </a:lnTo>
                  <a:lnTo>
                    <a:pt x="0" y="93543351"/>
                  </a:lnTo>
                  <a:lnTo>
                    <a:pt x="0" y="144780"/>
                  </a:lnTo>
                  <a:close/>
                  <a:moveTo>
                    <a:pt x="0" y="93543351"/>
                  </a:moveTo>
                  <a:lnTo>
                    <a:pt x="144780" y="93543351"/>
                  </a:lnTo>
                  <a:lnTo>
                    <a:pt x="144780" y="93688129"/>
                  </a:lnTo>
                  <a:lnTo>
                    <a:pt x="0" y="93688129"/>
                  </a:lnTo>
                  <a:lnTo>
                    <a:pt x="0" y="93543351"/>
                  </a:lnTo>
                  <a:close/>
                  <a:moveTo>
                    <a:pt x="195866010" y="144780"/>
                  </a:moveTo>
                  <a:lnTo>
                    <a:pt x="196010795" y="144780"/>
                  </a:lnTo>
                  <a:lnTo>
                    <a:pt x="196010795" y="93543351"/>
                  </a:lnTo>
                  <a:lnTo>
                    <a:pt x="195866010" y="93543351"/>
                  </a:lnTo>
                  <a:lnTo>
                    <a:pt x="195866010" y="144780"/>
                  </a:lnTo>
                  <a:close/>
                  <a:moveTo>
                    <a:pt x="144780" y="93543351"/>
                  </a:moveTo>
                  <a:lnTo>
                    <a:pt x="195866010" y="93543351"/>
                  </a:lnTo>
                  <a:lnTo>
                    <a:pt x="195866010" y="93688129"/>
                  </a:lnTo>
                  <a:lnTo>
                    <a:pt x="144780" y="93688129"/>
                  </a:lnTo>
                  <a:lnTo>
                    <a:pt x="144780" y="93543351"/>
                  </a:lnTo>
                  <a:close/>
                  <a:moveTo>
                    <a:pt x="195866010" y="0"/>
                  </a:moveTo>
                  <a:lnTo>
                    <a:pt x="196010795" y="0"/>
                  </a:lnTo>
                  <a:lnTo>
                    <a:pt x="196010795" y="144780"/>
                  </a:lnTo>
                  <a:lnTo>
                    <a:pt x="195866010" y="144780"/>
                  </a:lnTo>
                  <a:lnTo>
                    <a:pt x="195866010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95866010" y="0"/>
                  </a:lnTo>
                  <a:lnTo>
                    <a:pt x="195866010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766DAA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6396549" y="3924301"/>
            <a:ext cx="9483844" cy="4905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33999" lvl="1">
              <a:lnSpc>
                <a:spcPts val="4331"/>
              </a:lnSpc>
            </a:pPr>
            <a:r>
              <a:rPr lang="en-US" sz="3094" dirty="0">
                <a:solidFill>
                  <a:srgbClr val="FFFFFF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6. You can tell if you have chlamydia</a:t>
            </a:r>
          </a:p>
        </p:txBody>
      </p:sp>
      <p:sp>
        <p:nvSpPr>
          <p:cNvPr id="12" name="Freeform 12"/>
          <p:cNvSpPr/>
          <p:nvPr/>
        </p:nvSpPr>
        <p:spPr>
          <a:xfrm rot="2410738">
            <a:off x="575515" y="2910684"/>
            <a:ext cx="4713852" cy="5156221"/>
          </a:xfrm>
          <a:custGeom>
            <a:avLst/>
            <a:gdLst/>
            <a:ahLst/>
            <a:cxnLst/>
            <a:rect l="l" t="t" r="r" b="b"/>
            <a:pathLst>
              <a:path w="4713852" h="5156221">
                <a:moveTo>
                  <a:pt x="0" y="0"/>
                </a:moveTo>
                <a:lnTo>
                  <a:pt x="4713852" y="0"/>
                </a:lnTo>
                <a:lnTo>
                  <a:pt x="4713852" y="5156221"/>
                </a:lnTo>
                <a:lnTo>
                  <a:pt x="0" y="51562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3"/>
          <p:cNvSpPr txBox="1"/>
          <p:nvPr/>
        </p:nvSpPr>
        <p:spPr>
          <a:xfrm>
            <a:off x="1752600" y="1629802"/>
            <a:ext cx="14782800" cy="1202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6549"/>
              </a:lnSpc>
            </a:pPr>
            <a:r>
              <a:rPr lang="en-US" sz="5457" dirty="0">
                <a:solidFill>
                  <a:srgbClr val="503C8A"/>
                </a:solidFill>
                <a:latin typeface="Fredoka"/>
                <a:ea typeface="Fredoka"/>
                <a:cs typeface="Fredoka"/>
                <a:sym typeface="Fredoka"/>
              </a:rPr>
              <a:t>Chlamydial Trachomatis: TRUE or FALSE</a:t>
            </a:r>
          </a:p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275797" y="4481781"/>
            <a:ext cx="644020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8000" dirty="0">
                <a:solidFill>
                  <a:prstClr val="white"/>
                </a:solidFill>
                <a:latin typeface="Arial Black" panose="020B0A04020102020204" pitchFamily="34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783950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9F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72954" y="677127"/>
            <a:ext cx="17121388" cy="8954103"/>
            <a:chOff x="0" y="0"/>
            <a:chExt cx="285972152" cy="149557035"/>
          </a:xfrm>
        </p:grpSpPr>
        <p:sp>
          <p:nvSpPr>
            <p:cNvPr id="3" name="Freeform 3"/>
            <p:cNvSpPr/>
            <p:nvPr/>
          </p:nvSpPr>
          <p:spPr>
            <a:xfrm>
              <a:off x="72390" y="72390"/>
              <a:ext cx="285827381" cy="149412253"/>
            </a:xfrm>
            <a:custGeom>
              <a:avLst/>
              <a:gdLst/>
              <a:ahLst/>
              <a:cxnLst/>
              <a:rect l="l" t="t" r="r" b="b"/>
              <a:pathLst>
                <a:path w="285827381" h="149412253">
                  <a:moveTo>
                    <a:pt x="0" y="0"/>
                  </a:moveTo>
                  <a:lnTo>
                    <a:pt x="285827381" y="0"/>
                  </a:lnTo>
                  <a:lnTo>
                    <a:pt x="285827381" y="149412253"/>
                  </a:lnTo>
                  <a:lnTo>
                    <a:pt x="0" y="149412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B6B3D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285972151" cy="149557036"/>
            </a:xfrm>
            <a:custGeom>
              <a:avLst/>
              <a:gdLst/>
              <a:ahLst/>
              <a:cxnLst/>
              <a:rect l="l" t="t" r="r" b="b"/>
              <a:pathLst>
                <a:path w="285972151" h="149557036">
                  <a:moveTo>
                    <a:pt x="285827366" y="149412251"/>
                  </a:moveTo>
                  <a:lnTo>
                    <a:pt x="285972151" y="149412251"/>
                  </a:lnTo>
                  <a:lnTo>
                    <a:pt x="285972151" y="149557036"/>
                  </a:lnTo>
                  <a:lnTo>
                    <a:pt x="285827366" y="149557036"/>
                  </a:lnTo>
                  <a:lnTo>
                    <a:pt x="285827366" y="149412251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49412251"/>
                  </a:lnTo>
                  <a:lnTo>
                    <a:pt x="0" y="149412251"/>
                  </a:lnTo>
                  <a:lnTo>
                    <a:pt x="0" y="144780"/>
                  </a:lnTo>
                  <a:close/>
                  <a:moveTo>
                    <a:pt x="0" y="149412251"/>
                  </a:moveTo>
                  <a:lnTo>
                    <a:pt x="144780" y="149412251"/>
                  </a:lnTo>
                  <a:lnTo>
                    <a:pt x="144780" y="149557036"/>
                  </a:lnTo>
                  <a:lnTo>
                    <a:pt x="0" y="149557036"/>
                  </a:lnTo>
                  <a:lnTo>
                    <a:pt x="0" y="149412251"/>
                  </a:lnTo>
                  <a:close/>
                  <a:moveTo>
                    <a:pt x="285827366" y="144780"/>
                  </a:moveTo>
                  <a:lnTo>
                    <a:pt x="285972151" y="144780"/>
                  </a:lnTo>
                  <a:lnTo>
                    <a:pt x="285972151" y="149412251"/>
                  </a:lnTo>
                  <a:lnTo>
                    <a:pt x="285827366" y="149412251"/>
                  </a:lnTo>
                  <a:lnTo>
                    <a:pt x="285827366" y="144780"/>
                  </a:lnTo>
                  <a:close/>
                  <a:moveTo>
                    <a:pt x="144780" y="149412251"/>
                  </a:moveTo>
                  <a:lnTo>
                    <a:pt x="285827366" y="149412251"/>
                  </a:lnTo>
                  <a:lnTo>
                    <a:pt x="285827366" y="149557036"/>
                  </a:lnTo>
                  <a:lnTo>
                    <a:pt x="144780" y="149557036"/>
                  </a:lnTo>
                  <a:lnTo>
                    <a:pt x="144780" y="149412251"/>
                  </a:lnTo>
                  <a:close/>
                  <a:moveTo>
                    <a:pt x="285827366" y="0"/>
                  </a:moveTo>
                  <a:lnTo>
                    <a:pt x="285972151" y="0"/>
                  </a:lnTo>
                  <a:lnTo>
                    <a:pt x="285972151" y="144780"/>
                  </a:lnTo>
                  <a:lnTo>
                    <a:pt x="285827366" y="144780"/>
                  </a:lnTo>
                  <a:lnTo>
                    <a:pt x="285827366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285827366" y="0"/>
                  </a:lnTo>
                  <a:lnTo>
                    <a:pt x="285827366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5522D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028700" y="1028700"/>
            <a:ext cx="16230600" cy="8229600"/>
            <a:chOff x="0" y="0"/>
            <a:chExt cx="271093656" cy="137455938"/>
          </a:xfrm>
        </p:grpSpPr>
        <p:sp>
          <p:nvSpPr>
            <p:cNvPr id="6" name="Freeform 6"/>
            <p:cNvSpPr/>
            <p:nvPr/>
          </p:nvSpPr>
          <p:spPr>
            <a:xfrm>
              <a:off x="72390" y="72390"/>
              <a:ext cx="270948884" cy="137311162"/>
            </a:xfrm>
            <a:custGeom>
              <a:avLst/>
              <a:gdLst/>
              <a:ahLst/>
              <a:cxnLst/>
              <a:rect l="l" t="t" r="r" b="b"/>
              <a:pathLst>
                <a:path w="270948884" h="137311162">
                  <a:moveTo>
                    <a:pt x="0" y="0"/>
                  </a:moveTo>
                  <a:lnTo>
                    <a:pt x="270948884" y="0"/>
                  </a:lnTo>
                  <a:lnTo>
                    <a:pt x="270948884" y="137311162"/>
                  </a:lnTo>
                  <a:lnTo>
                    <a:pt x="0" y="1373111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0" y="0"/>
              <a:ext cx="271093654" cy="137455945"/>
            </a:xfrm>
            <a:custGeom>
              <a:avLst/>
              <a:gdLst/>
              <a:ahLst/>
              <a:cxnLst/>
              <a:rect l="l" t="t" r="r" b="b"/>
              <a:pathLst>
                <a:path w="271093654" h="137455945">
                  <a:moveTo>
                    <a:pt x="270948869" y="137311160"/>
                  </a:moveTo>
                  <a:lnTo>
                    <a:pt x="271093654" y="137311160"/>
                  </a:lnTo>
                  <a:lnTo>
                    <a:pt x="271093654" y="137455945"/>
                  </a:lnTo>
                  <a:lnTo>
                    <a:pt x="270948869" y="137455945"/>
                  </a:lnTo>
                  <a:lnTo>
                    <a:pt x="270948869" y="13731116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37311160"/>
                  </a:lnTo>
                  <a:lnTo>
                    <a:pt x="0" y="137311160"/>
                  </a:lnTo>
                  <a:lnTo>
                    <a:pt x="0" y="144780"/>
                  </a:lnTo>
                  <a:close/>
                  <a:moveTo>
                    <a:pt x="0" y="137311160"/>
                  </a:moveTo>
                  <a:lnTo>
                    <a:pt x="144780" y="137311160"/>
                  </a:lnTo>
                  <a:lnTo>
                    <a:pt x="144780" y="137455945"/>
                  </a:lnTo>
                  <a:lnTo>
                    <a:pt x="0" y="137455945"/>
                  </a:lnTo>
                  <a:lnTo>
                    <a:pt x="0" y="137311160"/>
                  </a:lnTo>
                  <a:close/>
                  <a:moveTo>
                    <a:pt x="270948869" y="144780"/>
                  </a:moveTo>
                  <a:lnTo>
                    <a:pt x="271093654" y="144780"/>
                  </a:lnTo>
                  <a:lnTo>
                    <a:pt x="271093654" y="137311160"/>
                  </a:lnTo>
                  <a:lnTo>
                    <a:pt x="270948869" y="137311160"/>
                  </a:lnTo>
                  <a:lnTo>
                    <a:pt x="270948869" y="144780"/>
                  </a:lnTo>
                  <a:close/>
                  <a:moveTo>
                    <a:pt x="144780" y="137311160"/>
                  </a:moveTo>
                  <a:lnTo>
                    <a:pt x="270948869" y="137311160"/>
                  </a:lnTo>
                  <a:lnTo>
                    <a:pt x="270948869" y="137455945"/>
                  </a:lnTo>
                  <a:lnTo>
                    <a:pt x="144780" y="137455945"/>
                  </a:lnTo>
                  <a:lnTo>
                    <a:pt x="144780" y="137311160"/>
                  </a:lnTo>
                  <a:close/>
                  <a:moveTo>
                    <a:pt x="270948869" y="0"/>
                  </a:moveTo>
                  <a:lnTo>
                    <a:pt x="271093654" y="0"/>
                  </a:lnTo>
                  <a:lnTo>
                    <a:pt x="271093654" y="144780"/>
                  </a:lnTo>
                  <a:lnTo>
                    <a:pt x="270948869" y="144780"/>
                  </a:lnTo>
                  <a:lnTo>
                    <a:pt x="270948869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270948869" y="0"/>
                  </a:lnTo>
                  <a:lnTo>
                    <a:pt x="27094886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5522D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143000" y="2552701"/>
            <a:ext cx="10286999" cy="6172200"/>
            <a:chOff x="0" y="0"/>
            <a:chExt cx="135546827" cy="74989141"/>
          </a:xfrm>
        </p:grpSpPr>
        <p:sp>
          <p:nvSpPr>
            <p:cNvPr id="10" name="Freeform 10"/>
            <p:cNvSpPr/>
            <p:nvPr/>
          </p:nvSpPr>
          <p:spPr>
            <a:xfrm>
              <a:off x="72393" y="72390"/>
              <a:ext cx="135402040" cy="74844360"/>
            </a:xfrm>
            <a:custGeom>
              <a:avLst/>
              <a:gdLst/>
              <a:ahLst/>
              <a:cxnLst/>
              <a:rect l="l" t="t" r="r" b="b"/>
              <a:pathLst>
                <a:path w="135402045" h="74844358">
                  <a:moveTo>
                    <a:pt x="0" y="0"/>
                  </a:moveTo>
                  <a:lnTo>
                    <a:pt x="135402045" y="0"/>
                  </a:lnTo>
                  <a:lnTo>
                    <a:pt x="135402045" y="74844358"/>
                  </a:lnTo>
                  <a:lnTo>
                    <a:pt x="0" y="748443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5522D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0" y="0"/>
              <a:ext cx="135546827" cy="74989141"/>
            </a:xfrm>
            <a:custGeom>
              <a:avLst/>
              <a:gdLst/>
              <a:ahLst/>
              <a:cxnLst/>
              <a:rect l="l" t="t" r="r" b="b"/>
              <a:pathLst>
                <a:path w="135546827" h="74989141">
                  <a:moveTo>
                    <a:pt x="135402042" y="74844362"/>
                  </a:moveTo>
                  <a:lnTo>
                    <a:pt x="135546827" y="74844362"/>
                  </a:lnTo>
                  <a:lnTo>
                    <a:pt x="135546827" y="74989141"/>
                  </a:lnTo>
                  <a:lnTo>
                    <a:pt x="135402042" y="74989141"/>
                  </a:lnTo>
                  <a:lnTo>
                    <a:pt x="135402042" y="74844362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74844362"/>
                  </a:lnTo>
                  <a:lnTo>
                    <a:pt x="0" y="74844362"/>
                  </a:lnTo>
                  <a:lnTo>
                    <a:pt x="0" y="144780"/>
                  </a:lnTo>
                  <a:close/>
                  <a:moveTo>
                    <a:pt x="0" y="74844362"/>
                  </a:moveTo>
                  <a:lnTo>
                    <a:pt x="144780" y="74844362"/>
                  </a:lnTo>
                  <a:lnTo>
                    <a:pt x="144780" y="74989141"/>
                  </a:lnTo>
                  <a:lnTo>
                    <a:pt x="0" y="74989141"/>
                  </a:lnTo>
                  <a:lnTo>
                    <a:pt x="0" y="74844362"/>
                  </a:lnTo>
                  <a:close/>
                  <a:moveTo>
                    <a:pt x="135402042" y="144780"/>
                  </a:moveTo>
                  <a:lnTo>
                    <a:pt x="135546827" y="144780"/>
                  </a:lnTo>
                  <a:lnTo>
                    <a:pt x="135546827" y="74844362"/>
                  </a:lnTo>
                  <a:lnTo>
                    <a:pt x="135402042" y="74844362"/>
                  </a:lnTo>
                  <a:lnTo>
                    <a:pt x="135402042" y="144780"/>
                  </a:lnTo>
                  <a:close/>
                  <a:moveTo>
                    <a:pt x="144780" y="74844362"/>
                  </a:moveTo>
                  <a:lnTo>
                    <a:pt x="135402042" y="74844362"/>
                  </a:lnTo>
                  <a:lnTo>
                    <a:pt x="135402042" y="74989141"/>
                  </a:lnTo>
                  <a:lnTo>
                    <a:pt x="144780" y="74989141"/>
                  </a:lnTo>
                  <a:lnTo>
                    <a:pt x="144780" y="74844362"/>
                  </a:lnTo>
                  <a:close/>
                  <a:moveTo>
                    <a:pt x="135402042" y="0"/>
                  </a:moveTo>
                  <a:lnTo>
                    <a:pt x="135546827" y="0"/>
                  </a:lnTo>
                  <a:lnTo>
                    <a:pt x="135546827" y="144780"/>
                  </a:lnTo>
                  <a:lnTo>
                    <a:pt x="135402042" y="144780"/>
                  </a:lnTo>
                  <a:lnTo>
                    <a:pt x="135402042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35402042" y="0"/>
                  </a:lnTo>
                  <a:lnTo>
                    <a:pt x="135402042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1371600" y="2808806"/>
            <a:ext cx="9906000" cy="57708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39"/>
              </a:lnSpc>
            </a:pPr>
            <a:r>
              <a:rPr lang="en-US" sz="3999" dirty="0">
                <a:solidFill>
                  <a:srgbClr val="FFFFFF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-</a:t>
            </a:r>
            <a:r>
              <a:rPr lang="en-US" sz="3200" dirty="0">
                <a:solidFill>
                  <a:srgbClr val="FFFFFF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obligate intracellular parasites</a:t>
            </a:r>
          </a:p>
          <a:p>
            <a:pPr marL="1028700" lvl="1" indent="-571500">
              <a:lnSpc>
                <a:spcPts val="5039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FF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Hosts: humans, animals, and even protozoa</a:t>
            </a:r>
          </a:p>
          <a:p>
            <a:pPr>
              <a:lnSpc>
                <a:spcPts val="5039"/>
              </a:lnSpc>
            </a:pPr>
            <a:r>
              <a:rPr lang="en-US" sz="3200" dirty="0">
                <a:solidFill>
                  <a:srgbClr val="FFFFFF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-are extremely limited metabolically, relying on their host cells for key metabolites since </a:t>
            </a:r>
            <a:r>
              <a:rPr lang="en-US" sz="3200" dirty="0" err="1">
                <a:solidFill>
                  <a:srgbClr val="FFFFFF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chlamydiae</a:t>
            </a:r>
            <a:r>
              <a:rPr lang="en-US" sz="3200" dirty="0">
                <a:solidFill>
                  <a:srgbClr val="FFFFFF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cannot catabolize carbohydrates or synthesize ATP.</a:t>
            </a:r>
          </a:p>
          <a:p>
            <a:pPr>
              <a:lnSpc>
                <a:spcPts val="5039"/>
              </a:lnSpc>
            </a:pPr>
            <a:r>
              <a:rPr lang="en-US" sz="3200" dirty="0">
                <a:solidFill>
                  <a:srgbClr val="FFFFFF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-</a:t>
            </a:r>
            <a:r>
              <a:rPr lang="en-US" sz="3200" dirty="0" err="1">
                <a:solidFill>
                  <a:srgbClr val="FFFFFF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nonmotile</a:t>
            </a:r>
            <a:r>
              <a:rPr lang="en-US" sz="3200" dirty="0">
                <a:solidFill>
                  <a:srgbClr val="FFFFFF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, coccoid bacteria</a:t>
            </a:r>
          </a:p>
          <a:p>
            <a:pPr>
              <a:lnSpc>
                <a:spcPts val="5039"/>
              </a:lnSpc>
            </a:pPr>
            <a:r>
              <a:rPr lang="en-US" sz="3200" dirty="0">
                <a:solidFill>
                  <a:srgbClr val="FFFFFF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-Size: 0.2 to 1.5 µm</a:t>
            </a:r>
          </a:p>
          <a:p>
            <a:pPr algn="l">
              <a:lnSpc>
                <a:spcPts val="5039"/>
              </a:lnSpc>
            </a:pPr>
            <a:endParaRPr lang="en-US" sz="3200" dirty="0">
              <a:solidFill>
                <a:srgbClr val="FFFFFF"/>
              </a:solidFill>
              <a:latin typeface="Montserrat Classic"/>
              <a:ea typeface="Montserrat Classic"/>
              <a:cs typeface="Montserrat Classic"/>
              <a:sym typeface="Montserrat Classic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6858000" y="1192978"/>
            <a:ext cx="9973770" cy="16158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 dirty="0">
                <a:solidFill>
                  <a:srgbClr val="4B6B3D"/>
                </a:solidFill>
                <a:latin typeface="Fredoka"/>
                <a:ea typeface="Fredoka"/>
                <a:cs typeface="Fredoka"/>
                <a:sym typeface="Fredoka"/>
              </a:rPr>
              <a:t>Characteristics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49" r="8357"/>
          <a:stretch/>
        </p:blipFill>
        <p:spPr>
          <a:xfrm>
            <a:off x="11515061" y="2552701"/>
            <a:ext cx="5553739" cy="6166241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A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72954" y="677127"/>
            <a:ext cx="17121388" cy="8954103"/>
            <a:chOff x="0" y="0"/>
            <a:chExt cx="285972152" cy="149557035"/>
          </a:xfrm>
        </p:grpSpPr>
        <p:sp>
          <p:nvSpPr>
            <p:cNvPr id="3" name="Freeform 3"/>
            <p:cNvSpPr/>
            <p:nvPr/>
          </p:nvSpPr>
          <p:spPr>
            <a:xfrm>
              <a:off x="72390" y="72390"/>
              <a:ext cx="285827381" cy="149412253"/>
            </a:xfrm>
            <a:custGeom>
              <a:avLst/>
              <a:gdLst/>
              <a:ahLst/>
              <a:cxnLst/>
              <a:rect l="l" t="t" r="r" b="b"/>
              <a:pathLst>
                <a:path w="285827381" h="149412253">
                  <a:moveTo>
                    <a:pt x="0" y="0"/>
                  </a:moveTo>
                  <a:lnTo>
                    <a:pt x="285827381" y="0"/>
                  </a:lnTo>
                  <a:lnTo>
                    <a:pt x="285827381" y="149412253"/>
                  </a:lnTo>
                  <a:lnTo>
                    <a:pt x="0" y="149412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66DAA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285972151" cy="149557036"/>
            </a:xfrm>
            <a:custGeom>
              <a:avLst/>
              <a:gdLst/>
              <a:ahLst/>
              <a:cxnLst/>
              <a:rect l="l" t="t" r="r" b="b"/>
              <a:pathLst>
                <a:path w="285972151" h="149557036">
                  <a:moveTo>
                    <a:pt x="285827366" y="149412251"/>
                  </a:moveTo>
                  <a:lnTo>
                    <a:pt x="285972151" y="149412251"/>
                  </a:lnTo>
                  <a:lnTo>
                    <a:pt x="285972151" y="149557036"/>
                  </a:lnTo>
                  <a:lnTo>
                    <a:pt x="285827366" y="149557036"/>
                  </a:lnTo>
                  <a:lnTo>
                    <a:pt x="285827366" y="149412251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49412251"/>
                  </a:lnTo>
                  <a:lnTo>
                    <a:pt x="0" y="149412251"/>
                  </a:lnTo>
                  <a:lnTo>
                    <a:pt x="0" y="144780"/>
                  </a:lnTo>
                  <a:close/>
                  <a:moveTo>
                    <a:pt x="0" y="149412251"/>
                  </a:moveTo>
                  <a:lnTo>
                    <a:pt x="144780" y="149412251"/>
                  </a:lnTo>
                  <a:lnTo>
                    <a:pt x="144780" y="149557036"/>
                  </a:lnTo>
                  <a:lnTo>
                    <a:pt x="0" y="149557036"/>
                  </a:lnTo>
                  <a:lnTo>
                    <a:pt x="0" y="149412251"/>
                  </a:lnTo>
                  <a:close/>
                  <a:moveTo>
                    <a:pt x="285827366" y="144780"/>
                  </a:moveTo>
                  <a:lnTo>
                    <a:pt x="285972151" y="144780"/>
                  </a:lnTo>
                  <a:lnTo>
                    <a:pt x="285972151" y="149412251"/>
                  </a:lnTo>
                  <a:lnTo>
                    <a:pt x="285827366" y="149412251"/>
                  </a:lnTo>
                  <a:lnTo>
                    <a:pt x="285827366" y="144780"/>
                  </a:lnTo>
                  <a:close/>
                  <a:moveTo>
                    <a:pt x="144780" y="149412251"/>
                  </a:moveTo>
                  <a:lnTo>
                    <a:pt x="285827366" y="149412251"/>
                  </a:lnTo>
                  <a:lnTo>
                    <a:pt x="285827366" y="149557036"/>
                  </a:lnTo>
                  <a:lnTo>
                    <a:pt x="144780" y="149557036"/>
                  </a:lnTo>
                  <a:lnTo>
                    <a:pt x="144780" y="149412251"/>
                  </a:lnTo>
                  <a:close/>
                  <a:moveTo>
                    <a:pt x="285827366" y="0"/>
                  </a:moveTo>
                  <a:lnTo>
                    <a:pt x="285972151" y="0"/>
                  </a:lnTo>
                  <a:lnTo>
                    <a:pt x="285972151" y="144780"/>
                  </a:lnTo>
                  <a:lnTo>
                    <a:pt x="285827366" y="144780"/>
                  </a:lnTo>
                  <a:lnTo>
                    <a:pt x="285827366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285827366" y="0"/>
                  </a:lnTo>
                  <a:lnTo>
                    <a:pt x="285827366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5522D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028700" y="1028700"/>
            <a:ext cx="16230600" cy="8229600"/>
            <a:chOff x="0" y="0"/>
            <a:chExt cx="271093656" cy="137455938"/>
          </a:xfrm>
        </p:grpSpPr>
        <p:sp>
          <p:nvSpPr>
            <p:cNvPr id="6" name="Freeform 6"/>
            <p:cNvSpPr/>
            <p:nvPr/>
          </p:nvSpPr>
          <p:spPr>
            <a:xfrm>
              <a:off x="72390" y="72390"/>
              <a:ext cx="270948884" cy="137311162"/>
            </a:xfrm>
            <a:custGeom>
              <a:avLst/>
              <a:gdLst/>
              <a:ahLst/>
              <a:cxnLst/>
              <a:rect l="l" t="t" r="r" b="b"/>
              <a:pathLst>
                <a:path w="270948884" h="137311162">
                  <a:moveTo>
                    <a:pt x="0" y="0"/>
                  </a:moveTo>
                  <a:lnTo>
                    <a:pt x="270948884" y="0"/>
                  </a:lnTo>
                  <a:lnTo>
                    <a:pt x="270948884" y="137311162"/>
                  </a:lnTo>
                  <a:lnTo>
                    <a:pt x="0" y="1373111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0" y="0"/>
              <a:ext cx="271093654" cy="137455945"/>
            </a:xfrm>
            <a:custGeom>
              <a:avLst/>
              <a:gdLst/>
              <a:ahLst/>
              <a:cxnLst/>
              <a:rect l="l" t="t" r="r" b="b"/>
              <a:pathLst>
                <a:path w="271093654" h="137455945">
                  <a:moveTo>
                    <a:pt x="270948869" y="137311160"/>
                  </a:moveTo>
                  <a:lnTo>
                    <a:pt x="271093654" y="137311160"/>
                  </a:lnTo>
                  <a:lnTo>
                    <a:pt x="271093654" y="137455945"/>
                  </a:lnTo>
                  <a:lnTo>
                    <a:pt x="270948869" y="137455945"/>
                  </a:lnTo>
                  <a:lnTo>
                    <a:pt x="270948869" y="13731116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37311160"/>
                  </a:lnTo>
                  <a:lnTo>
                    <a:pt x="0" y="137311160"/>
                  </a:lnTo>
                  <a:lnTo>
                    <a:pt x="0" y="144780"/>
                  </a:lnTo>
                  <a:close/>
                  <a:moveTo>
                    <a:pt x="0" y="137311160"/>
                  </a:moveTo>
                  <a:lnTo>
                    <a:pt x="144780" y="137311160"/>
                  </a:lnTo>
                  <a:lnTo>
                    <a:pt x="144780" y="137455945"/>
                  </a:lnTo>
                  <a:lnTo>
                    <a:pt x="0" y="137455945"/>
                  </a:lnTo>
                  <a:lnTo>
                    <a:pt x="0" y="137311160"/>
                  </a:lnTo>
                  <a:close/>
                  <a:moveTo>
                    <a:pt x="270948869" y="144780"/>
                  </a:moveTo>
                  <a:lnTo>
                    <a:pt x="271093654" y="144780"/>
                  </a:lnTo>
                  <a:lnTo>
                    <a:pt x="271093654" y="137311160"/>
                  </a:lnTo>
                  <a:lnTo>
                    <a:pt x="270948869" y="137311160"/>
                  </a:lnTo>
                  <a:lnTo>
                    <a:pt x="270948869" y="144780"/>
                  </a:lnTo>
                  <a:close/>
                  <a:moveTo>
                    <a:pt x="144780" y="137311160"/>
                  </a:moveTo>
                  <a:lnTo>
                    <a:pt x="270948869" y="137311160"/>
                  </a:lnTo>
                  <a:lnTo>
                    <a:pt x="270948869" y="137455945"/>
                  </a:lnTo>
                  <a:lnTo>
                    <a:pt x="144780" y="137455945"/>
                  </a:lnTo>
                  <a:lnTo>
                    <a:pt x="144780" y="137311160"/>
                  </a:lnTo>
                  <a:close/>
                  <a:moveTo>
                    <a:pt x="270948869" y="0"/>
                  </a:moveTo>
                  <a:lnTo>
                    <a:pt x="271093654" y="0"/>
                  </a:lnTo>
                  <a:lnTo>
                    <a:pt x="271093654" y="144780"/>
                  </a:lnTo>
                  <a:lnTo>
                    <a:pt x="270948869" y="144780"/>
                  </a:lnTo>
                  <a:lnTo>
                    <a:pt x="270948869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270948869" y="0"/>
                  </a:lnTo>
                  <a:lnTo>
                    <a:pt x="27094886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766DA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4800600" y="3023121"/>
            <a:ext cx="12219072" cy="5740771"/>
            <a:chOff x="0" y="0"/>
            <a:chExt cx="196010792" cy="93688128"/>
          </a:xfrm>
        </p:grpSpPr>
        <p:sp>
          <p:nvSpPr>
            <p:cNvPr id="9" name="Freeform 9"/>
            <p:cNvSpPr/>
            <p:nvPr/>
          </p:nvSpPr>
          <p:spPr>
            <a:xfrm>
              <a:off x="72390" y="72390"/>
              <a:ext cx="195866013" cy="93543347"/>
            </a:xfrm>
            <a:custGeom>
              <a:avLst/>
              <a:gdLst/>
              <a:ahLst/>
              <a:cxnLst/>
              <a:rect l="l" t="t" r="r" b="b"/>
              <a:pathLst>
                <a:path w="195866013" h="93543347">
                  <a:moveTo>
                    <a:pt x="0" y="0"/>
                  </a:moveTo>
                  <a:lnTo>
                    <a:pt x="195866013" y="0"/>
                  </a:lnTo>
                  <a:lnTo>
                    <a:pt x="195866013" y="93543347"/>
                  </a:lnTo>
                  <a:lnTo>
                    <a:pt x="0" y="93543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66DAA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0" y="0"/>
              <a:ext cx="196010795" cy="93688129"/>
            </a:xfrm>
            <a:custGeom>
              <a:avLst/>
              <a:gdLst/>
              <a:ahLst/>
              <a:cxnLst/>
              <a:rect l="l" t="t" r="r" b="b"/>
              <a:pathLst>
                <a:path w="196010795" h="93688129">
                  <a:moveTo>
                    <a:pt x="195866010" y="93543351"/>
                  </a:moveTo>
                  <a:lnTo>
                    <a:pt x="196010795" y="93543351"/>
                  </a:lnTo>
                  <a:lnTo>
                    <a:pt x="196010795" y="93688129"/>
                  </a:lnTo>
                  <a:lnTo>
                    <a:pt x="195866010" y="93688129"/>
                  </a:lnTo>
                  <a:lnTo>
                    <a:pt x="195866010" y="93543351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93543351"/>
                  </a:lnTo>
                  <a:lnTo>
                    <a:pt x="0" y="93543351"/>
                  </a:lnTo>
                  <a:lnTo>
                    <a:pt x="0" y="144780"/>
                  </a:lnTo>
                  <a:close/>
                  <a:moveTo>
                    <a:pt x="0" y="93543351"/>
                  </a:moveTo>
                  <a:lnTo>
                    <a:pt x="144780" y="93543351"/>
                  </a:lnTo>
                  <a:lnTo>
                    <a:pt x="144780" y="93688129"/>
                  </a:lnTo>
                  <a:lnTo>
                    <a:pt x="0" y="93688129"/>
                  </a:lnTo>
                  <a:lnTo>
                    <a:pt x="0" y="93543351"/>
                  </a:lnTo>
                  <a:close/>
                  <a:moveTo>
                    <a:pt x="195866010" y="144780"/>
                  </a:moveTo>
                  <a:lnTo>
                    <a:pt x="196010795" y="144780"/>
                  </a:lnTo>
                  <a:lnTo>
                    <a:pt x="196010795" y="93543351"/>
                  </a:lnTo>
                  <a:lnTo>
                    <a:pt x="195866010" y="93543351"/>
                  </a:lnTo>
                  <a:lnTo>
                    <a:pt x="195866010" y="144780"/>
                  </a:lnTo>
                  <a:close/>
                  <a:moveTo>
                    <a:pt x="144780" y="93543351"/>
                  </a:moveTo>
                  <a:lnTo>
                    <a:pt x="195866010" y="93543351"/>
                  </a:lnTo>
                  <a:lnTo>
                    <a:pt x="195866010" y="93688129"/>
                  </a:lnTo>
                  <a:lnTo>
                    <a:pt x="144780" y="93688129"/>
                  </a:lnTo>
                  <a:lnTo>
                    <a:pt x="144780" y="93543351"/>
                  </a:lnTo>
                  <a:close/>
                  <a:moveTo>
                    <a:pt x="195866010" y="0"/>
                  </a:moveTo>
                  <a:lnTo>
                    <a:pt x="196010795" y="0"/>
                  </a:lnTo>
                  <a:lnTo>
                    <a:pt x="196010795" y="144780"/>
                  </a:lnTo>
                  <a:lnTo>
                    <a:pt x="195866010" y="144780"/>
                  </a:lnTo>
                  <a:lnTo>
                    <a:pt x="195866010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95866010" y="0"/>
                  </a:lnTo>
                  <a:lnTo>
                    <a:pt x="195866010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766DAA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6396549" y="3924301"/>
            <a:ext cx="9483844" cy="11028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33999" lvl="1">
              <a:lnSpc>
                <a:spcPts val="4331"/>
              </a:lnSpc>
            </a:pPr>
            <a:r>
              <a:rPr lang="en-US" sz="3094" dirty="0">
                <a:solidFill>
                  <a:srgbClr val="FFFFFF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7. Chlamydia infections can’t go away on their own</a:t>
            </a:r>
          </a:p>
        </p:txBody>
      </p:sp>
      <p:sp>
        <p:nvSpPr>
          <p:cNvPr id="12" name="Freeform 12"/>
          <p:cNvSpPr/>
          <p:nvPr/>
        </p:nvSpPr>
        <p:spPr>
          <a:xfrm rot="2410738">
            <a:off x="575515" y="2910684"/>
            <a:ext cx="4713852" cy="5156221"/>
          </a:xfrm>
          <a:custGeom>
            <a:avLst/>
            <a:gdLst/>
            <a:ahLst/>
            <a:cxnLst/>
            <a:rect l="l" t="t" r="r" b="b"/>
            <a:pathLst>
              <a:path w="4713852" h="5156221">
                <a:moveTo>
                  <a:pt x="0" y="0"/>
                </a:moveTo>
                <a:lnTo>
                  <a:pt x="4713852" y="0"/>
                </a:lnTo>
                <a:lnTo>
                  <a:pt x="4713852" y="5156221"/>
                </a:lnTo>
                <a:lnTo>
                  <a:pt x="0" y="51562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3"/>
          <p:cNvSpPr txBox="1"/>
          <p:nvPr/>
        </p:nvSpPr>
        <p:spPr>
          <a:xfrm>
            <a:off x="1752600" y="1629802"/>
            <a:ext cx="14782800" cy="1202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6549"/>
              </a:lnSpc>
            </a:pPr>
            <a:r>
              <a:rPr lang="en-US" sz="5457" dirty="0">
                <a:solidFill>
                  <a:srgbClr val="503C8A"/>
                </a:solidFill>
                <a:latin typeface="Fredoka"/>
                <a:ea typeface="Fredoka"/>
                <a:cs typeface="Fredoka"/>
                <a:sym typeface="Fredoka"/>
              </a:rPr>
              <a:t>Chlamydial Trachomatis: TRUE or FALSE</a:t>
            </a:r>
          </a:p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763000" y="5156679"/>
            <a:ext cx="43434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8000" dirty="0">
                <a:solidFill>
                  <a:prstClr val="white"/>
                </a:solidFill>
                <a:latin typeface="Arial Black" panose="020B0A04020102020204" pitchFamily="34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043724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A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72954" y="677127"/>
            <a:ext cx="17121388" cy="8954103"/>
            <a:chOff x="0" y="0"/>
            <a:chExt cx="285972152" cy="149557035"/>
          </a:xfrm>
        </p:grpSpPr>
        <p:sp>
          <p:nvSpPr>
            <p:cNvPr id="3" name="Freeform 3"/>
            <p:cNvSpPr/>
            <p:nvPr/>
          </p:nvSpPr>
          <p:spPr>
            <a:xfrm>
              <a:off x="72390" y="72390"/>
              <a:ext cx="285827381" cy="149412253"/>
            </a:xfrm>
            <a:custGeom>
              <a:avLst/>
              <a:gdLst/>
              <a:ahLst/>
              <a:cxnLst/>
              <a:rect l="l" t="t" r="r" b="b"/>
              <a:pathLst>
                <a:path w="285827381" h="149412253">
                  <a:moveTo>
                    <a:pt x="0" y="0"/>
                  </a:moveTo>
                  <a:lnTo>
                    <a:pt x="285827381" y="0"/>
                  </a:lnTo>
                  <a:lnTo>
                    <a:pt x="285827381" y="149412253"/>
                  </a:lnTo>
                  <a:lnTo>
                    <a:pt x="0" y="149412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66DAA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285972151" cy="149557036"/>
            </a:xfrm>
            <a:custGeom>
              <a:avLst/>
              <a:gdLst/>
              <a:ahLst/>
              <a:cxnLst/>
              <a:rect l="l" t="t" r="r" b="b"/>
              <a:pathLst>
                <a:path w="285972151" h="149557036">
                  <a:moveTo>
                    <a:pt x="285827366" y="149412251"/>
                  </a:moveTo>
                  <a:lnTo>
                    <a:pt x="285972151" y="149412251"/>
                  </a:lnTo>
                  <a:lnTo>
                    <a:pt x="285972151" y="149557036"/>
                  </a:lnTo>
                  <a:lnTo>
                    <a:pt x="285827366" y="149557036"/>
                  </a:lnTo>
                  <a:lnTo>
                    <a:pt x="285827366" y="149412251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49412251"/>
                  </a:lnTo>
                  <a:lnTo>
                    <a:pt x="0" y="149412251"/>
                  </a:lnTo>
                  <a:lnTo>
                    <a:pt x="0" y="144780"/>
                  </a:lnTo>
                  <a:close/>
                  <a:moveTo>
                    <a:pt x="0" y="149412251"/>
                  </a:moveTo>
                  <a:lnTo>
                    <a:pt x="144780" y="149412251"/>
                  </a:lnTo>
                  <a:lnTo>
                    <a:pt x="144780" y="149557036"/>
                  </a:lnTo>
                  <a:lnTo>
                    <a:pt x="0" y="149557036"/>
                  </a:lnTo>
                  <a:lnTo>
                    <a:pt x="0" y="149412251"/>
                  </a:lnTo>
                  <a:close/>
                  <a:moveTo>
                    <a:pt x="285827366" y="144780"/>
                  </a:moveTo>
                  <a:lnTo>
                    <a:pt x="285972151" y="144780"/>
                  </a:lnTo>
                  <a:lnTo>
                    <a:pt x="285972151" y="149412251"/>
                  </a:lnTo>
                  <a:lnTo>
                    <a:pt x="285827366" y="149412251"/>
                  </a:lnTo>
                  <a:lnTo>
                    <a:pt x="285827366" y="144780"/>
                  </a:lnTo>
                  <a:close/>
                  <a:moveTo>
                    <a:pt x="144780" y="149412251"/>
                  </a:moveTo>
                  <a:lnTo>
                    <a:pt x="285827366" y="149412251"/>
                  </a:lnTo>
                  <a:lnTo>
                    <a:pt x="285827366" y="149557036"/>
                  </a:lnTo>
                  <a:lnTo>
                    <a:pt x="144780" y="149557036"/>
                  </a:lnTo>
                  <a:lnTo>
                    <a:pt x="144780" y="149412251"/>
                  </a:lnTo>
                  <a:close/>
                  <a:moveTo>
                    <a:pt x="285827366" y="0"/>
                  </a:moveTo>
                  <a:lnTo>
                    <a:pt x="285972151" y="0"/>
                  </a:lnTo>
                  <a:lnTo>
                    <a:pt x="285972151" y="144780"/>
                  </a:lnTo>
                  <a:lnTo>
                    <a:pt x="285827366" y="144780"/>
                  </a:lnTo>
                  <a:lnTo>
                    <a:pt x="285827366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285827366" y="0"/>
                  </a:lnTo>
                  <a:lnTo>
                    <a:pt x="285827366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5522D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028700" y="1028700"/>
            <a:ext cx="16230600" cy="8229600"/>
            <a:chOff x="0" y="0"/>
            <a:chExt cx="271093656" cy="137455938"/>
          </a:xfrm>
        </p:grpSpPr>
        <p:sp>
          <p:nvSpPr>
            <p:cNvPr id="6" name="Freeform 6"/>
            <p:cNvSpPr/>
            <p:nvPr/>
          </p:nvSpPr>
          <p:spPr>
            <a:xfrm>
              <a:off x="72390" y="72390"/>
              <a:ext cx="270948884" cy="137311162"/>
            </a:xfrm>
            <a:custGeom>
              <a:avLst/>
              <a:gdLst/>
              <a:ahLst/>
              <a:cxnLst/>
              <a:rect l="l" t="t" r="r" b="b"/>
              <a:pathLst>
                <a:path w="270948884" h="137311162">
                  <a:moveTo>
                    <a:pt x="0" y="0"/>
                  </a:moveTo>
                  <a:lnTo>
                    <a:pt x="270948884" y="0"/>
                  </a:lnTo>
                  <a:lnTo>
                    <a:pt x="270948884" y="137311162"/>
                  </a:lnTo>
                  <a:lnTo>
                    <a:pt x="0" y="1373111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0" y="0"/>
              <a:ext cx="271093654" cy="137455945"/>
            </a:xfrm>
            <a:custGeom>
              <a:avLst/>
              <a:gdLst/>
              <a:ahLst/>
              <a:cxnLst/>
              <a:rect l="l" t="t" r="r" b="b"/>
              <a:pathLst>
                <a:path w="271093654" h="137455945">
                  <a:moveTo>
                    <a:pt x="270948869" y="137311160"/>
                  </a:moveTo>
                  <a:lnTo>
                    <a:pt x="271093654" y="137311160"/>
                  </a:lnTo>
                  <a:lnTo>
                    <a:pt x="271093654" y="137455945"/>
                  </a:lnTo>
                  <a:lnTo>
                    <a:pt x="270948869" y="137455945"/>
                  </a:lnTo>
                  <a:lnTo>
                    <a:pt x="270948869" y="13731116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37311160"/>
                  </a:lnTo>
                  <a:lnTo>
                    <a:pt x="0" y="137311160"/>
                  </a:lnTo>
                  <a:lnTo>
                    <a:pt x="0" y="144780"/>
                  </a:lnTo>
                  <a:close/>
                  <a:moveTo>
                    <a:pt x="0" y="137311160"/>
                  </a:moveTo>
                  <a:lnTo>
                    <a:pt x="144780" y="137311160"/>
                  </a:lnTo>
                  <a:lnTo>
                    <a:pt x="144780" y="137455945"/>
                  </a:lnTo>
                  <a:lnTo>
                    <a:pt x="0" y="137455945"/>
                  </a:lnTo>
                  <a:lnTo>
                    <a:pt x="0" y="137311160"/>
                  </a:lnTo>
                  <a:close/>
                  <a:moveTo>
                    <a:pt x="270948869" y="144780"/>
                  </a:moveTo>
                  <a:lnTo>
                    <a:pt x="271093654" y="144780"/>
                  </a:lnTo>
                  <a:lnTo>
                    <a:pt x="271093654" y="137311160"/>
                  </a:lnTo>
                  <a:lnTo>
                    <a:pt x="270948869" y="137311160"/>
                  </a:lnTo>
                  <a:lnTo>
                    <a:pt x="270948869" y="144780"/>
                  </a:lnTo>
                  <a:close/>
                  <a:moveTo>
                    <a:pt x="144780" y="137311160"/>
                  </a:moveTo>
                  <a:lnTo>
                    <a:pt x="270948869" y="137311160"/>
                  </a:lnTo>
                  <a:lnTo>
                    <a:pt x="270948869" y="137455945"/>
                  </a:lnTo>
                  <a:lnTo>
                    <a:pt x="144780" y="137455945"/>
                  </a:lnTo>
                  <a:lnTo>
                    <a:pt x="144780" y="137311160"/>
                  </a:lnTo>
                  <a:close/>
                  <a:moveTo>
                    <a:pt x="270948869" y="0"/>
                  </a:moveTo>
                  <a:lnTo>
                    <a:pt x="271093654" y="0"/>
                  </a:lnTo>
                  <a:lnTo>
                    <a:pt x="271093654" y="144780"/>
                  </a:lnTo>
                  <a:lnTo>
                    <a:pt x="270948869" y="144780"/>
                  </a:lnTo>
                  <a:lnTo>
                    <a:pt x="270948869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270948869" y="0"/>
                  </a:lnTo>
                  <a:lnTo>
                    <a:pt x="27094886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766DA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4800601" y="2933699"/>
            <a:ext cx="12219072" cy="5740771"/>
            <a:chOff x="0" y="0"/>
            <a:chExt cx="196010792" cy="93688128"/>
          </a:xfrm>
        </p:grpSpPr>
        <p:sp>
          <p:nvSpPr>
            <p:cNvPr id="9" name="Freeform 9"/>
            <p:cNvSpPr/>
            <p:nvPr/>
          </p:nvSpPr>
          <p:spPr>
            <a:xfrm>
              <a:off x="72390" y="72390"/>
              <a:ext cx="195866013" cy="93543347"/>
            </a:xfrm>
            <a:custGeom>
              <a:avLst/>
              <a:gdLst/>
              <a:ahLst/>
              <a:cxnLst/>
              <a:rect l="l" t="t" r="r" b="b"/>
              <a:pathLst>
                <a:path w="195866013" h="93543347">
                  <a:moveTo>
                    <a:pt x="0" y="0"/>
                  </a:moveTo>
                  <a:lnTo>
                    <a:pt x="195866013" y="0"/>
                  </a:lnTo>
                  <a:lnTo>
                    <a:pt x="195866013" y="93543347"/>
                  </a:lnTo>
                  <a:lnTo>
                    <a:pt x="0" y="93543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66DAA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0" y="0"/>
              <a:ext cx="196010795" cy="93688129"/>
            </a:xfrm>
            <a:custGeom>
              <a:avLst/>
              <a:gdLst/>
              <a:ahLst/>
              <a:cxnLst/>
              <a:rect l="l" t="t" r="r" b="b"/>
              <a:pathLst>
                <a:path w="196010795" h="93688129">
                  <a:moveTo>
                    <a:pt x="195866010" y="93543351"/>
                  </a:moveTo>
                  <a:lnTo>
                    <a:pt x="196010795" y="93543351"/>
                  </a:lnTo>
                  <a:lnTo>
                    <a:pt x="196010795" y="93688129"/>
                  </a:lnTo>
                  <a:lnTo>
                    <a:pt x="195866010" y="93688129"/>
                  </a:lnTo>
                  <a:lnTo>
                    <a:pt x="195866010" y="93543351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93543351"/>
                  </a:lnTo>
                  <a:lnTo>
                    <a:pt x="0" y="93543351"/>
                  </a:lnTo>
                  <a:lnTo>
                    <a:pt x="0" y="144780"/>
                  </a:lnTo>
                  <a:close/>
                  <a:moveTo>
                    <a:pt x="0" y="93543351"/>
                  </a:moveTo>
                  <a:lnTo>
                    <a:pt x="144780" y="93543351"/>
                  </a:lnTo>
                  <a:lnTo>
                    <a:pt x="144780" y="93688129"/>
                  </a:lnTo>
                  <a:lnTo>
                    <a:pt x="0" y="93688129"/>
                  </a:lnTo>
                  <a:lnTo>
                    <a:pt x="0" y="93543351"/>
                  </a:lnTo>
                  <a:close/>
                  <a:moveTo>
                    <a:pt x="195866010" y="144780"/>
                  </a:moveTo>
                  <a:lnTo>
                    <a:pt x="196010795" y="144780"/>
                  </a:lnTo>
                  <a:lnTo>
                    <a:pt x="196010795" y="93543351"/>
                  </a:lnTo>
                  <a:lnTo>
                    <a:pt x="195866010" y="93543351"/>
                  </a:lnTo>
                  <a:lnTo>
                    <a:pt x="195866010" y="144780"/>
                  </a:lnTo>
                  <a:close/>
                  <a:moveTo>
                    <a:pt x="144780" y="93543351"/>
                  </a:moveTo>
                  <a:lnTo>
                    <a:pt x="195866010" y="93543351"/>
                  </a:lnTo>
                  <a:lnTo>
                    <a:pt x="195866010" y="93688129"/>
                  </a:lnTo>
                  <a:lnTo>
                    <a:pt x="144780" y="93688129"/>
                  </a:lnTo>
                  <a:lnTo>
                    <a:pt x="144780" y="93543351"/>
                  </a:lnTo>
                  <a:close/>
                  <a:moveTo>
                    <a:pt x="195866010" y="0"/>
                  </a:moveTo>
                  <a:lnTo>
                    <a:pt x="196010795" y="0"/>
                  </a:lnTo>
                  <a:lnTo>
                    <a:pt x="196010795" y="144780"/>
                  </a:lnTo>
                  <a:lnTo>
                    <a:pt x="195866010" y="144780"/>
                  </a:lnTo>
                  <a:lnTo>
                    <a:pt x="195866010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95866010" y="0"/>
                  </a:lnTo>
                  <a:lnTo>
                    <a:pt x="195866010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766DAA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6396549" y="3924301"/>
            <a:ext cx="9483844" cy="4905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33999" lvl="1">
              <a:lnSpc>
                <a:spcPts val="4331"/>
              </a:lnSpc>
            </a:pPr>
            <a:r>
              <a:rPr lang="en-US" sz="3094" dirty="0">
                <a:solidFill>
                  <a:srgbClr val="FFFFFF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8. You can only get chlamydia once</a:t>
            </a:r>
          </a:p>
        </p:txBody>
      </p:sp>
      <p:sp>
        <p:nvSpPr>
          <p:cNvPr id="12" name="Freeform 12"/>
          <p:cNvSpPr/>
          <p:nvPr/>
        </p:nvSpPr>
        <p:spPr>
          <a:xfrm rot="2410738">
            <a:off x="575515" y="2910684"/>
            <a:ext cx="4713852" cy="5156221"/>
          </a:xfrm>
          <a:custGeom>
            <a:avLst/>
            <a:gdLst/>
            <a:ahLst/>
            <a:cxnLst/>
            <a:rect l="l" t="t" r="r" b="b"/>
            <a:pathLst>
              <a:path w="4713852" h="5156221">
                <a:moveTo>
                  <a:pt x="0" y="0"/>
                </a:moveTo>
                <a:lnTo>
                  <a:pt x="4713852" y="0"/>
                </a:lnTo>
                <a:lnTo>
                  <a:pt x="4713852" y="5156221"/>
                </a:lnTo>
                <a:lnTo>
                  <a:pt x="0" y="51562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3"/>
          <p:cNvSpPr txBox="1"/>
          <p:nvPr/>
        </p:nvSpPr>
        <p:spPr>
          <a:xfrm>
            <a:off x="1752600" y="1629802"/>
            <a:ext cx="14782800" cy="1202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6549"/>
              </a:lnSpc>
            </a:pPr>
            <a:r>
              <a:rPr lang="en-US" sz="5457" dirty="0">
                <a:solidFill>
                  <a:srgbClr val="503C8A"/>
                </a:solidFill>
                <a:latin typeface="Fredoka"/>
                <a:ea typeface="Fredoka"/>
                <a:cs typeface="Fredoka"/>
                <a:sym typeface="Fredoka"/>
              </a:rPr>
              <a:t>Chlamydial Trachomatis: TRUE or FALSE</a:t>
            </a:r>
          </a:p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493484" y="4481781"/>
            <a:ext cx="759411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8000" dirty="0">
                <a:solidFill>
                  <a:prstClr val="white"/>
                </a:solidFill>
                <a:latin typeface="Arial Black" panose="020B0A04020102020204" pitchFamily="34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464695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A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72954" y="677127"/>
            <a:ext cx="17121388" cy="8954103"/>
            <a:chOff x="0" y="0"/>
            <a:chExt cx="285972152" cy="149557035"/>
          </a:xfrm>
        </p:grpSpPr>
        <p:sp>
          <p:nvSpPr>
            <p:cNvPr id="3" name="Freeform 3"/>
            <p:cNvSpPr/>
            <p:nvPr/>
          </p:nvSpPr>
          <p:spPr>
            <a:xfrm>
              <a:off x="72390" y="72390"/>
              <a:ext cx="285827381" cy="149412253"/>
            </a:xfrm>
            <a:custGeom>
              <a:avLst/>
              <a:gdLst/>
              <a:ahLst/>
              <a:cxnLst/>
              <a:rect l="l" t="t" r="r" b="b"/>
              <a:pathLst>
                <a:path w="285827381" h="149412253">
                  <a:moveTo>
                    <a:pt x="0" y="0"/>
                  </a:moveTo>
                  <a:lnTo>
                    <a:pt x="285827381" y="0"/>
                  </a:lnTo>
                  <a:lnTo>
                    <a:pt x="285827381" y="149412253"/>
                  </a:lnTo>
                  <a:lnTo>
                    <a:pt x="0" y="149412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66DAA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285972151" cy="149557036"/>
            </a:xfrm>
            <a:custGeom>
              <a:avLst/>
              <a:gdLst/>
              <a:ahLst/>
              <a:cxnLst/>
              <a:rect l="l" t="t" r="r" b="b"/>
              <a:pathLst>
                <a:path w="285972151" h="149557036">
                  <a:moveTo>
                    <a:pt x="285827366" y="149412251"/>
                  </a:moveTo>
                  <a:lnTo>
                    <a:pt x="285972151" y="149412251"/>
                  </a:lnTo>
                  <a:lnTo>
                    <a:pt x="285972151" y="149557036"/>
                  </a:lnTo>
                  <a:lnTo>
                    <a:pt x="285827366" y="149557036"/>
                  </a:lnTo>
                  <a:lnTo>
                    <a:pt x="285827366" y="149412251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49412251"/>
                  </a:lnTo>
                  <a:lnTo>
                    <a:pt x="0" y="149412251"/>
                  </a:lnTo>
                  <a:lnTo>
                    <a:pt x="0" y="144780"/>
                  </a:lnTo>
                  <a:close/>
                  <a:moveTo>
                    <a:pt x="0" y="149412251"/>
                  </a:moveTo>
                  <a:lnTo>
                    <a:pt x="144780" y="149412251"/>
                  </a:lnTo>
                  <a:lnTo>
                    <a:pt x="144780" y="149557036"/>
                  </a:lnTo>
                  <a:lnTo>
                    <a:pt x="0" y="149557036"/>
                  </a:lnTo>
                  <a:lnTo>
                    <a:pt x="0" y="149412251"/>
                  </a:lnTo>
                  <a:close/>
                  <a:moveTo>
                    <a:pt x="285827366" y="144780"/>
                  </a:moveTo>
                  <a:lnTo>
                    <a:pt x="285972151" y="144780"/>
                  </a:lnTo>
                  <a:lnTo>
                    <a:pt x="285972151" y="149412251"/>
                  </a:lnTo>
                  <a:lnTo>
                    <a:pt x="285827366" y="149412251"/>
                  </a:lnTo>
                  <a:lnTo>
                    <a:pt x="285827366" y="144780"/>
                  </a:lnTo>
                  <a:close/>
                  <a:moveTo>
                    <a:pt x="144780" y="149412251"/>
                  </a:moveTo>
                  <a:lnTo>
                    <a:pt x="285827366" y="149412251"/>
                  </a:lnTo>
                  <a:lnTo>
                    <a:pt x="285827366" y="149557036"/>
                  </a:lnTo>
                  <a:lnTo>
                    <a:pt x="144780" y="149557036"/>
                  </a:lnTo>
                  <a:lnTo>
                    <a:pt x="144780" y="149412251"/>
                  </a:lnTo>
                  <a:close/>
                  <a:moveTo>
                    <a:pt x="285827366" y="0"/>
                  </a:moveTo>
                  <a:lnTo>
                    <a:pt x="285972151" y="0"/>
                  </a:lnTo>
                  <a:lnTo>
                    <a:pt x="285972151" y="144780"/>
                  </a:lnTo>
                  <a:lnTo>
                    <a:pt x="285827366" y="144780"/>
                  </a:lnTo>
                  <a:lnTo>
                    <a:pt x="285827366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285827366" y="0"/>
                  </a:lnTo>
                  <a:lnTo>
                    <a:pt x="285827366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5522D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028700" y="1028700"/>
            <a:ext cx="16230600" cy="8229600"/>
            <a:chOff x="0" y="0"/>
            <a:chExt cx="271093656" cy="137455938"/>
          </a:xfrm>
        </p:grpSpPr>
        <p:sp>
          <p:nvSpPr>
            <p:cNvPr id="6" name="Freeform 6"/>
            <p:cNvSpPr/>
            <p:nvPr/>
          </p:nvSpPr>
          <p:spPr>
            <a:xfrm>
              <a:off x="72390" y="72390"/>
              <a:ext cx="270948884" cy="137311162"/>
            </a:xfrm>
            <a:custGeom>
              <a:avLst/>
              <a:gdLst/>
              <a:ahLst/>
              <a:cxnLst/>
              <a:rect l="l" t="t" r="r" b="b"/>
              <a:pathLst>
                <a:path w="270948884" h="137311162">
                  <a:moveTo>
                    <a:pt x="0" y="0"/>
                  </a:moveTo>
                  <a:lnTo>
                    <a:pt x="270948884" y="0"/>
                  </a:lnTo>
                  <a:lnTo>
                    <a:pt x="270948884" y="137311162"/>
                  </a:lnTo>
                  <a:lnTo>
                    <a:pt x="0" y="1373111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0" y="0"/>
              <a:ext cx="271093654" cy="137455945"/>
            </a:xfrm>
            <a:custGeom>
              <a:avLst/>
              <a:gdLst/>
              <a:ahLst/>
              <a:cxnLst/>
              <a:rect l="l" t="t" r="r" b="b"/>
              <a:pathLst>
                <a:path w="271093654" h="137455945">
                  <a:moveTo>
                    <a:pt x="270948869" y="137311160"/>
                  </a:moveTo>
                  <a:lnTo>
                    <a:pt x="271093654" y="137311160"/>
                  </a:lnTo>
                  <a:lnTo>
                    <a:pt x="271093654" y="137455945"/>
                  </a:lnTo>
                  <a:lnTo>
                    <a:pt x="270948869" y="137455945"/>
                  </a:lnTo>
                  <a:lnTo>
                    <a:pt x="270948869" y="13731116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37311160"/>
                  </a:lnTo>
                  <a:lnTo>
                    <a:pt x="0" y="137311160"/>
                  </a:lnTo>
                  <a:lnTo>
                    <a:pt x="0" y="144780"/>
                  </a:lnTo>
                  <a:close/>
                  <a:moveTo>
                    <a:pt x="0" y="137311160"/>
                  </a:moveTo>
                  <a:lnTo>
                    <a:pt x="144780" y="137311160"/>
                  </a:lnTo>
                  <a:lnTo>
                    <a:pt x="144780" y="137455945"/>
                  </a:lnTo>
                  <a:lnTo>
                    <a:pt x="0" y="137455945"/>
                  </a:lnTo>
                  <a:lnTo>
                    <a:pt x="0" y="137311160"/>
                  </a:lnTo>
                  <a:close/>
                  <a:moveTo>
                    <a:pt x="270948869" y="144780"/>
                  </a:moveTo>
                  <a:lnTo>
                    <a:pt x="271093654" y="144780"/>
                  </a:lnTo>
                  <a:lnTo>
                    <a:pt x="271093654" y="137311160"/>
                  </a:lnTo>
                  <a:lnTo>
                    <a:pt x="270948869" y="137311160"/>
                  </a:lnTo>
                  <a:lnTo>
                    <a:pt x="270948869" y="144780"/>
                  </a:lnTo>
                  <a:close/>
                  <a:moveTo>
                    <a:pt x="144780" y="137311160"/>
                  </a:moveTo>
                  <a:lnTo>
                    <a:pt x="270948869" y="137311160"/>
                  </a:lnTo>
                  <a:lnTo>
                    <a:pt x="270948869" y="137455945"/>
                  </a:lnTo>
                  <a:lnTo>
                    <a:pt x="144780" y="137455945"/>
                  </a:lnTo>
                  <a:lnTo>
                    <a:pt x="144780" y="137311160"/>
                  </a:lnTo>
                  <a:close/>
                  <a:moveTo>
                    <a:pt x="270948869" y="0"/>
                  </a:moveTo>
                  <a:lnTo>
                    <a:pt x="271093654" y="0"/>
                  </a:lnTo>
                  <a:lnTo>
                    <a:pt x="271093654" y="144780"/>
                  </a:lnTo>
                  <a:lnTo>
                    <a:pt x="270948869" y="144780"/>
                  </a:lnTo>
                  <a:lnTo>
                    <a:pt x="270948869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270948869" y="0"/>
                  </a:lnTo>
                  <a:lnTo>
                    <a:pt x="27094886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766DA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4800601" y="2933699"/>
            <a:ext cx="12219072" cy="5740771"/>
            <a:chOff x="0" y="0"/>
            <a:chExt cx="196010792" cy="93688128"/>
          </a:xfrm>
        </p:grpSpPr>
        <p:sp>
          <p:nvSpPr>
            <p:cNvPr id="9" name="Freeform 9"/>
            <p:cNvSpPr/>
            <p:nvPr/>
          </p:nvSpPr>
          <p:spPr>
            <a:xfrm>
              <a:off x="72390" y="72390"/>
              <a:ext cx="195866013" cy="93543347"/>
            </a:xfrm>
            <a:custGeom>
              <a:avLst/>
              <a:gdLst/>
              <a:ahLst/>
              <a:cxnLst/>
              <a:rect l="l" t="t" r="r" b="b"/>
              <a:pathLst>
                <a:path w="195866013" h="93543347">
                  <a:moveTo>
                    <a:pt x="0" y="0"/>
                  </a:moveTo>
                  <a:lnTo>
                    <a:pt x="195866013" y="0"/>
                  </a:lnTo>
                  <a:lnTo>
                    <a:pt x="195866013" y="93543347"/>
                  </a:lnTo>
                  <a:lnTo>
                    <a:pt x="0" y="93543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66DAA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0" y="0"/>
              <a:ext cx="196010795" cy="93688129"/>
            </a:xfrm>
            <a:custGeom>
              <a:avLst/>
              <a:gdLst/>
              <a:ahLst/>
              <a:cxnLst/>
              <a:rect l="l" t="t" r="r" b="b"/>
              <a:pathLst>
                <a:path w="196010795" h="93688129">
                  <a:moveTo>
                    <a:pt x="195866010" y="93543351"/>
                  </a:moveTo>
                  <a:lnTo>
                    <a:pt x="196010795" y="93543351"/>
                  </a:lnTo>
                  <a:lnTo>
                    <a:pt x="196010795" y="93688129"/>
                  </a:lnTo>
                  <a:lnTo>
                    <a:pt x="195866010" y="93688129"/>
                  </a:lnTo>
                  <a:lnTo>
                    <a:pt x="195866010" y="93543351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93543351"/>
                  </a:lnTo>
                  <a:lnTo>
                    <a:pt x="0" y="93543351"/>
                  </a:lnTo>
                  <a:lnTo>
                    <a:pt x="0" y="144780"/>
                  </a:lnTo>
                  <a:close/>
                  <a:moveTo>
                    <a:pt x="0" y="93543351"/>
                  </a:moveTo>
                  <a:lnTo>
                    <a:pt x="144780" y="93543351"/>
                  </a:lnTo>
                  <a:lnTo>
                    <a:pt x="144780" y="93688129"/>
                  </a:lnTo>
                  <a:lnTo>
                    <a:pt x="0" y="93688129"/>
                  </a:lnTo>
                  <a:lnTo>
                    <a:pt x="0" y="93543351"/>
                  </a:lnTo>
                  <a:close/>
                  <a:moveTo>
                    <a:pt x="195866010" y="144780"/>
                  </a:moveTo>
                  <a:lnTo>
                    <a:pt x="196010795" y="144780"/>
                  </a:lnTo>
                  <a:lnTo>
                    <a:pt x="196010795" y="93543351"/>
                  </a:lnTo>
                  <a:lnTo>
                    <a:pt x="195866010" y="93543351"/>
                  </a:lnTo>
                  <a:lnTo>
                    <a:pt x="195866010" y="144780"/>
                  </a:lnTo>
                  <a:close/>
                  <a:moveTo>
                    <a:pt x="144780" y="93543351"/>
                  </a:moveTo>
                  <a:lnTo>
                    <a:pt x="195866010" y="93543351"/>
                  </a:lnTo>
                  <a:lnTo>
                    <a:pt x="195866010" y="93688129"/>
                  </a:lnTo>
                  <a:lnTo>
                    <a:pt x="144780" y="93688129"/>
                  </a:lnTo>
                  <a:lnTo>
                    <a:pt x="144780" y="93543351"/>
                  </a:lnTo>
                  <a:close/>
                  <a:moveTo>
                    <a:pt x="195866010" y="0"/>
                  </a:moveTo>
                  <a:lnTo>
                    <a:pt x="196010795" y="0"/>
                  </a:lnTo>
                  <a:lnTo>
                    <a:pt x="196010795" y="144780"/>
                  </a:lnTo>
                  <a:lnTo>
                    <a:pt x="195866010" y="144780"/>
                  </a:lnTo>
                  <a:lnTo>
                    <a:pt x="195866010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95866010" y="0"/>
                  </a:lnTo>
                  <a:lnTo>
                    <a:pt x="195866010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766DAA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6396549" y="3924301"/>
            <a:ext cx="9483844" cy="5514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33999" lvl="1">
              <a:lnSpc>
                <a:spcPts val="4331"/>
              </a:lnSpc>
            </a:pPr>
            <a:r>
              <a:rPr lang="en-US" sz="3094" dirty="0">
                <a:solidFill>
                  <a:srgbClr val="FFFFFF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9. Getting tested for chlamydia is easy</a:t>
            </a:r>
          </a:p>
        </p:txBody>
      </p:sp>
      <p:sp>
        <p:nvSpPr>
          <p:cNvPr id="12" name="Freeform 12"/>
          <p:cNvSpPr/>
          <p:nvPr/>
        </p:nvSpPr>
        <p:spPr>
          <a:xfrm rot="2410738">
            <a:off x="575515" y="2910684"/>
            <a:ext cx="4713852" cy="5156221"/>
          </a:xfrm>
          <a:custGeom>
            <a:avLst/>
            <a:gdLst/>
            <a:ahLst/>
            <a:cxnLst/>
            <a:rect l="l" t="t" r="r" b="b"/>
            <a:pathLst>
              <a:path w="4713852" h="5156221">
                <a:moveTo>
                  <a:pt x="0" y="0"/>
                </a:moveTo>
                <a:lnTo>
                  <a:pt x="4713852" y="0"/>
                </a:lnTo>
                <a:lnTo>
                  <a:pt x="4713852" y="5156221"/>
                </a:lnTo>
                <a:lnTo>
                  <a:pt x="0" y="51562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3"/>
          <p:cNvSpPr txBox="1"/>
          <p:nvPr/>
        </p:nvSpPr>
        <p:spPr>
          <a:xfrm>
            <a:off x="1752600" y="1629802"/>
            <a:ext cx="14782800" cy="1202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6549"/>
              </a:lnSpc>
            </a:pPr>
            <a:r>
              <a:rPr lang="en-US" sz="5457" dirty="0">
                <a:solidFill>
                  <a:srgbClr val="503C8A"/>
                </a:solidFill>
                <a:latin typeface="Fredoka"/>
                <a:ea typeface="Fredoka"/>
                <a:cs typeface="Fredoka"/>
                <a:sym typeface="Fredoka"/>
              </a:rPr>
              <a:t>Chlamydial Trachomatis: TRUE or FALSE</a:t>
            </a:r>
          </a:p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493484" y="4481781"/>
            <a:ext cx="667971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8000" dirty="0">
                <a:solidFill>
                  <a:prstClr val="white"/>
                </a:solidFill>
                <a:latin typeface="Arial Black" panose="020B0A04020102020204" pitchFamily="34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421773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A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72954" y="677127"/>
            <a:ext cx="17121388" cy="8954103"/>
            <a:chOff x="0" y="0"/>
            <a:chExt cx="285972152" cy="149557035"/>
          </a:xfrm>
        </p:grpSpPr>
        <p:sp>
          <p:nvSpPr>
            <p:cNvPr id="3" name="Freeform 3"/>
            <p:cNvSpPr/>
            <p:nvPr/>
          </p:nvSpPr>
          <p:spPr>
            <a:xfrm>
              <a:off x="72390" y="72390"/>
              <a:ext cx="285827381" cy="149412253"/>
            </a:xfrm>
            <a:custGeom>
              <a:avLst/>
              <a:gdLst/>
              <a:ahLst/>
              <a:cxnLst/>
              <a:rect l="l" t="t" r="r" b="b"/>
              <a:pathLst>
                <a:path w="285827381" h="149412253">
                  <a:moveTo>
                    <a:pt x="0" y="0"/>
                  </a:moveTo>
                  <a:lnTo>
                    <a:pt x="285827381" y="0"/>
                  </a:lnTo>
                  <a:lnTo>
                    <a:pt x="285827381" y="149412253"/>
                  </a:lnTo>
                  <a:lnTo>
                    <a:pt x="0" y="149412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66DAA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285972151" cy="149557036"/>
            </a:xfrm>
            <a:custGeom>
              <a:avLst/>
              <a:gdLst/>
              <a:ahLst/>
              <a:cxnLst/>
              <a:rect l="l" t="t" r="r" b="b"/>
              <a:pathLst>
                <a:path w="285972151" h="149557036">
                  <a:moveTo>
                    <a:pt x="285827366" y="149412251"/>
                  </a:moveTo>
                  <a:lnTo>
                    <a:pt x="285972151" y="149412251"/>
                  </a:lnTo>
                  <a:lnTo>
                    <a:pt x="285972151" y="149557036"/>
                  </a:lnTo>
                  <a:lnTo>
                    <a:pt x="285827366" y="149557036"/>
                  </a:lnTo>
                  <a:lnTo>
                    <a:pt x="285827366" y="149412251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49412251"/>
                  </a:lnTo>
                  <a:lnTo>
                    <a:pt x="0" y="149412251"/>
                  </a:lnTo>
                  <a:lnTo>
                    <a:pt x="0" y="144780"/>
                  </a:lnTo>
                  <a:close/>
                  <a:moveTo>
                    <a:pt x="0" y="149412251"/>
                  </a:moveTo>
                  <a:lnTo>
                    <a:pt x="144780" y="149412251"/>
                  </a:lnTo>
                  <a:lnTo>
                    <a:pt x="144780" y="149557036"/>
                  </a:lnTo>
                  <a:lnTo>
                    <a:pt x="0" y="149557036"/>
                  </a:lnTo>
                  <a:lnTo>
                    <a:pt x="0" y="149412251"/>
                  </a:lnTo>
                  <a:close/>
                  <a:moveTo>
                    <a:pt x="285827366" y="144780"/>
                  </a:moveTo>
                  <a:lnTo>
                    <a:pt x="285972151" y="144780"/>
                  </a:lnTo>
                  <a:lnTo>
                    <a:pt x="285972151" y="149412251"/>
                  </a:lnTo>
                  <a:lnTo>
                    <a:pt x="285827366" y="149412251"/>
                  </a:lnTo>
                  <a:lnTo>
                    <a:pt x="285827366" y="144780"/>
                  </a:lnTo>
                  <a:close/>
                  <a:moveTo>
                    <a:pt x="144780" y="149412251"/>
                  </a:moveTo>
                  <a:lnTo>
                    <a:pt x="285827366" y="149412251"/>
                  </a:lnTo>
                  <a:lnTo>
                    <a:pt x="285827366" y="149557036"/>
                  </a:lnTo>
                  <a:lnTo>
                    <a:pt x="144780" y="149557036"/>
                  </a:lnTo>
                  <a:lnTo>
                    <a:pt x="144780" y="149412251"/>
                  </a:lnTo>
                  <a:close/>
                  <a:moveTo>
                    <a:pt x="285827366" y="0"/>
                  </a:moveTo>
                  <a:lnTo>
                    <a:pt x="285972151" y="0"/>
                  </a:lnTo>
                  <a:lnTo>
                    <a:pt x="285972151" y="144780"/>
                  </a:lnTo>
                  <a:lnTo>
                    <a:pt x="285827366" y="144780"/>
                  </a:lnTo>
                  <a:lnTo>
                    <a:pt x="285827366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285827366" y="0"/>
                  </a:lnTo>
                  <a:lnTo>
                    <a:pt x="285827366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5522D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028700" y="1028700"/>
            <a:ext cx="16230600" cy="8229600"/>
            <a:chOff x="0" y="0"/>
            <a:chExt cx="271093656" cy="137455938"/>
          </a:xfrm>
        </p:grpSpPr>
        <p:sp>
          <p:nvSpPr>
            <p:cNvPr id="6" name="Freeform 6"/>
            <p:cNvSpPr/>
            <p:nvPr/>
          </p:nvSpPr>
          <p:spPr>
            <a:xfrm>
              <a:off x="72390" y="72390"/>
              <a:ext cx="270948884" cy="137311162"/>
            </a:xfrm>
            <a:custGeom>
              <a:avLst/>
              <a:gdLst/>
              <a:ahLst/>
              <a:cxnLst/>
              <a:rect l="l" t="t" r="r" b="b"/>
              <a:pathLst>
                <a:path w="270948884" h="137311162">
                  <a:moveTo>
                    <a:pt x="0" y="0"/>
                  </a:moveTo>
                  <a:lnTo>
                    <a:pt x="270948884" y="0"/>
                  </a:lnTo>
                  <a:lnTo>
                    <a:pt x="270948884" y="137311162"/>
                  </a:lnTo>
                  <a:lnTo>
                    <a:pt x="0" y="1373111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0" y="0"/>
              <a:ext cx="271093654" cy="137455945"/>
            </a:xfrm>
            <a:custGeom>
              <a:avLst/>
              <a:gdLst/>
              <a:ahLst/>
              <a:cxnLst/>
              <a:rect l="l" t="t" r="r" b="b"/>
              <a:pathLst>
                <a:path w="271093654" h="137455945">
                  <a:moveTo>
                    <a:pt x="270948869" y="137311160"/>
                  </a:moveTo>
                  <a:lnTo>
                    <a:pt x="271093654" y="137311160"/>
                  </a:lnTo>
                  <a:lnTo>
                    <a:pt x="271093654" y="137455945"/>
                  </a:lnTo>
                  <a:lnTo>
                    <a:pt x="270948869" y="137455945"/>
                  </a:lnTo>
                  <a:lnTo>
                    <a:pt x="270948869" y="13731116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37311160"/>
                  </a:lnTo>
                  <a:lnTo>
                    <a:pt x="0" y="137311160"/>
                  </a:lnTo>
                  <a:lnTo>
                    <a:pt x="0" y="144780"/>
                  </a:lnTo>
                  <a:close/>
                  <a:moveTo>
                    <a:pt x="0" y="137311160"/>
                  </a:moveTo>
                  <a:lnTo>
                    <a:pt x="144780" y="137311160"/>
                  </a:lnTo>
                  <a:lnTo>
                    <a:pt x="144780" y="137455945"/>
                  </a:lnTo>
                  <a:lnTo>
                    <a:pt x="0" y="137455945"/>
                  </a:lnTo>
                  <a:lnTo>
                    <a:pt x="0" y="137311160"/>
                  </a:lnTo>
                  <a:close/>
                  <a:moveTo>
                    <a:pt x="270948869" y="144780"/>
                  </a:moveTo>
                  <a:lnTo>
                    <a:pt x="271093654" y="144780"/>
                  </a:lnTo>
                  <a:lnTo>
                    <a:pt x="271093654" y="137311160"/>
                  </a:lnTo>
                  <a:lnTo>
                    <a:pt x="270948869" y="137311160"/>
                  </a:lnTo>
                  <a:lnTo>
                    <a:pt x="270948869" y="144780"/>
                  </a:lnTo>
                  <a:close/>
                  <a:moveTo>
                    <a:pt x="144780" y="137311160"/>
                  </a:moveTo>
                  <a:lnTo>
                    <a:pt x="270948869" y="137311160"/>
                  </a:lnTo>
                  <a:lnTo>
                    <a:pt x="270948869" y="137455945"/>
                  </a:lnTo>
                  <a:lnTo>
                    <a:pt x="144780" y="137455945"/>
                  </a:lnTo>
                  <a:lnTo>
                    <a:pt x="144780" y="137311160"/>
                  </a:lnTo>
                  <a:close/>
                  <a:moveTo>
                    <a:pt x="270948869" y="0"/>
                  </a:moveTo>
                  <a:lnTo>
                    <a:pt x="271093654" y="0"/>
                  </a:lnTo>
                  <a:lnTo>
                    <a:pt x="271093654" y="144780"/>
                  </a:lnTo>
                  <a:lnTo>
                    <a:pt x="270948869" y="144780"/>
                  </a:lnTo>
                  <a:lnTo>
                    <a:pt x="270948869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270948869" y="0"/>
                  </a:lnTo>
                  <a:lnTo>
                    <a:pt x="27094886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766DA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4800601" y="2933699"/>
            <a:ext cx="12219072" cy="5740771"/>
            <a:chOff x="0" y="0"/>
            <a:chExt cx="196010792" cy="93688128"/>
          </a:xfrm>
        </p:grpSpPr>
        <p:sp>
          <p:nvSpPr>
            <p:cNvPr id="9" name="Freeform 9"/>
            <p:cNvSpPr/>
            <p:nvPr/>
          </p:nvSpPr>
          <p:spPr>
            <a:xfrm>
              <a:off x="72390" y="72390"/>
              <a:ext cx="195866013" cy="93543347"/>
            </a:xfrm>
            <a:custGeom>
              <a:avLst/>
              <a:gdLst/>
              <a:ahLst/>
              <a:cxnLst/>
              <a:rect l="l" t="t" r="r" b="b"/>
              <a:pathLst>
                <a:path w="195866013" h="93543347">
                  <a:moveTo>
                    <a:pt x="0" y="0"/>
                  </a:moveTo>
                  <a:lnTo>
                    <a:pt x="195866013" y="0"/>
                  </a:lnTo>
                  <a:lnTo>
                    <a:pt x="195866013" y="93543347"/>
                  </a:lnTo>
                  <a:lnTo>
                    <a:pt x="0" y="93543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66DAA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0" y="0"/>
              <a:ext cx="196010795" cy="93688129"/>
            </a:xfrm>
            <a:custGeom>
              <a:avLst/>
              <a:gdLst/>
              <a:ahLst/>
              <a:cxnLst/>
              <a:rect l="l" t="t" r="r" b="b"/>
              <a:pathLst>
                <a:path w="196010795" h="93688129">
                  <a:moveTo>
                    <a:pt x="195866010" y="93543351"/>
                  </a:moveTo>
                  <a:lnTo>
                    <a:pt x="196010795" y="93543351"/>
                  </a:lnTo>
                  <a:lnTo>
                    <a:pt x="196010795" y="93688129"/>
                  </a:lnTo>
                  <a:lnTo>
                    <a:pt x="195866010" y="93688129"/>
                  </a:lnTo>
                  <a:lnTo>
                    <a:pt x="195866010" y="93543351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93543351"/>
                  </a:lnTo>
                  <a:lnTo>
                    <a:pt x="0" y="93543351"/>
                  </a:lnTo>
                  <a:lnTo>
                    <a:pt x="0" y="144780"/>
                  </a:lnTo>
                  <a:close/>
                  <a:moveTo>
                    <a:pt x="0" y="93543351"/>
                  </a:moveTo>
                  <a:lnTo>
                    <a:pt x="144780" y="93543351"/>
                  </a:lnTo>
                  <a:lnTo>
                    <a:pt x="144780" y="93688129"/>
                  </a:lnTo>
                  <a:lnTo>
                    <a:pt x="0" y="93688129"/>
                  </a:lnTo>
                  <a:lnTo>
                    <a:pt x="0" y="93543351"/>
                  </a:lnTo>
                  <a:close/>
                  <a:moveTo>
                    <a:pt x="195866010" y="144780"/>
                  </a:moveTo>
                  <a:lnTo>
                    <a:pt x="196010795" y="144780"/>
                  </a:lnTo>
                  <a:lnTo>
                    <a:pt x="196010795" y="93543351"/>
                  </a:lnTo>
                  <a:lnTo>
                    <a:pt x="195866010" y="93543351"/>
                  </a:lnTo>
                  <a:lnTo>
                    <a:pt x="195866010" y="144780"/>
                  </a:lnTo>
                  <a:close/>
                  <a:moveTo>
                    <a:pt x="144780" y="93543351"/>
                  </a:moveTo>
                  <a:lnTo>
                    <a:pt x="195866010" y="93543351"/>
                  </a:lnTo>
                  <a:lnTo>
                    <a:pt x="195866010" y="93688129"/>
                  </a:lnTo>
                  <a:lnTo>
                    <a:pt x="144780" y="93688129"/>
                  </a:lnTo>
                  <a:lnTo>
                    <a:pt x="144780" y="93543351"/>
                  </a:lnTo>
                  <a:close/>
                  <a:moveTo>
                    <a:pt x="195866010" y="0"/>
                  </a:moveTo>
                  <a:lnTo>
                    <a:pt x="196010795" y="0"/>
                  </a:lnTo>
                  <a:lnTo>
                    <a:pt x="196010795" y="144780"/>
                  </a:lnTo>
                  <a:lnTo>
                    <a:pt x="195866010" y="144780"/>
                  </a:lnTo>
                  <a:lnTo>
                    <a:pt x="195866010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95866010" y="0"/>
                  </a:lnTo>
                  <a:lnTo>
                    <a:pt x="195866010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766DAA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6396549" y="3924301"/>
            <a:ext cx="9483844" cy="4905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33999" lvl="1">
              <a:lnSpc>
                <a:spcPts val="4331"/>
              </a:lnSpc>
            </a:pPr>
            <a:r>
              <a:rPr lang="en-US" sz="3094" dirty="0">
                <a:solidFill>
                  <a:srgbClr val="FFFFFF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10. Chlamydia is difficult to treat</a:t>
            </a:r>
          </a:p>
        </p:txBody>
      </p:sp>
      <p:sp>
        <p:nvSpPr>
          <p:cNvPr id="12" name="Freeform 12"/>
          <p:cNvSpPr/>
          <p:nvPr/>
        </p:nvSpPr>
        <p:spPr>
          <a:xfrm rot="2410738">
            <a:off x="575515" y="2910684"/>
            <a:ext cx="4713852" cy="5156221"/>
          </a:xfrm>
          <a:custGeom>
            <a:avLst/>
            <a:gdLst/>
            <a:ahLst/>
            <a:cxnLst/>
            <a:rect l="l" t="t" r="r" b="b"/>
            <a:pathLst>
              <a:path w="4713852" h="5156221">
                <a:moveTo>
                  <a:pt x="0" y="0"/>
                </a:moveTo>
                <a:lnTo>
                  <a:pt x="4713852" y="0"/>
                </a:lnTo>
                <a:lnTo>
                  <a:pt x="4713852" y="5156221"/>
                </a:lnTo>
                <a:lnTo>
                  <a:pt x="0" y="51562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3"/>
          <p:cNvSpPr txBox="1"/>
          <p:nvPr/>
        </p:nvSpPr>
        <p:spPr>
          <a:xfrm>
            <a:off x="1752600" y="1629802"/>
            <a:ext cx="14782800" cy="1202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6549"/>
              </a:lnSpc>
            </a:pPr>
            <a:r>
              <a:rPr lang="en-US" sz="5457" dirty="0">
                <a:solidFill>
                  <a:srgbClr val="503C8A"/>
                </a:solidFill>
                <a:latin typeface="Fredoka"/>
                <a:ea typeface="Fredoka"/>
                <a:cs typeface="Fredoka"/>
                <a:sym typeface="Fredoka"/>
              </a:rPr>
              <a:t>Chlamydial Trachomatis: TRUE or FALSE</a:t>
            </a:r>
          </a:p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493484" y="4481781"/>
            <a:ext cx="622251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8000" dirty="0">
                <a:solidFill>
                  <a:prstClr val="white"/>
                </a:solidFill>
                <a:latin typeface="Arial Black" panose="020B0A04020102020204" pitchFamily="34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64611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A3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72954" y="677127"/>
            <a:ext cx="17121388" cy="8954103"/>
            <a:chOff x="0" y="0"/>
            <a:chExt cx="285972152" cy="149557035"/>
          </a:xfrm>
        </p:grpSpPr>
        <p:sp>
          <p:nvSpPr>
            <p:cNvPr id="3" name="Freeform 3"/>
            <p:cNvSpPr/>
            <p:nvPr/>
          </p:nvSpPr>
          <p:spPr>
            <a:xfrm>
              <a:off x="72390" y="72390"/>
              <a:ext cx="285827381" cy="149412253"/>
            </a:xfrm>
            <a:custGeom>
              <a:avLst/>
              <a:gdLst/>
              <a:ahLst/>
              <a:cxnLst/>
              <a:rect l="l" t="t" r="r" b="b"/>
              <a:pathLst>
                <a:path w="285827381" h="149412253">
                  <a:moveTo>
                    <a:pt x="0" y="0"/>
                  </a:moveTo>
                  <a:lnTo>
                    <a:pt x="285827381" y="0"/>
                  </a:lnTo>
                  <a:lnTo>
                    <a:pt x="285827381" y="149412253"/>
                  </a:lnTo>
                  <a:lnTo>
                    <a:pt x="0" y="149412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781C0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285972151" cy="149557036"/>
            </a:xfrm>
            <a:custGeom>
              <a:avLst/>
              <a:gdLst/>
              <a:ahLst/>
              <a:cxnLst/>
              <a:rect l="l" t="t" r="r" b="b"/>
              <a:pathLst>
                <a:path w="285972151" h="149557036">
                  <a:moveTo>
                    <a:pt x="285827366" y="149412251"/>
                  </a:moveTo>
                  <a:lnTo>
                    <a:pt x="285972151" y="149412251"/>
                  </a:lnTo>
                  <a:lnTo>
                    <a:pt x="285972151" y="149557036"/>
                  </a:lnTo>
                  <a:lnTo>
                    <a:pt x="285827366" y="149557036"/>
                  </a:lnTo>
                  <a:lnTo>
                    <a:pt x="285827366" y="149412251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49412251"/>
                  </a:lnTo>
                  <a:lnTo>
                    <a:pt x="0" y="149412251"/>
                  </a:lnTo>
                  <a:lnTo>
                    <a:pt x="0" y="144780"/>
                  </a:lnTo>
                  <a:close/>
                  <a:moveTo>
                    <a:pt x="0" y="149412251"/>
                  </a:moveTo>
                  <a:lnTo>
                    <a:pt x="144780" y="149412251"/>
                  </a:lnTo>
                  <a:lnTo>
                    <a:pt x="144780" y="149557036"/>
                  </a:lnTo>
                  <a:lnTo>
                    <a:pt x="0" y="149557036"/>
                  </a:lnTo>
                  <a:lnTo>
                    <a:pt x="0" y="149412251"/>
                  </a:lnTo>
                  <a:close/>
                  <a:moveTo>
                    <a:pt x="285827366" y="144780"/>
                  </a:moveTo>
                  <a:lnTo>
                    <a:pt x="285972151" y="144780"/>
                  </a:lnTo>
                  <a:lnTo>
                    <a:pt x="285972151" y="149412251"/>
                  </a:lnTo>
                  <a:lnTo>
                    <a:pt x="285827366" y="149412251"/>
                  </a:lnTo>
                  <a:lnTo>
                    <a:pt x="285827366" y="144780"/>
                  </a:lnTo>
                  <a:close/>
                  <a:moveTo>
                    <a:pt x="144780" y="149412251"/>
                  </a:moveTo>
                  <a:lnTo>
                    <a:pt x="285827366" y="149412251"/>
                  </a:lnTo>
                  <a:lnTo>
                    <a:pt x="285827366" y="149557036"/>
                  </a:lnTo>
                  <a:lnTo>
                    <a:pt x="144780" y="149557036"/>
                  </a:lnTo>
                  <a:lnTo>
                    <a:pt x="144780" y="149412251"/>
                  </a:lnTo>
                  <a:close/>
                  <a:moveTo>
                    <a:pt x="285827366" y="0"/>
                  </a:moveTo>
                  <a:lnTo>
                    <a:pt x="285972151" y="0"/>
                  </a:lnTo>
                  <a:lnTo>
                    <a:pt x="285972151" y="144780"/>
                  </a:lnTo>
                  <a:lnTo>
                    <a:pt x="285827366" y="144780"/>
                  </a:lnTo>
                  <a:lnTo>
                    <a:pt x="285827366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285827366" y="0"/>
                  </a:lnTo>
                  <a:lnTo>
                    <a:pt x="285827366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5522D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028700" y="1028700"/>
            <a:ext cx="16230600" cy="8229600"/>
            <a:chOff x="0" y="0"/>
            <a:chExt cx="271093656" cy="137455938"/>
          </a:xfrm>
        </p:grpSpPr>
        <p:sp>
          <p:nvSpPr>
            <p:cNvPr id="6" name="Freeform 6"/>
            <p:cNvSpPr/>
            <p:nvPr/>
          </p:nvSpPr>
          <p:spPr>
            <a:xfrm>
              <a:off x="72390" y="72390"/>
              <a:ext cx="270948884" cy="137311162"/>
            </a:xfrm>
            <a:custGeom>
              <a:avLst/>
              <a:gdLst/>
              <a:ahLst/>
              <a:cxnLst/>
              <a:rect l="l" t="t" r="r" b="b"/>
              <a:pathLst>
                <a:path w="270948884" h="137311162">
                  <a:moveTo>
                    <a:pt x="0" y="0"/>
                  </a:moveTo>
                  <a:lnTo>
                    <a:pt x="270948884" y="0"/>
                  </a:lnTo>
                  <a:lnTo>
                    <a:pt x="270948884" y="137311162"/>
                  </a:lnTo>
                  <a:lnTo>
                    <a:pt x="0" y="1373111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0" y="0"/>
              <a:ext cx="271093654" cy="137455945"/>
            </a:xfrm>
            <a:custGeom>
              <a:avLst/>
              <a:gdLst/>
              <a:ahLst/>
              <a:cxnLst/>
              <a:rect l="l" t="t" r="r" b="b"/>
              <a:pathLst>
                <a:path w="271093654" h="137455945">
                  <a:moveTo>
                    <a:pt x="270948869" y="137311160"/>
                  </a:moveTo>
                  <a:lnTo>
                    <a:pt x="271093654" y="137311160"/>
                  </a:lnTo>
                  <a:lnTo>
                    <a:pt x="271093654" y="137455945"/>
                  </a:lnTo>
                  <a:lnTo>
                    <a:pt x="270948869" y="137455945"/>
                  </a:lnTo>
                  <a:lnTo>
                    <a:pt x="270948869" y="13731116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37311160"/>
                  </a:lnTo>
                  <a:lnTo>
                    <a:pt x="0" y="137311160"/>
                  </a:lnTo>
                  <a:lnTo>
                    <a:pt x="0" y="144780"/>
                  </a:lnTo>
                  <a:close/>
                  <a:moveTo>
                    <a:pt x="0" y="137311160"/>
                  </a:moveTo>
                  <a:lnTo>
                    <a:pt x="144780" y="137311160"/>
                  </a:lnTo>
                  <a:lnTo>
                    <a:pt x="144780" y="137455945"/>
                  </a:lnTo>
                  <a:lnTo>
                    <a:pt x="0" y="137455945"/>
                  </a:lnTo>
                  <a:lnTo>
                    <a:pt x="0" y="137311160"/>
                  </a:lnTo>
                  <a:close/>
                  <a:moveTo>
                    <a:pt x="270948869" y="144780"/>
                  </a:moveTo>
                  <a:lnTo>
                    <a:pt x="271093654" y="144780"/>
                  </a:lnTo>
                  <a:lnTo>
                    <a:pt x="271093654" y="137311160"/>
                  </a:lnTo>
                  <a:lnTo>
                    <a:pt x="270948869" y="137311160"/>
                  </a:lnTo>
                  <a:lnTo>
                    <a:pt x="270948869" y="144780"/>
                  </a:lnTo>
                  <a:close/>
                  <a:moveTo>
                    <a:pt x="144780" y="137311160"/>
                  </a:moveTo>
                  <a:lnTo>
                    <a:pt x="270948869" y="137311160"/>
                  </a:lnTo>
                  <a:lnTo>
                    <a:pt x="270948869" y="137455945"/>
                  </a:lnTo>
                  <a:lnTo>
                    <a:pt x="144780" y="137455945"/>
                  </a:lnTo>
                  <a:lnTo>
                    <a:pt x="144780" y="137311160"/>
                  </a:lnTo>
                  <a:close/>
                  <a:moveTo>
                    <a:pt x="270948869" y="0"/>
                  </a:moveTo>
                  <a:lnTo>
                    <a:pt x="271093654" y="0"/>
                  </a:lnTo>
                  <a:lnTo>
                    <a:pt x="271093654" y="144780"/>
                  </a:lnTo>
                  <a:lnTo>
                    <a:pt x="270948869" y="144780"/>
                  </a:lnTo>
                  <a:lnTo>
                    <a:pt x="270948869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270948869" y="0"/>
                  </a:lnTo>
                  <a:lnTo>
                    <a:pt x="27094886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3774C1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310063" y="2870789"/>
            <a:ext cx="9129337" cy="4120241"/>
            <a:chOff x="0" y="0"/>
            <a:chExt cx="261694667" cy="96619274"/>
          </a:xfrm>
        </p:grpSpPr>
        <p:sp>
          <p:nvSpPr>
            <p:cNvPr id="9" name="Freeform 9"/>
            <p:cNvSpPr/>
            <p:nvPr/>
          </p:nvSpPr>
          <p:spPr>
            <a:xfrm>
              <a:off x="72390" y="72390"/>
              <a:ext cx="261549892" cy="96474492"/>
            </a:xfrm>
            <a:custGeom>
              <a:avLst/>
              <a:gdLst/>
              <a:ahLst/>
              <a:cxnLst/>
              <a:rect l="l" t="t" r="r" b="b"/>
              <a:pathLst>
                <a:path w="261549892" h="96474492">
                  <a:moveTo>
                    <a:pt x="0" y="0"/>
                  </a:moveTo>
                  <a:lnTo>
                    <a:pt x="261549892" y="0"/>
                  </a:lnTo>
                  <a:lnTo>
                    <a:pt x="261549892" y="96474492"/>
                  </a:lnTo>
                  <a:lnTo>
                    <a:pt x="0" y="964744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781C0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0" y="0"/>
              <a:ext cx="261694662" cy="96619275"/>
            </a:xfrm>
            <a:custGeom>
              <a:avLst/>
              <a:gdLst/>
              <a:ahLst/>
              <a:cxnLst/>
              <a:rect l="l" t="t" r="r" b="b"/>
              <a:pathLst>
                <a:path w="261694662" h="96619275">
                  <a:moveTo>
                    <a:pt x="261549877" y="96474496"/>
                  </a:moveTo>
                  <a:lnTo>
                    <a:pt x="261694662" y="96474496"/>
                  </a:lnTo>
                  <a:lnTo>
                    <a:pt x="261694662" y="96619275"/>
                  </a:lnTo>
                  <a:lnTo>
                    <a:pt x="261549877" y="96619275"/>
                  </a:lnTo>
                  <a:lnTo>
                    <a:pt x="261549877" y="96474496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96474496"/>
                  </a:lnTo>
                  <a:lnTo>
                    <a:pt x="0" y="96474496"/>
                  </a:lnTo>
                  <a:lnTo>
                    <a:pt x="0" y="144780"/>
                  </a:lnTo>
                  <a:close/>
                  <a:moveTo>
                    <a:pt x="0" y="96474496"/>
                  </a:moveTo>
                  <a:lnTo>
                    <a:pt x="144780" y="96474496"/>
                  </a:lnTo>
                  <a:lnTo>
                    <a:pt x="144780" y="96619275"/>
                  </a:lnTo>
                  <a:lnTo>
                    <a:pt x="0" y="96619275"/>
                  </a:lnTo>
                  <a:lnTo>
                    <a:pt x="0" y="96474496"/>
                  </a:lnTo>
                  <a:close/>
                  <a:moveTo>
                    <a:pt x="261549877" y="144780"/>
                  </a:moveTo>
                  <a:lnTo>
                    <a:pt x="261694662" y="144780"/>
                  </a:lnTo>
                  <a:lnTo>
                    <a:pt x="261694662" y="96474496"/>
                  </a:lnTo>
                  <a:lnTo>
                    <a:pt x="261549877" y="96474496"/>
                  </a:lnTo>
                  <a:lnTo>
                    <a:pt x="261549877" y="144780"/>
                  </a:lnTo>
                  <a:close/>
                  <a:moveTo>
                    <a:pt x="144780" y="96474496"/>
                  </a:moveTo>
                  <a:lnTo>
                    <a:pt x="261549877" y="96474496"/>
                  </a:lnTo>
                  <a:lnTo>
                    <a:pt x="261549877" y="96619275"/>
                  </a:lnTo>
                  <a:lnTo>
                    <a:pt x="144780" y="96619275"/>
                  </a:lnTo>
                  <a:lnTo>
                    <a:pt x="144780" y="96474496"/>
                  </a:lnTo>
                  <a:close/>
                  <a:moveTo>
                    <a:pt x="261549877" y="0"/>
                  </a:moveTo>
                  <a:lnTo>
                    <a:pt x="261694662" y="0"/>
                  </a:lnTo>
                  <a:lnTo>
                    <a:pt x="261694662" y="144780"/>
                  </a:lnTo>
                  <a:lnTo>
                    <a:pt x="261549877" y="144780"/>
                  </a:lnTo>
                  <a:lnTo>
                    <a:pt x="261549877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261549877" y="0"/>
                  </a:lnTo>
                  <a:lnTo>
                    <a:pt x="261549877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4781C0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1600201" y="3220767"/>
            <a:ext cx="8077200" cy="37702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25675" lvl="1">
              <a:lnSpc>
                <a:spcPts val="4223"/>
              </a:lnSpc>
            </a:pPr>
            <a:r>
              <a:rPr lang="en-US" sz="3016" dirty="0">
                <a:solidFill>
                  <a:srgbClr val="FFFFFF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2.	</a:t>
            </a:r>
            <a:r>
              <a:rPr lang="en-US" sz="3016" i="1" dirty="0" err="1">
                <a:solidFill>
                  <a:srgbClr val="FFFFFF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Chlamydophila</a:t>
            </a:r>
            <a:r>
              <a:rPr lang="en-US" sz="3016" i="1" dirty="0">
                <a:solidFill>
                  <a:srgbClr val="FFFFFF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  <a:r>
              <a:rPr lang="en-US" sz="3016" i="1" dirty="0" err="1">
                <a:solidFill>
                  <a:srgbClr val="FFFFFF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pneumoniae</a:t>
            </a:r>
            <a:endParaRPr lang="en-US" sz="3016" i="1" dirty="0">
              <a:solidFill>
                <a:srgbClr val="FFFFFF"/>
              </a:solidFill>
              <a:latin typeface="Montserrat Classic"/>
              <a:ea typeface="Montserrat Classic"/>
              <a:cs typeface="Montserrat Classic"/>
              <a:sym typeface="Montserrat Classic"/>
            </a:endParaRPr>
          </a:p>
          <a:p>
            <a:pPr marL="325675" lvl="1">
              <a:lnSpc>
                <a:spcPts val="4223"/>
              </a:lnSpc>
            </a:pPr>
            <a:r>
              <a:rPr lang="en-US" sz="3016" dirty="0">
                <a:solidFill>
                  <a:srgbClr val="FFFFFF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Disease: Chlamydial pneumonia</a:t>
            </a:r>
          </a:p>
          <a:p>
            <a:pPr marL="325675" lvl="1">
              <a:lnSpc>
                <a:spcPts val="4223"/>
              </a:lnSpc>
            </a:pPr>
            <a:r>
              <a:rPr lang="en-US" sz="3016" dirty="0">
                <a:solidFill>
                  <a:srgbClr val="FFFFFF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Mode of Transmission: primarily a human pathogen directly transmitted from human to human by droplet (respiratory) secretions. </a:t>
            </a:r>
          </a:p>
          <a:p>
            <a:pPr marL="325675" lvl="1" algn="l">
              <a:lnSpc>
                <a:spcPts val="4223"/>
              </a:lnSpc>
            </a:pPr>
            <a:endParaRPr lang="en-US" sz="3016" dirty="0">
              <a:solidFill>
                <a:srgbClr val="FFFFFF"/>
              </a:solidFill>
              <a:latin typeface="Montserrat Classic"/>
              <a:ea typeface="Montserrat Classic"/>
              <a:cs typeface="Montserrat Classic"/>
              <a:sym typeface="Montserrat Classic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028700" y="1114848"/>
            <a:ext cx="16230600" cy="1533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 dirty="0">
                <a:solidFill>
                  <a:srgbClr val="4781C0"/>
                </a:solidFill>
                <a:latin typeface="Fredoka"/>
                <a:ea typeface="Fredoka"/>
                <a:cs typeface="Fredoka"/>
                <a:sym typeface="Fredoka"/>
              </a:rPr>
              <a:t>Species</a:t>
            </a:r>
          </a:p>
        </p:txBody>
      </p:sp>
      <p:pic>
        <p:nvPicPr>
          <p:cNvPr id="12" name="Picture 13">
            <a:extLst>
              <a:ext uri="{FF2B5EF4-FFF2-40B4-BE49-F238E27FC236}">
                <a16:creationId xmlns:a16="http://schemas.microsoft.com/office/drawing/2014/main" id="{445FAAFB-BECD-CD48-88EB-F55F3FBC9E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121" y="2870789"/>
            <a:ext cx="5760124" cy="411715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A3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72954" y="677127"/>
            <a:ext cx="17121388" cy="8954103"/>
            <a:chOff x="0" y="0"/>
            <a:chExt cx="285972152" cy="149557035"/>
          </a:xfrm>
        </p:grpSpPr>
        <p:sp>
          <p:nvSpPr>
            <p:cNvPr id="3" name="Freeform 3"/>
            <p:cNvSpPr/>
            <p:nvPr/>
          </p:nvSpPr>
          <p:spPr>
            <a:xfrm>
              <a:off x="72390" y="72390"/>
              <a:ext cx="285827381" cy="149412253"/>
            </a:xfrm>
            <a:custGeom>
              <a:avLst/>
              <a:gdLst/>
              <a:ahLst/>
              <a:cxnLst/>
              <a:rect l="l" t="t" r="r" b="b"/>
              <a:pathLst>
                <a:path w="285827381" h="149412253">
                  <a:moveTo>
                    <a:pt x="0" y="0"/>
                  </a:moveTo>
                  <a:lnTo>
                    <a:pt x="285827381" y="0"/>
                  </a:lnTo>
                  <a:lnTo>
                    <a:pt x="285827381" y="149412253"/>
                  </a:lnTo>
                  <a:lnTo>
                    <a:pt x="0" y="149412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781C0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285972151" cy="149557036"/>
            </a:xfrm>
            <a:custGeom>
              <a:avLst/>
              <a:gdLst/>
              <a:ahLst/>
              <a:cxnLst/>
              <a:rect l="l" t="t" r="r" b="b"/>
              <a:pathLst>
                <a:path w="285972151" h="149557036">
                  <a:moveTo>
                    <a:pt x="285827366" y="149412251"/>
                  </a:moveTo>
                  <a:lnTo>
                    <a:pt x="285972151" y="149412251"/>
                  </a:lnTo>
                  <a:lnTo>
                    <a:pt x="285972151" y="149557036"/>
                  </a:lnTo>
                  <a:lnTo>
                    <a:pt x="285827366" y="149557036"/>
                  </a:lnTo>
                  <a:lnTo>
                    <a:pt x="285827366" y="149412251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49412251"/>
                  </a:lnTo>
                  <a:lnTo>
                    <a:pt x="0" y="149412251"/>
                  </a:lnTo>
                  <a:lnTo>
                    <a:pt x="0" y="144780"/>
                  </a:lnTo>
                  <a:close/>
                  <a:moveTo>
                    <a:pt x="0" y="149412251"/>
                  </a:moveTo>
                  <a:lnTo>
                    <a:pt x="144780" y="149412251"/>
                  </a:lnTo>
                  <a:lnTo>
                    <a:pt x="144780" y="149557036"/>
                  </a:lnTo>
                  <a:lnTo>
                    <a:pt x="0" y="149557036"/>
                  </a:lnTo>
                  <a:lnTo>
                    <a:pt x="0" y="149412251"/>
                  </a:lnTo>
                  <a:close/>
                  <a:moveTo>
                    <a:pt x="285827366" y="144780"/>
                  </a:moveTo>
                  <a:lnTo>
                    <a:pt x="285972151" y="144780"/>
                  </a:lnTo>
                  <a:lnTo>
                    <a:pt x="285972151" y="149412251"/>
                  </a:lnTo>
                  <a:lnTo>
                    <a:pt x="285827366" y="149412251"/>
                  </a:lnTo>
                  <a:lnTo>
                    <a:pt x="285827366" y="144780"/>
                  </a:lnTo>
                  <a:close/>
                  <a:moveTo>
                    <a:pt x="144780" y="149412251"/>
                  </a:moveTo>
                  <a:lnTo>
                    <a:pt x="285827366" y="149412251"/>
                  </a:lnTo>
                  <a:lnTo>
                    <a:pt x="285827366" y="149557036"/>
                  </a:lnTo>
                  <a:lnTo>
                    <a:pt x="144780" y="149557036"/>
                  </a:lnTo>
                  <a:lnTo>
                    <a:pt x="144780" y="149412251"/>
                  </a:lnTo>
                  <a:close/>
                  <a:moveTo>
                    <a:pt x="285827366" y="0"/>
                  </a:moveTo>
                  <a:lnTo>
                    <a:pt x="285972151" y="0"/>
                  </a:lnTo>
                  <a:lnTo>
                    <a:pt x="285972151" y="144780"/>
                  </a:lnTo>
                  <a:lnTo>
                    <a:pt x="285827366" y="144780"/>
                  </a:lnTo>
                  <a:lnTo>
                    <a:pt x="285827366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285827366" y="0"/>
                  </a:lnTo>
                  <a:lnTo>
                    <a:pt x="285827366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5522D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028700" y="1028700"/>
            <a:ext cx="16230600" cy="8229600"/>
            <a:chOff x="0" y="0"/>
            <a:chExt cx="271093656" cy="137455938"/>
          </a:xfrm>
        </p:grpSpPr>
        <p:sp>
          <p:nvSpPr>
            <p:cNvPr id="6" name="Freeform 6"/>
            <p:cNvSpPr/>
            <p:nvPr/>
          </p:nvSpPr>
          <p:spPr>
            <a:xfrm>
              <a:off x="72390" y="72390"/>
              <a:ext cx="270948884" cy="137311162"/>
            </a:xfrm>
            <a:custGeom>
              <a:avLst/>
              <a:gdLst/>
              <a:ahLst/>
              <a:cxnLst/>
              <a:rect l="l" t="t" r="r" b="b"/>
              <a:pathLst>
                <a:path w="270948884" h="137311162">
                  <a:moveTo>
                    <a:pt x="0" y="0"/>
                  </a:moveTo>
                  <a:lnTo>
                    <a:pt x="270948884" y="0"/>
                  </a:lnTo>
                  <a:lnTo>
                    <a:pt x="270948884" y="137311162"/>
                  </a:lnTo>
                  <a:lnTo>
                    <a:pt x="0" y="1373111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0" y="0"/>
              <a:ext cx="271093654" cy="137455945"/>
            </a:xfrm>
            <a:custGeom>
              <a:avLst/>
              <a:gdLst/>
              <a:ahLst/>
              <a:cxnLst/>
              <a:rect l="l" t="t" r="r" b="b"/>
              <a:pathLst>
                <a:path w="271093654" h="137455945">
                  <a:moveTo>
                    <a:pt x="270948869" y="137311160"/>
                  </a:moveTo>
                  <a:lnTo>
                    <a:pt x="271093654" y="137311160"/>
                  </a:lnTo>
                  <a:lnTo>
                    <a:pt x="271093654" y="137455945"/>
                  </a:lnTo>
                  <a:lnTo>
                    <a:pt x="270948869" y="137455945"/>
                  </a:lnTo>
                  <a:lnTo>
                    <a:pt x="270948869" y="13731116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37311160"/>
                  </a:lnTo>
                  <a:lnTo>
                    <a:pt x="0" y="137311160"/>
                  </a:lnTo>
                  <a:lnTo>
                    <a:pt x="0" y="144780"/>
                  </a:lnTo>
                  <a:close/>
                  <a:moveTo>
                    <a:pt x="0" y="137311160"/>
                  </a:moveTo>
                  <a:lnTo>
                    <a:pt x="144780" y="137311160"/>
                  </a:lnTo>
                  <a:lnTo>
                    <a:pt x="144780" y="137455945"/>
                  </a:lnTo>
                  <a:lnTo>
                    <a:pt x="0" y="137455945"/>
                  </a:lnTo>
                  <a:lnTo>
                    <a:pt x="0" y="137311160"/>
                  </a:lnTo>
                  <a:close/>
                  <a:moveTo>
                    <a:pt x="270948869" y="144780"/>
                  </a:moveTo>
                  <a:lnTo>
                    <a:pt x="271093654" y="144780"/>
                  </a:lnTo>
                  <a:lnTo>
                    <a:pt x="271093654" y="137311160"/>
                  </a:lnTo>
                  <a:lnTo>
                    <a:pt x="270948869" y="137311160"/>
                  </a:lnTo>
                  <a:lnTo>
                    <a:pt x="270948869" y="144780"/>
                  </a:lnTo>
                  <a:close/>
                  <a:moveTo>
                    <a:pt x="144780" y="137311160"/>
                  </a:moveTo>
                  <a:lnTo>
                    <a:pt x="270948869" y="137311160"/>
                  </a:lnTo>
                  <a:lnTo>
                    <a:pt x="270948869" y="137455945"/>
                  </a:lnTo>
                  <a:lnTo>
                    <a:pt x="144780" y="137455945"/>
                  </a:lnTo>
                  <a:lnTo>
                    <a:pt x="144780" y="137311160"/>
                  </a:lnTo>
                  <a:close/>
                  <a:moveTo>
                    <a:pt x="270948869" y="0"/>
                  </a:moveTo>
                  <a:lnTo>
                    <a:pt x="271093654" y="0"/>
                  </a:lnTo>
                  <a:lnTo>
                    <a:pt x="271093654" y="144780"/>
                  </a:lnTo>
                  <a:lnTo>
                    <a:pt x="270948869" y="144780"/>
                  </a:lnTo>
                  <a:lnTo>
                    <a:pt x="270948869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270948869" y="0"/>
                  </a:lnTo>
                  <a:lnTo>
                    <a:pt x="27094886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3774C1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310063" y="2870790"/>
            <a:ext cx="9129337" cy="5092110"/>
            <a:chOff x="0" y="0"/>
            <a:chExt cx="261694667" cy="96619274"/>
          </a:xfrm>
        </p:grpSpPr>
        <p:sp>
          <p:nvSpPr>
            <p:cNvPr id="9" name="Freeform 9"/>
            <p:cNvSpPr/>
            <p:nvPr/>
          </p:nvSpPr>
          <p:spPr>
            <a:xfrm>
              <a:off x="72390" y="72390"/>
              <a:ext cx="261549892" cy="96474492"/>
            </a:xfrm>
            <a:custGeom>
              <a:avLst/>
              <a:gdLst/>
              <a:ahLst/>
              <a:cxnLst/>
              <a:rect l="l" t="t" r="r" b="b"/>
              <a:pathLst>
                <a:path w="261549892" h="96474492">
                  <a:moveTo>
                    <a:pt x="0" y="0"/>
                  </a:moveTo>
                  <a:lnTo>
                    <a:pt x="261549892" y="0"/>
                  </a:lnTo>
                  <a:lnTo>
                    <a:pt x="261549892" y="96474492"/>
                  </a:lnTo>
                  <a:lnTo>
                    <a:pt x="0" y="964744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781C0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0" y="0"/>
              <a:ext cx="261694662" cy="96619275"/>
            </a:xfrm>
            <a:custGeom>
              <a:avLst/>
              <a:gdLst/>
              <a:ahLst/>
              <a:cxnLst/>
              <a:rect l="l" t="t" r="r" b="b"/>
              <a:pathLst>
                <a:path w="261694662" h="96619275">
                  <a:moveTo>
                    <a:pt x="261549877" y="96474496"/>
                  </a:moveTo>
                  <a:lnTo>
                    <a:pt x="261694662" y="96474496"/>
                  </a:lnTo>
                  <a:lnTo>
                    <a:pt x="261694662" y="96619275"/>
                  </a:lnTo>
                  <a:lnTo>
                    <a:pt x="261549877" y="96619275"/>
                  </a:lnTo>
                  <a:lnTo>
                    <a:pt x="261549877" y="96474496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96474496"/>
                  </a:lnTo>
                  <a:lnTo>
                    <a:pt x="0" y="96474496"/>
                  </a:lnTo>
                  <a:lnTo>
                    <a:pt x="0" y="144780"/>
                  </a:lnTo>
                  <a:close/>
                  <a:moveTo>
                    <a:pt x="0" y="96474496"/>
                  </a:moveTo>
                  <a:lnTo>
                    <a:pt x="144780" y="96474496"/>
                  </a:lnTo>
                  <a:lnTo>
                    <a:pt x="144780" y="96619275"/>
                  </a:lnTo>
                  <a:lnTo>
                    <a:pt x="0" y="96619275"/>
                  </a:lnTo>
                  <a:lnTo>
                    <a:pt x="0" y="96474496"/>
                  </a:lnTo>
                  <a:close/>
                  <a:moveTo>
                    <a:pt x="261549877" y="144780"/>
                  </a:moveTo>
                  <a:lnTo>
                    <a:pt x="261694662" y="144780"/>
                  </a:lnTo>
                  <a:lnTo>
                    <a:pt x="261694662" y="96474496"/>
                  </a:lnTo>
                  <a:lnTo>
                    <a:pt x="261549877" y="96474496"/>
                  </a:lnTo>
                  <a:lnTo>
                    <a:pt x="261549877" y="144780"/>
                  </a:lnTo>
                  <a:close/>
                  <a:moveTo>
                    <a:pt x="144780" y="96474496"/>
                  </a:moveTo>
                  <a:lnTo>
                    <a:pt x="261549877" y="96474496"/>
                  </a:lnTo>
                  <a:lnTo>
                    <a:pt x="261549877" y="96619275"/>
                  </a:lnTo>
                  <a:lnTo>
                    <a:pt x="144780" y="96619275"/>
                  </a:lnTo>
                  <a:lnTo>
                    <a:pt x="144780" y="96474496"/>
                  </a:lnTo>
                  <a:close/>
                  <a:moveTo>
                    <a:pt x="261549877" y="0"/>
                  </a:moveTo>
                  <a:lnTo>
                    <a:pt x="261694662" y="0"/>
                  </a:lnTo>
                  <a:lnTo>
                    <a:pt x="261694662" y="144780"/>
                  </a:lnTo>
                  <a:lnTo>
                    <a:pt x="261549877" y="144780"/>
                  </a:lnTo>
                  <a:lnTo>
                    <a:pt x="261549877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261549877" y="0"/>
                  </a:lnTo>
                  <a:lnTo>
                    <a:pt x="261549877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4781C0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1600201" y="3220767"/>
            <a:ext cx="8077200" cy="48474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25675" lvl="1">
              <a:lnSpc>
                <a:spcPts val="4223"/>
              </a:lnSpc>
            </a:pPr>
            <a:r>
              <a:rPr lang="en-US" sz="3016" dirty="0">
                <a:solidFill>
                  <a:srgbClr val="FFFFFF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Symptoms: </a:t>
            </a:r>
          </a:p>
          <a:p>
            <a:pPr marL="325675" lvl="1">
              <a:lnSpc>
                <a:spcPts val="4223"/>
              </a:lnSpc>
            </a:pPr>
            <a:r>
              <a:rPr lang="en-US" sz="3016" dirty="0">
                <a:solidFill>
                  <a:srgbClr val="FFFFFF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-Infections with </a:t>
            </a:r>
            <a:r>
              <a:rPr lang="en-US" sz="3016" i="1" dirty="0">
                <a:solidFill>
                  <a:srgbClr val="FFFFFF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C. </a:t>
            </a:r>
            <a:r>
              <a:rPr lang="en-US" sz="3016" i="1" dirty="0" err="1">
                <a:solidFill>
                  <a:srgbClr val="FFFFFF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pneumoniae</a:t>
            </a:r>
            <a:r>
              <a:rPr lang="en-US" sz="3016" i="1" dirty="0">
                <a:solidFill>
                  <a:srgbClr val="FFFFFF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</a:t>
            </a:r>
            <a:r>
              <a:rPr lang="en-US" sz="3016" dirty="0">
                <a:solidFill>
                  <a:srgbClr val="FFFFFF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are common but sporadic; about 50% of adults have antibody to the </a:t>
            </a:r>
            <a:r>
              <a:rPr lang="en-US" sz="3016" dirty="0" err="1">
                <a:solidFill>
                  <a:srgbClr val="FFFFFF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chlamydiae</a:t>
            </a:r>
            <a:r>
              <a:rPr lang="en-US" sz="3016" dirty="0">
                <a:solidFill>
                  <a:srgbClr val="FFFFFF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. </a:t>
            </a:r>
          </a:p>
          <a:p>
            <a:pPr marL="325675" lvl="1">
              <a:lnSpc>
                <a:spcPts val="4223"/>
              </a:lnSpc>
            </a:pPr>
            <a:r>
              <a:rPr lang="en-US" sz="3016" dirty="0">
                <a:solidFill>
                  <a:srgbClr val="FFFFFF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-Clinically, infections are generally mild, pharyngitis, bronchitis, and sinusitis.</a:t>
            </a:r>
          </a:p>
          <a:p>
            <a:pPr marL="325675" lvl="1">
              <a:lnSpc>
                <a:spcPts val="4223"/>
              </a:lnSpc>
            </a:pPr>
            <a:r>
              <a:rPr lang="en-US" sz="3016" dirty="0">
                <a:solidFill>
                  <a:srgbClr val="FFFFFF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-potentially linked to chronic diseases (asthma, atherosclerosis). </a:t>
            </a:r>
          </a:p>
          <a:p>
            <a:pPr marL="325675" lvl="1" algn="l">
              <a:lnSpc>
                <a:spcPts val="4223"/>
              </a:lnSpc>
            </a:pPr>
            <a:endParaRPr lang="en-US" sz="3016" dirty="0">
              <a:solidFill>
                <a:srgbClr val="FFFFFF"/>
              </a:solidFill>
              <a:latin typeface="Montserrat Classic"/>
              <a:ea typeface="Montserrat Classic"/>
              <a:cs typeface="Montserrat Classic"/>
              <a:sym typeface="Montserrat Classic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028700" y="1114848"/>
            <a:ext cx="16230600" cy="1533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 dirty="0">
                <a:solidFill>
                  <a:srgbClr val="4781C0"/>
                </a:solidFill>
                <a:latin typeface="Fredoka"/>
                <a:ea typeface="Fredoka"/>
                <a:cs typeface="Fredoka"/>
                <a:sym typeface="Fredoka"/>
              </a:rPr>
              <a:t>Species</a:t>
            </a:r>
          </a:p>
        </p:txBody>
      </p:sp>
      <p:pic>
        <p:nvPicPr>
          <p:cNvPr id="12" name="Picture 13">
            <a:extLst>
              <a:ext uri="{FF2B5EF4-FFF2-40B4-BE49-F238E27FC236}">
                <a16:creationId xmlns:a16="http://schemas.microsoft.com/office/drawing/2014/main" id="{1C685076-3CF3-874E-B07E-099CF48830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5433" y="2870790"/>
            <a:ext cx="5143500" cy="508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9912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A3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72954" y="677127"/>
            <a:ext cx="17121388" cy="8954103"/>
            <a:chOff x="0" y="0"/>
            <a:chExt cx="285972152" cy="149557035"/>
          </a:xfrm>
        </p:grpSpPr>
        <p:sp>
          <p:nvSpPr>
            <p:cNvPr id="3" name="Freeform 3"/>
            <p:cNvSpPr/>
            <p:nvPr/>
          </p:nvSpPr>
          <p:spPr>
            <a:xfrm>
              <a:off x="72390" y="72390"/>
              <a:ext cx="285827381" cy="149412253"/>
            </a:xfrm>
            <a:custGeom>
              <a:avLst/>
              <a:gdLst/>
              <a:ahLst/>
              <a:cxnLst/>
              <a:rect l="l" t="t" r="r" b="b"/>
              <a:pathLst>
                <a:path w="285827381" h="149412253">
                  <a:moveTo>
                    <a:pt x="0" y="0"/>
                  </a:moveTo>
                  <a:lnTo>
                    <a:pt x="285827381" y="0"/>
                  </a:lnTo>
                  <a:lnTo>
                    <a:pt x="285827381" y="149412253"/>
                  </a:lnTo>
                  <a:lnTo>
                    <a:pt x="0" y="149412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781C0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285972151" cy="149557036"/>
            </a:xfrm>
            <a:custGeom>
              <a:avLst/>
              <a:gdLst/>
              <a:ahLst/>
              <a:cxnLst/>
              <a:rect l="l" t="t" r="r" b="b"/>
              <a:pathLst>
                <a:path w="285972151" h="149557036">
                  <a:moveTo>
                    <a:pt x="285827366" y="149412251"/>
                  </a:moveTo>
                  <a:lnTo>
                    <a:pt x="285972151" y="149412251"/>
                  </a:lnTo>
                  <a:lnTo>
                    <a:pt x="285972151" y="149557036"/>
                  </a:lnTo>
                  <a:lnTo>
                    <a:pt x="285827366" y="149557036"/>
                  </a:lnTo>
                  <a:lnTo>
                    <a:pt x="285827366" y="149412251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49412251"/>
                  </a:lnTo>
                  <a:lnTo>
                    <a:pt x="0" y="149412251"/>
                  </a:lnTo>
                  <a:lnTo>
                    <a:pt x="0" y="144780"/>
                  </a:lnTo>
                  <a:close/>
                  <a:moveTo>
                    <a:pt x="0" y="149412251"/>
                  </a:moveTo>
                  <a:lnTo>
                    <a:pt x="144780" y="149412251"/>
                  </a:lnTo>
                  <a:lnTo>
                    <a:pt x="144780" y="149557036"/>
                  </a:lnTo>
                  <a:lnTo>
                    <a:pt x="0" y="149557036"/>
                  </a:lnTo>
                  <a:lnTo>
                    <a:pt x="0" y="149412251"/>
                  </a:lnTo>
                  <a:close/>
                  <a:moveTo>
                    <a:pt x="285827366" y="144780"/>
                  </a:moveTo>
                  <a:lnTo>
                    <a:pt x="285972151" y="144780"/>
                  </a:lnTo>
                  <a:lnTo>
                    <a:pt x="285972151" y="149412251"/>
                  </a:lnTo>
                  <a:lnTo>
                    <a:pt x="285827366" y="149412251"/>
                  </a:lnTo>
                  <a:lnTo>
                    <a:pt x="285827366" y="144780"/>
                  </a:lnTo>
                  <a:close/>
                  <a:moveTo>
                    <a:pt x="144780" y="149412251"/>
                  </a:moveTo>
                  <a:lnTo>
                    <a:pt x="285827366" y="149412251"/>
                  </a:lnTo>
                  <a:lnTo>
                    <a:pt x="285827366" y="149557036"/>
                  </a:lnTo>
                  <a:lnTo>
                    <a:pt x="144780" y="149557036"/>
                  </a:lnTo>
                  <a:lnTo>
                    <a:pt x="144780" y="149412251"/>
                  </a:lnTo>
                  <a:close/>
                  <a:moveTo>
                    <a:pt x="285827366" y="0"/>
                  </a:moveTo>
                  <a:lnTo>
                    <a:pt x="285972151" y="0"/>
                  </a:lnTo>
                  <a:lnTo>
                    <a:pt x="285972151" y="144780"/>
                  </a:lnTo>
                  <a:lnTo>
                    <a:pt x="285827366" y="144780"/>
                  </a:lnTo>
                  <a:lnTo>
                    <a:pt x="285827366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285827366" y="0"/>
                  </a:lnTo>
                  <a:lnTo>
                    <a:pt x="285827366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5522D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028700" y="1028700"/>
            <a:ext cx="16230600" cy="8229600"/>
            <a:chOff x="0" y="0"/>
            <a:chExt cx="271093656" cy="137455938"/>
          </a:xfrm>
        </p:grpSpPr>
        <p:sp>
          <p:nvSpPr>
            <p:cNvPr id="6" name="Freeform 6"/>
            <p:cNvSpPr/>
            <p:nvPr/>
          </p:nvSpPr>
          <p:spPr>
            <a:xfrm>
              <a:off x="72390" y="72390"/>
              <a:ext cx="270948884" cy="137311162"/>
            </a:xfrm>
            <a:custGeom>
              <a:avLst/>
              <a:gdLst/>
              <a:ahLst/>
              <a:cxnLst/>
              <a:rect l="l" t="t" r="r" b="b"/>
              <a:pathLst>
                <a:path w="270948884" h="137311162">
                  <a:moveTo>
                    <a:pt x="0" y="0"/>
                  </a:moveTo>
                  <a:lnTo>
                    <a:pt x="270948884" y="0"/>
                  </a:lnTo>
                  <a:lnTo>
                    <a:pt x="270948884" y="137311162"/>
                  </a:lnTo>
                  <a:lnTo>
                    <a:pt x="0" y="1373111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0" y="0"/>
              <a:ext cx="271093654" cy="137455945"/>
            </a:xfrm>
            <a:custGeom>
              <a:avLst/>
              <a:gdLst/>
              <a:ahLst/>
              <a:cxnLst/>
              <a:rect l="l" t="t" r="r" b="b"/>
              <a:pathLst>
                <a:path w="271093654" h="137455945">
                  <a:moveTo>
                    <a:pt x="270948869" y="137311160"/>
                  </a:moveTo>
                  <a:lnTo>
                    <a:pt x="271093654" y="137311160"/>
                  </a:lnTo>
                  <a:lnTo>
                    <a:pt x="271093654" y="137455945"/>
                  </a:lnTo>
                  <a:lnTo>
                    <a:pt x="270948869" y="137455945"/>
                  </a:lnTo>
                  <a:lnTo>
                    <a:pt x="270948869" y="13731116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37311160"/>
                  </a:lnTo>
                  <a:lnTo>
                    <a:pt x="0" y="137311160"/>
                  </a:lnTo>
                  <a:lnTo>
                    <a:pt x="0" y="144780"/>
                  </a:lnTo>
                  <a:close/>
                  <a:moveTo>
                    <a:pt x="0" y="137311160"/>
                  </a:moveTo>
                  <a:lnTo>
                    <a:pt x="144780" y="137311160"/>
                  </a:lnTo>
                  <a:lnTo>
                    <a:pt x="144780" y="137455945"/>
                  </a:lnTo>
                  <a:lnTo>
                    <a:pt x="0" y="137455945"/>
                  </a:lnTo>
                  <a:lnTo>
                    <a:pt x="0" y="137311160"/>
                  </a:lnTo>
                  <a:close/>
                  <a:moveTo>
                    <a:pt x="270948869" y="144780"/>
                  </a:moveTo>
                  <a:lnTo>
                    <a:pt x="271093654" y="144780"/>
                  </a:lnTo>
                  <a:lnTo>
                    <a:pt x="271093654" y="137311160"/>
                  </a:lnTo>
                  <a:lnTo>
                    <a:pt x="270948869" y="137311160"/>
                  </a:lnTo>
                  <a:lnTo>
                    <a:pt x="270948869" y="144780"/>
                  </a:lnTo>
                  <a:close/>
                  <a:moveTo>
                    <a:pt x="144780" y="137311160"/>
                  </a:moveTo>
                  <a:lnTo>
                    <a:pt x="270948869" y="137311160"/>
                  </a:lnTo>
                  <a:lnTo>
                    <a:pt x="270948869" y="137455945"/>
                  </a:lnTo>
                  <a:lnTo>
                    <a:pt x="144780" y="137455945"/>
                  </a:lnTo>
                  <a:lnTo>
                    <a:pt x="144780" y="137311160"/>
                  </a:lnTo>
                  <a:close/>
                  <a:moveTo>
                    <a:pt x="270948869" y="0"/>
                  </a:moveTo>
                  <a:lnTo>
                    <a:pt x="271093654" y="0"/>
                  </a:lnTo>
                  <a:lnTo>
                    <a:pt x="271093654" y="144780"/>
                  </a:lnTo>
                  <a:lnTo>
                    <a:pt x="270948869" y="144780"/>
                  </a:lnTo>
                  <a:lnTo>
                    <a:pt x="270948869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270948869" y="0"/>
                  </a:lnTo>
                  <a:lnTo>
                    <a:pt x="27094886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3774C1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024366" y="2933699"/>
            <a:ext cx="9476571" cy="4595939"/>
            <a:chOff x="0" y="0"/>
            <a:chExt cx="261694667" cy="96619274"/>
          </a:xfrm>
        </p:grpSpPr>
        <p:sp>
          <p:nvSpPr>
            <p:cNvPr id="9" name="Freeform 9"/>
            <p:cNvSpPr/>
            <p:nvPr/>
          </p:nvSpPr>
          <p:spPr>
            <a:xfrm>
              <a:off x="72390" y="72390"/>
              <a:ext cx="261549892" cy="96474492"/>
            </a:xfrm>
            <a:custGeom>
              <a:avLst/>
              <a:gdLst/>
              <a:ahLst/>
              <a:cxnLst/>
              <a:rect l="l" t="t" r="r" b="b"/>
              <a:pathLst>
                <a:path w="261549892" h="96474492">
                  <a:moveTo>
                    <a:pt x="0" y="0"/>
                  </a:moveTo>
                  <a:lnTo>
                    <a:pt x="261549892" y="0"/>
                  </a:lnTo>
                  <a:lnTo>
                    <a:pt x="261549892" y="96474492"/>
                  </a:lnTo>
                  <a:lnTo>
                    <a:pt x="0" y="964744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781C0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0" y="0"/>
              <a:ext cx="261694662" cy="96619275"/>
            </a:xfrm>
            <a:custGeom>
              <a:avLst/>
              <a:gdLst/>
              <a:ahLst/>
              <a:cxnLst/>
              <a:rect l="l" t="t" r="r" b="b"/>
              <a:pathLst>
                <a:path w="261694662" h="96619275">
                  <a:moveTo>
                    <a:pt x="261549877" y="96474496"/>
                  </a:moveTo>
                  <a:lnTo>
                    <a:pt x="261694662" y="96474496"/>
                  </a:lnTo>
                  <a:lnTo>
                    <a:pt x="261694662" y="96619275"/>
                  </a:lnTo>
                  <a:lnTo>
                    <a:pt x="261549877" y="96619275"/>
                  </a:lnTo>
                  <a:lnTo>
                    <a:pt x="261549877" y="96474496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96474496"/>
                  </a:lnTo>
                  <a:lnTo>
                    <a:pt x="0" y="96474496"/>
                  </a:lnTo>
                  <a:lnTo>
                    <a:pt x="0" y="144780"/>
                  </a:lnTo>
                  <a:close/>
                  <a:moveTo>
                    <a:pt x="0" y="96474496"/>
                  </a:moveTo>
                  <a:lnTo>
                    <a:pt x="144780" y="96474496"/>
                  </a:lnTo>
                  <a:lnTo>
                    <a:pt x="144780" y="96619275"/>
                  </a:lnTo>
                  <a:lnTo>
                    <a:pt x="0" y="96619275"/>
                  </a:lnTo>
                  <a:lnTo>
                    <a:pt x="0" y="96474496"/>
                  </a:lnTo>
                  <a:close/>
                  <a:moveTo>
                    <a:pt x="261549877" y="144780"/>
                  </a:moveTo>
                  <a:lnTo>
                    <a:pt x="261694662" y="144780"/>
                  </a:lnTo>
                  <a:lnTo>
                    <a:pt x="261694662" y="96474496"/>
                  </a:lnTo>
                  <a:lnTo>
                    <a:pt x="261549877" y="96474496"/>
                  </a:lnTo>
                  <a:lnTo>
                    <a:pt x="261549877" y="144780"/>
                  </a:lnTo>
                  <a:close/>
                  <a:moveTo>
                    <a:pt x="144780" y="96474496"/>
                  </a:moveTo>
                  <a:lnTo>
                    <a:pt x="261549877" y="96474496"/>
                  </a:lnTo>
                  <a:lnTo>
                    <a:pt x="261549877" y="96619275"/>
                  </a:lnTo>
                  <a:lnTo>
                    <a:pt x="144780" y="96619275"/>
                  </a:lnTo>
                  <a:lnTo>
                    <a:pt x="144780" y="96474496"/>
                  </a:lnTo>
                  <a:close/>
                  <a:moveTo>
                    <a:pt x="261549877" y="0"/>
                  </a:moveTo>
                  <a:lnTo>
                    <a:pt x="261694662" y="0"/>
                  </a:lnTo>
                  <a:lnTo>
                    <a:pt x="261694662" y="144780"/>
                  </a:lnTo>
                  <a:lnTo>
                    <a:pt x="261549877" y="144780"/>
                  </a:lnTo>
                  <a:lnTo>
                    <a:pt x="261549877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261549877" y="0"/>
                  </a:lnTo>
                  <a:lnTo>
                    <a:pt x="261549877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4781C0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1600201" y="3220767"/>
            <a:ext cx="8534400" cy="43088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25675" lvl="1">
              <a:lnSpc>
                <a:spcPts val="4223"/>
              </a:lnSpc>
            </a:pPr>
            <a:r>
              <a:rPr lang="en-US" sz="3600" u="sng" dirty="0">
                <a:solidFill>
                  <a:srgbClr val="FFFFFF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Treatment</a:t>
            </a:r>
            <a:r>
              <a:rPr lang="en-US" sz="3600" dirty="0">
                <a:solidFill>
                  <a:srgbClr val="FFFFFF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: </a:t>
            </a:r>
          </a:p>
          <a:p>
            <a:pPr marL="325675" lvl="1">
              <a:lnSpc>
                <a:spcPts val="4223"/>
              </a:lnSpc>
            </a:pPr>
            <a:r>
              <a:rPr lang="en-US" sz="3600" dirty="0">
                <a:solidFill>
                  <a:srgbClr val="FFFFFF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Azithromycin, doxycycline, or levofloxacin. </a:t>
            </a:r>
          </a:p>
          <a:p>
            <a:pPr marL="325675" lvl="1">
              <a:lnSpc>
                <a:spcPts val="4223"/>
              </a:lnSpc>
            </a:pPr>
            <a:r>
              <a:rPr lang="en-US" sz="3600" u="sng" dirty="0">
                <a:solidFill>
                  <a:srgbClr val="FFFFFF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Prevention</a:t>
            </a:r>
            <a:r>
              <a:rPr lang="en-US" sz="3600" dirty="0">
                <a:solidFill>
                  <a:srgbClr val="FFFFFF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: </a:t>
            </a:r>
          </a:p>
          <a:p>
            <a:pPr marL="325675" lvl="1">
              <a:lnSpc>
                <a:spcPts val="4223"/>
              </a:lnSpc>
            </a:pPr>
            <a:r>
              <a:rPr lang="en-US" sz="3600" dirty="0">
                <a:solidFill>
                  <a:srgbClr val="FFFFFF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Handwashing, avoiding close contact with infected individuals, wearing masks</a:t>
            </a:r>
          </a:p>
          <a:p>
            <a:pPr marL="325675" lvl="1" algn="l">
              <a:lnSpc>
                <a:spcPts val="4223"/>
              </a:lnSpc>
            </a:pPr>
            <a:endParaRPr lang="en-US" sz="3016" dirty="0">
              <a:solidFill>
                <a:srgbClr val="FFFFFF"/>
              </a:solidFill>
              <a:latin typeface="Montserrat Classic"/>
              <a:ea typeface="Montserrat Classic"/>
              <a:cs typeface="Montserrat Classic"/>
              <a:sym typeface="Montserrat Classic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028700" y="1114848"/>
            <a:ext cx="16230600" cy="1533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 dirty="0">
                <a:solidFill>
                  <a:srgbClr val="4781C0"/>
                </a:solidFill>
                <a:latin typeface="Fredoka"/>
                <a:ea typeface="Fredoka"/>
                <a:cs typeface="Fredoka"/>
                <a:sym typeface="Fredoka"/>
              </a:rPr>
              <a:t>Species</a:t>
            </a:r>
          </a:p>
        </p:txBody>
      </p:sp>
      <p:pic>
        <p:nvPicPr>
          <p:cNvPr id="12" name="Picture 13">
            <a:extLst>
              <a:ext uri="{FF2B5EF4-FFF2-40B4-BE49-F238E27FC236}">
                <a16:creationId xmlns:a16="http://schemas.microsoft.com/office/drawing/2014/main" id="{AA9D9F7A-9559-B84F-A9B3-206804638E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410" y="2929364"/>
            <a:ext cx="6756555" cy="458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393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65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72954" y="677127"/>
            <a:ext cx="17121388" cy="8954103"/>
            <a:chOff x="0" y="0"/>
            <a:chExt cx="285972152" cy="149557035"/>
          </a:xfrm>
        </p:grpSpPr>
        <p:sp>
          <p:nvSpPr>
            <p:cNvPr id="3" name="Freeform 3"/>
            <p:cNvSpPr/>
            <p:nvPr/>
          </p:nvSpPr>
          <p:spPr>
            <a:xfrm>
              <a:off x="72390" y="72390"/>
              <a:ext cx="285827381" cy="149412253"/>
            </a:xfrm>
            <a:custGeom>
              <a:avLst/>
              <a:gdLst/>
              <a:ahLst/>
              <a:cxnLst/>
              <a:rect l="l" t="t" r="r" b="b"/>
              <a:pathLst>
                <a:path w="285827381" h="149412253">
                  <a:moveTo>
                    <a:pt x="0" y="0"/>
                  </a:moveTo>
                  <a:lnTo>
                    <a:pt x="285827381" y="0"/>
                  </a:lnTo>
                  <a:lnTo>
                    <a:pt x="285827381" y="149412253"/>
                  </a:lnTo>
                  <a:lnTo>
                    <a:pt x="0" y="149412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A457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285972151" cy="149557036"/>
            </a:xfrm>
            <a:custGeom>
              <a:avLst/>
              <a:gdLst/>
              <a:ahLst/>
              <a:cxnLst/>
              <a:rect l="l" t="t" r="r" b="b"/>
              <a:pathLst>
                <a:path w="285972151" h="149557036">
                  <a:moveTo>
                    <a:pt x="285827366" y="149412251"/>
                  </a:moveTo>
                  <a:lnTo>
                    <a:pt x="285972151" y="149412251"/>
                  </a:lnTo>
                  <a:lnTo>
                    <a:pt x="285972151" y="149557036"/>
                  </a:lnTo>
                  <a:lnTo>
                    <a:pt x="285827366" y="149557036"/>
                  </a:lnTo>
                  <a:lnTo>
                    <a:pt x="285827366" y="149412251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49412251"/>
                  </a:lnTo>
                  <a:lnTo>
                    <a:pt x="0" y="149412251"/>
                  </a:lnTo>
                  <a:lnTo>
                    <a:pt x="0" y="144780"/>
                  </a:lnTo>
                  <a:close/>
                  <a:moveTo>
                    <a:pt x="0" y="149412251"/>
                  </a:moveTo>
                  <a:lnTo>
                    <a:pt x="144780" y="149412251"/>
                  </a:lnTo>
                  <a:lnTo>
                    <a:pt x="144780" y="149557036"/>
                  </a:lnTo>
                  <a:lnTo>
                    <a:pt x="0" y="149557036"/>
                  </a:lnTo>
                  <a:lnTo>
                    <a:pt x="0" y="149412251"/>
                  </a:lnTo>
                  <a:close/>
                  <a:moveTo>
                    <a:pt x="285827366" y="144780"/>
                  </a:moveTo>
                  <a:lnTo>
                    <a:pt x="285972151" y="144780"/>
                  </a:lnTo>
                  <a:lnTo>
                    <a:pt x="285972151" y="149412251"/>
                  </a:lnTo>
                  <a:lnTo>
                    <a:pt x="285827366" y="149412251"/>
                  </a:lnTo>
                  <a:lnTo>
                    <a:pt x="285827366" y="144780"/>
                  </a:lnTo>
                  <a:close/>
                  <a:moveTo>
                    <a:pt x="144780" y="149412251"/>
                  </a:moveTo>
                  <a:lnTo>
                    <a:pt x="285827366" y="149412251"/>
                  </a:lnTo>
                  <a:lnTo>
                    <a:pt x="285827366" y="149557036"/>
                  </a:lnTo>
                  <a:lnTo>
                    <a:pt x="144780" y="149557036"/>
                  </a:lnTo>
                  <a:lnTo>
                    <a:pt x="144780" y="149412251"/>
                  </a:lnTo>
                  <a:close/>
                  <a:moveTo>
                    <a:pt x="285827366" y="0"/>
                  </a:moveTo>
                  <a:lnTo>
                    <a:pt x="285972151" y="0"/>
                  </a:lnTo>
                  <a:lnTo>
                    <a:pt x="285972151" y="144780"/>
                  </a:lnTo>
                  <a:lnTo>
                    <a:pt x="285827366" y="144780"/>
                  </a:lnTo>
                  <a:lnTo>
                    <a:pt x="285827366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285827366" y="0"/>
                  </a:lnTo>
                  <a:lnTo>
                    <a:pt x="285827366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5522D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018348" y="1039378"/>
            <a:ext cx="16230600" cy="8229600"/>
            <a:chOff x="0" y="0"/>
            <a:chExt cx="271093656" cy="137455938"/>
          </a:xfrm>
        </p:grpSpPr>
        <p:sp>
          <p:nvSpPr>
            <p:cNvPr id="6" name="Freeform 6"/>
            <p:cNvSpPr/>
            <p:nvPr/>
          </p:nvSpPr>
          <p:spPr>
            <a:xfrm>
              <a:off x="72390" y="72390"/>
              <a:ext cx="270948884" cy="137311162"/>
            </a:xfrm>
            <a:custGeom>
              <a:avLst/>
              <a:gdLst/>
              <a:ahLst/>
              <a:cxnLst/>
              <a:rect l="l" t="t" r="r" b="b"/>
              <a:pathLst>
                <a:path w="270948884" h="137311162">
                  <a:moveTo>
                    <a:pt x="0" y="0"/>
                  </a:moveTo>
                  <a:lnTo>
                    <a:pt x="270948884" y="0"/>
                  </a:lnTo>
                  <a:lnTo>
                    <a:pt x="270948884" y="137311162"/>
                  </a:lnTo>
                  <a:lnTo>
                    <a:pt x="0" y="1373111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0" y="0"/>
              <a:ext cx="271093654" cy="137455945"/>
            </a:xfrm>
            <a:custGeom>
              <a:avLst/>
              <a:gdLst/>
              <a:ahLst/>
              <a:cxnLst/>
              <a:rect l="l" t="t" r="r" b="b"/>
              <a:pathLst>
                <a:path w="271093654" h="137455945">
                  <a:moveTo>
                    <a:pt x="270948869" y="137311160"/>
                  </a:moveTo>
                  <a:lnTo>
                    <a:pt x="271093654" y="137311160"/>
                  </a:lnTo>
                  <a:lnTo>
                    <a:pt x="271093654" y="137455945"/>
                  </a:lnTo>
                  <a:lnTo>
                    <a:pt x="270948869" y="137455945"/>
                  </a:lnTo>
                  <a:lnTo>
                    <a:pt x="270948869" y="13731116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37311160"/>
                  </a:lnTo>
                  <a:lnTo>
                    <a:pt x="0" y="137311160"/>
                  </a:lnTo>
                  <a:lnTo>
                    <a:pt x="0" y="144780"/>
                  </a:lnTo>
                  <a:close/>
                  <a:moveTo>
                    <a:pt x="0" y="137311160"/>
                  </a:moveTo>
                  <a:lnTo>
                    <a:pt x="144780" y="137311160"/>
                  </a:lnTo>
                  <a:lnTo>
                    <a:pt x="144780" y="137455945"/>
                  </a:lnTo>
                  <a:lnTo>
                    <a:pt x="0" y="137455945"/>
                  </a:lnTo>
                  <a:lnTo>
                    <a:pt x="0" y="137311160"/>
                  </a:lnTo>
                  <a:close/>
                  <a:moveTo>
                    <a:pt x="270948869" y="144780"/>
                  </a:moveTo>
                  <a:lnTo>
                    <a:pt x="271093654" y="144780"/>
                  </a:lnTo>
                  <a:lnTo>
                    <a:pt x="271093654" y="137311160"/>
                  </a:lnTo>
                  <a:lnTo>
                    <a:pt x="270948869" y="137311160"/>
                  </a:lnTo>
                  <a:lnTo>
                    <a:pt x="270948869" y="144780"/>
                  </a:lnTo>
                  <a:close/>
                  <a:moveTo>
                    <a:pt x="144780" y="137311160"/>
                  </a:moveTo>
                  <a:lnTo>
                    <a:pt x="270948869" y="137311160"/>
                  </a:lnTo>
                  <a:lnTo>
                    <a:pt x="270948869" y="137455945"/>
                  </a:lnTo>
                  <a:lnTo>
                    <a:pt x="144780" y="137455945"/>
                  </a:lnTo>
                  <a:lnTo>
                    <a:pt x="144780" y="137311160"/>
                  </a:lnTo>
                  <a:close/>
                  <a:moveTo>
                    <a:pt x="270948869" y="0"/>
                  </a:moveTo>
                  <a:lnTo>
                    <a:pt x="271093654" y="0"/>
                  </a:lnTo>
                  <a:lnTo>
                    <a:pt x="271093654" y="144780"/>
                  </a:lnTo>
                  <a:lnTo>
                    <a:pt x="270948869" y="144780"/>
                  </a:lnTo>
                  <a:lnTo>
                    <a:pt x="270948869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270948869" y="0"/>
                  </a:lnTo>
                  <a:lnTo>
                    <a:pt x="27094886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D4A457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6248400" y="2019301"/>
            <a:ext cx="10996214" cy="6400800"/>
            <a:chOff x="0" y="0"/>
            <a:chExt cx="152076545" cy="58883188"/>
          </a:xfrm>
        </p:grpSpPr>
        <p:sp>
          <p:nvSpPr>
            <p:cNvPr id="9" name="Freeform 9"/>
            <p:cNvSpPr/>
            <p:nvPr/>
          </p:nvSpPr>
          <p:spPr>
            <a:xfrm>
              <a:off x="72390" y="72390"/>
              <a:ext cx="151931764" cy="58738408"/>
            </a:xfrm>
            <a:custGeom>
              <a:avLst/>
              <a:gdLst/>
              <a:ahLst/>
              <a:cxnLst/>
              <a:rect l="l" t="t" r="r" b="b"/>
              <a:pathLst>
                <a:path w="151931764" h="58738408">
                  <a:moveTo>
                    <a:pt x="0" y="0"/>
                  </a:moveTo>
                  <a:lnTo>
                    <a:pt x="151931764" y="0"/>
                  </a:lnTo>
                  <a:lnTo>
                    <a:pt x="151931764" y="58738408"/>
                  </a:lnTo>
                  <a:lnTo>
                    <a:pt x="0" y="587384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653B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0" y="0"/>
              <a:ext cx="152076547" cy="58883190"/>
            </a:xfrm>
            <a:custGeom>
              <a:avLst/>
              <a:gdLst/>
              <a:ahLst/>
              <a:cxnLst/>
              <a:rect l="l" t="t" r="r" b="b"/>
              <a:pathLst>
                <a:path w="152076547" h="58883190">
                  <a:moveTo>
                    <a:pt x="151931762" y="58738405"/>
                  </a:moveTo>
                  <a:lnTo>
                    <a:pt x="152076547" y="58738405"/>
                  </a:lnTo>
                  <a:lnTo>
                    <a:pt x="152076547" y="58883190"/>
                  </a:lnTo>
                  <a:lnTo>
                    <a:pt x="151931762" y="58883190"/>
                  </a:lnTo>
                  <a:lnTo>
                    <a:pt x="151931762" y="58738405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58738405"/>
                  </a:lnTo>
                  <a:lnTo>
                    <a:pt x="0" y="58738405"/>
                  </a:lnTo>
                  <a:lnTo>
                    <a:pt x="0" y="144780"/>
                  </a:lnTo>
                  <a:close/>
                  <a:moveTo>
                    <a:pt x="0" y="58738405"/>
                  </a:moveTo>
                  <a:lnTo>
                    <a:pt x="144780" y="58738405"/>
                  </a:lnTo>
                  <a:lnTo>
                    <a:pt x="144780" y="58883190"/>
                  </a:lnTo>
                  <a:lnTo>
                    <a:pt x="0" y="58883190"/>
                  </a:lnTo>
                  <a:lnTo>
                    <a:pt x="0" y="58738405"/>
                  </a:lnTo>
                  <a:close/>
                  <a:moveTo>
                    <a:pt x="151931762" y="144780"/>
                  </a:moveTo>
                  <a:lnTo>
                    <a:pt x="152076547" y="144780"/>
                  </a:lnTo>
                  <a:lnTo>
                    <a:pt x="152076547" y="58738405"/>
                  </a:lnTo>
                  <a:lnTo>
                    <a:pt x="151931762" y="58738405"/>
                  </a:lnTo>
                  <a:lnTo>
                    <a:pt x="151931762" y="144780"/>
                  </a:lnTo>
                  <a:close/>
                  <a:moveTo>
                    <a:pt x="144780" y="58738405"/>
                  </a:moveTo>
                  <a:lnTo>
                    <a:pt x="151931762" y="58738405"/>
                  </a:lnTo>
                  <a:lnTo>
                    <a:pt x="151931762" y="58883190"/>
                  </a:lnTo>
                  <a:lnTo>
                    <a:pt x="144780" y="58883190"/>
                  </a:lnTo>
                  <a:lnTo>
                    <a:pt x="144780" y="58738405"/>
                  </a:lnTo>
                  <a:close/>
                  <a:moveTo>
                    <a:pt x="151931762" y="0"/>
                  </a:moveTo>
                  <a:lnTo>
                    <a:pt x="152076547" y="0"/>
                  </a:lnTo>
                  <a:lnTo>
                    <a:pt x="152076547" y="144780"/>
                  </a:lnTo>
                  <a:lnTo>
                    <a:pt x="151931762" y="144780"/>
                  </a:lnTo>
                  <a:lnTo>
                    <a:pt x="151931762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51931762" y="0"/>
                  </a:lnTo>
                  <a:lnTo>
                    <a:pt x="151931762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C1653B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2590800" y="1333501"/>
            <a:ext cx="13497042" cy="8335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503"/>
              </a:lnSpc>
            </a:pPr>
            <a:r>
              <a:rPr lang="en-US" sz="7200" dirty="0">
                <a:solidFill>
                  <a:srgbClr val="C1653B"/>
                </a:solidFill>
                <a:latin typeface="Fredoka"/>
                <a:ea typeface="Fredoka"/>
                <a:cs typeface="Fredoka"/>
                <a:sym typeface="Fredoka"/>
              </a:rPr>
              <a:t>Species</a:t>
            </a:r>
            <a:r>
              <a:rPr lang="en-US" sz="5330" dirty="0">
                <a:solidFill>
                  <a:srgbClr val="C1653B"/>
                </a:solidFill>
                <a:latin typeface="Fredoka"/>
                <a:ea typeface="Fredoka"/>
                <a:cs typeface="Fredoka"/>
                <a:sym typeface="Fredoka"/>
              </a:rPr>
              <a:t>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477000" y="2175238"/>
            <a:ext cx="10519934" cy="69121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900"/>
              </a:lnSpc>
              <a:spcBef>
                <a:spcPct val="0"/>
              </a:spcBef>
            </a:pPr>
            <a:r>
              <a:rPr lang="en-US" sz="3200" dirty="0">
                <a:solidFill>
                  <a:srgbClr val="FFFFFF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3.	</a:t>
            </a:r>
            <a:r>
              <a:rPr lang="en-US" sz="3200" i="1" dirty="0">
                <a:solidFill>
                  <a:srgbClr val="FFFFFF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Chlamydia </a:t>
            </a:r>
            <a:r>
              <a:rPr lang="en-US" sz="3200" i="1" dirty="0" err="1">
                <a:solidFill>
                  <a:srgbClr val="FFFFFF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psittaci</a:t>
            </a:r>
            <a:endParaRPr lang="en-US" sz="3200" i="1" dirty="0">
              <a:solidFill>
                <a:srgbClr val="FFFFFF"/>
              </a:solidFill>
              <a:latin typeface="Montserrat Classic"/>
              <a:ea typeface="Montserrat Classic"/>
              <a:cs typeface="Montserrat Classic"/>
              <a:sym typeface="Montserrat Classic"/>
            </a:endParaRPr>
          </a:p>
          <a:p>
            <a:pPr algn="just">
              <a:lnSpc>
                <a:spcPts val="4900"/>
              </a:lnSpc>
              <a:spcBef>
                <a:spcPct val="0"/>
              </a:spcBef>
            </a:pPr>
            <a:r>
              <a:rPr lang="en-US" sz="3200" dirty="0">
                <a:solidFill>
                  <a:srgbClr val="FFFFFF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Disease: Psittacosis (</a:t>
            </a:r>
            <a:r>
              <a:rPr lang="en-US" sz="3200" dirty="0" err="1">
                <a:solidFill>
                  <a:srgbClr val="FFFFFF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ornithosis</a:t>
            </a:r>
            <a:r>
              <a:rPr lang="en-US" sz="3200" dirty="0">
                <a:solidFill>
                  <a:srgbClr val="FFFFFF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) is a worldwide infectious disease of birds that is transmissible to humans.</a:t>
            </a:r>
          </a:p>
          <a:p>
            <a:pPr algn="just">
              <a:lnSpc>
                <a:spcPts val="4900"/>
              </a:lnSpc>
              <a:spcBef>
                <a:spcPct val="0"/>
              </a:spcBef>
            </a:pPr>
            <a:r>
              <a:rPr lang="en-US" sz="3200" dirty="0">
                <a:solidFill>
                  <a:srgbClr val="FFFFFF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-was first described in association with parrots and parakeets, but the disease is now recognized in many other birds among them </a:t>
            </a:r>
          </a:p>
          <a:p>
            <a:pPr algn="just">
              <a:lnSpc>
                <a:spcPts val="4900"/>
              </a:lnSpc>
              <a:spcBef>
                <a:spcPct val="0"/>
              </a:spcBef>
            </a:pPr>
            <a:r>
              <a:rPr lang="en-US" sz="3200" dirty="0">
                <a:solidFill>
                  <a:srgbClr val="FFFFFF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Mode of Transmission:</a:t>
            </a:r>
          </a:p>
          <a:p>
            <a:pPr algn="just">
              <a:lnSpc>
                <a:spcPts val="4900"/>
              </a:lnSpc>
              <a:spcBef>
                <a:spcPct val="0"/>
              </a:spcBef>
            </a:pPr>
            <a:r>
              <a:rPr lang="en-US" sz="3200" dirty="0">
                <a:solidFill>
                  <a:srgbClr val="FFFFFF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By handling infected birds or by inhaling dried bird excreta that contains viable </a:t>
            </a:r>
            <a:r>
              <a:rPr lang="en-US" sz="3200" i="1" dirty="0">
                <a:solidFill>
                  <a:srgbClr val="FFFFFF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C. </a:t>
            </a:r>
            <a:r>
              <a:rPr lang="en-US" sz="3200" i="1" dirty="0" err="1">
                <a:solidFill>
                  <a:srgbClr val="FFFFFF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psittaci</a:t>
            </a:r>
            <a:endParaRPr lang="en-US" sz="3200" i="1" dirty="0">
              <a:solidFill>
                <a:srgbClr val="FFFFFF"/>
              </a:solidFill>
              <a:latin typeface="Montserrat Classic"/>
              <a:ea typeface="Montserrat Classic"/>
              <a:cs typeface="Montserrat Classic"/>
              <a:sym typeface="Montserrat Classic"/>
            </a:endParaRPr>
          </a:p>
          <a:p>
            <a:pPr algn="l">
              <a:lnSpc>
                <a:spcPts val="4900"/>
              </a:lnSpc>
              <a:spcBef>
                <a:spcPct val="0"/>
              </a:spcBef>
            </a:pPr>
            <a:endParaRPr lang="en-US" sz="3500" dirty="0">
              <a:solidFill>
                <a:srgbClr val="FFFFFF"/>
              </a:solidFill>
              <a:latin typeface="Montserrat Classic"/>
              <a:ea typeface="Montserrat Classic"/>
              <a:cs typeface="Montserrat Classic"/>
              <a:sym typeface="Montserrat Classic"/>
            </a:endParaRPr>
          </a:p>
        </p:txBody>
      </p:sp>
      <p:pic>
        <p:nvPicPr>
          <p:cNvPr id="11" name="Picture 13">
            <a:extLst>
              <a:ext uri="{FF2B5EF4-FFF2-40B4-BE49-F238E27FC236}">
                <a16:creationId xmlns:a16="http://schemas.microsoft.com/office/drawing/2014/main" id="{B045547E-BF5B-ED46-A092-CEF23EB4E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817" y="2027170"/>
            <a:ext cx="3714849" cy="6392931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65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72954" y="677127"/>
            <a:ext cx="17121388" cy="8954103"/>
            <a:chOff x="0" y="0"/>
            <a:chExt cx="285972152" cy="149557035"/>
          </a:xfrm>
        </p:grpSpPr>
        <p:sp>
          <p:nvSpPr>
            <p:cNvPr id="3" name="Freeform 3"/>
            <p:cNvSpPr/>
            <p:nvPr/>
          </p:nvSpPr>
          <p:spPr>
            <a:xfrm>
              <a:off x="72390" y="72390"/>
              <a:ext cx="285827381" cy="149412253"/>
            </a:xfrm>
            <a:custGeom>
              <a:avLst/>
              <a:gdLst/>
              <a:ahLst/>
              <a:cxnLst/>
              <a:rect l="l" t="t" r="r" b="b"/>
              <a:pathLst>
                <a:path w="285827381" h="149412253">
                  <a:moveTo>
                    <a:pt x="0" y="0"/>
                  </a:moveTo>
                  <a:lnTo>
                    <a:pt x="285827381" y="0"/>
                  </a:lnTo>
                  <a:lnTo>
                    <a:pt x="285827381" y="149412253"/>
                  </a:lnTo>
                  <a:lnTo>
                    <a:pt x="0" y="149412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A457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285972151" cy="149557036"/>
            </a:xfrm>
            <a:custGeom>
              <a:avLst/>
              <a:gdLst/>
              <a:ahLst/>
              <a:cxnLst/>
              <a:rect l="l" t="t" r="r" b="b"/>
              <a:pathLst>
                <a:path w="285972151" h="149557036">
                  <a:moveTo>
                    <a:pt x="285827366" y="149412251"/>
                  </a:moveTo>
                  <a:lnTo>
                    <a:pt x="285972151" y="149412251"/>
                  </a:lnTo>
                  <a:lnTo>
                    <a:pt x="285972151" y="149557036"/>
                  </a:lnTo>
                  <a:lnTo>
                    <a:pt x="285827366" y="149557036"/>
                  </a:lnTo>
                  <a:lnTo>
                    <a:pt x="285827366" y="149412251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49412251"/>
                  </a:lnTo>
                  <a:lnTo>
                    <a:pt x="0" y="149412251"/>
                  </a:lnTo>
                  <a:lnTo>
                    <a:pt x="0" y="144780"/>
                  </a:lnTo>
                  <a:close/>
                  <a:moveTo>
                    <a:pt x="0" y="149412251"/>
                  </a:moveTo>
                  <a:lnTo>
                    <a:pt x="144780" y="149412251"/>
                  </a:lnTo>
                  <a:lnTo>
                    <a:pt x="144780" y="149557036"/>
                  </a:lnTo>
                  <a:lnTo>
                    <a:pt x="0" y="149557036"/>
                  </a:lnTo>
                  <a:lnTo>
                    <a:pt x="0" y="149412251"/>
                  </a:lnTo>
                  <a:close/>
                  <a:moveTo>
                    <a:pt x="285827366" y="144780"/>
                  </a:moveTo>
                  <a:lnTo>
                    <a:pt x="285972151" y="144780"/>
                  </a:lnTo>
                  <a:lnTo>
                    <a:pt x="285972151" y="149412251"/>
                  </a:lnTo>
                  <a:lnTo>
                    <a:pt x="285827366" y="149412251"/>
                  </a:lnTo>
                  <a:lnTo>
                    <a:pt x="285827366" y="144780"/>
                  </a:lnTo>
                  <a:close/>
                  <a:moveTo>
                    <a:pt x="144780" y="149412251"/>
                  </a:moveTo>
                  <a:lnTo>
                    <a:pt x="285827366" y="149412251"/>
                  </a:lnTo>
                  <a:lnTo>
                    <a:pt x="285827366" y="149557036"/>
                  </a:lnTo>
                  <a:lnTo>
                    <a:pt x="144780" y="149557036"/>
                  </a:lnTo>
                  <a:lnTo>
                    <a:pt x="144780" y="149412251"/>
                  </a:lnTo>
                  <a:close/>
                  <a:moveTo>
                    <a:pt x="285827366" y="0"/>
                  </a:moveTo>
                  <a:lnTo>
                    <a:pt x="285972151" y="0"/>
                  </a:lnTo>
                  <a:lnTo>
                    <a:pt x="285972151" y="144780"/>
                  </a:lnTo>
                  <a:lnTo>
                    <a:pt x="285827366" y="144780"/>
                  </a:lnTo>
                  <a:lnTo>
                    <a:pt x="285827366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285827366" y="0"/>
                  </a:lnTo>
                  <a:lnTo>
                    <a:pt x="285827366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5522D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008779" y="1104900"/>
            <a:ext cx="16230600" cy="8229600"/>
            <a:chOff x="0" y="0"/>
            <a:chExt cx="271093656" cy="137455938"/>
          </a:xfrm>
        </p:grpSpPr>
        <p:sp>
          <p:nvSpPr>
            <p:cNvPr id="6" name="Freeform 6"/>
            <p:cNvSpPr/>
            <p:nvPr/>
          </p:nvSpPr>
          <p:spPr>
            <a:xfrm>
              <a:off x="72390" y="72390"/>
              <a:ext cx="270948884" cy="137311162"/>
            </a:xfrm>
            <a:custGeom>
              <a:avLst/>
              <a:gdLst/>
              <a:ahLst/>
              <a:cxnLst/>
              <a:rect l="l" t="t" r="r" b="b"/>
              <a:pathLst>
                <a:path w="270948884" h="137311162">
                  <a:moveTo>
                    <a:pt x="0" y="0"/>
                  </a:moveTo>
                  <a:lnTo>
                    <a:pt x="270948884" y="0"/>
                  </a:lnTo>
                  <a:lnTo>
                    <a:pt x="270948884" y="137311162"/>
                  </a:lnTo>
                  <a:lnTo>
                    <a:pt x="0" y="1373111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0" y="0"/>
              <a:ext cx="271093654" cy="137455945"/>
            </a:xfrm>
            <a:custGeom>
              <a:avLst/>
              <a:gdLst/>
              <a:ahLst/>
              <a:cxnLst/>
              <a:rect l="l" t="t" r="r" b="b"/>
              <a:pathLst>
                <a:path w="271093654" h="137455945">
                  <a:moveTo>
                    <a:pt x="270948869" y="137311160"/>
                  </a:moveTo>
                  <a:lnTo>
                    <a:pt x="271093654" y="137311160"/>
                  </a:lnTo>
                  <a:lnTo>
                    <a:pt x="271093654" y="137455945"/>
                  </a:lnTo>
                  <a:lnTo>
                    <a:pt x="270948869" y="137455945"/>
                  </a:lnTo>
                  <a:lnTo>
                    <a:pt x="270948869" y="13731116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37311160"/>
                  </a:lnTo>
                  <a:lnTo>
                    <a:pt x="0" y="137311160"/>
                  </a:lnTo>
                  <a:lnTo>
                    <a:pt x="0" y="144780"/>
                  </a:lnTo>
                  <a:close/>
                  <a:moveTo>
                    <a:pt x="0" y="137311160"/>
                  </a:moveTo>
                  <a:lnTo>
                    <a:pt x="144780" y="137311160"/>
                  </a:lnTo>
                  <a:lnTo>
                    <a:pt x="144780" y="137455945"/>
                  </a:lnTo>
                  <a:lnTo>
                    <a:pt x="0" y="137455945"/>
                  </a:lnTo>
                  <a:lnTo>
                    <a:pt x="0" y="137311160"/>
                  </a:lnTo>
                  <a:close/>
                  <a:moveTo>
                    <a:pt x="270948869" y="144780"/>
                  </a:moveTo>
                  <a:lnTo>
                    <a:pt x="271093654" y="144780"/>
                  </a:lnTo>
                  <a:lnTo>
                    <a:pt x="271093654" y="137311160"/>
                  </a:lnTo>
                  <a:lnTo>
                    <a:pt x="270948869" y="137311160"/>
                  </a:lnTo>
                  <a:lnTo>
                    <a:pt x="270948869" y="144780"/>
                  </a:lnTo>
                  <a:close/>
                  <a:moveTo>
                    <a:pt x="144780" y="137311160"/>
                  </a:moveTo>
                  <a:lnTo>
                    <a:pt x="270948869" y="137311160"/>
                  </a:lnTo>
                  <a:lnTo>
                    <a:pt x="270948869" y="137455945"/>
                  </a:lnTo>
                  <a:lnTo>
                    <a:pt x="144780" y="137455945"/>
                  </a:lnTo>
                  <a:lnTo>
                    <a:pt x="144780" y="137311160"/>
                  </a:lnTo>
                  <a:close/>
                  <a:moveTo>
                    <a:pt x="270948869" y="0"/>
                  </a:moveTo>
                  <a:lnTo>
                    <a:pt x="271093654" y="0"/>
                  </a:lnTo>
                  <a:lnTo>
                    <a:pt x="271093654" y="144780"/>
                  </a:lnTo>
                  <a:lnTo>
                    <a:pt x="270948869" y="144780"/>
                  </a:lnTo>
                  <a:lnTo>
                    <a:pt x="270948869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270948869" y="0"/>
                  </a:lnTo>
                  <a:lnTo>
                    <a:pt x="27094886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D4A457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6247499" y="2175237"/>
            <a:ext cx="10996214" cy="6920325"/>
            <a:chOff x="0" y="0"/>
            <a:chExt cx="152076545" cy="58883188"/>
          </a:xfrm>
        </p:grpSpPr>
        <p:sp>
          <p:nvSpPr>
            <p:cNvPr id="9" name="Freeform 9"/>
            <p:cNvSpPr/>
            <p:nvPr/>
          </p:nvSpPr>
          <p:spPr>
            <a:xfrm>
              <a:off x="72390" y="72390"/>
              <a:ext cx="151931764" cy="58738408"/>
            </a:xfrm>
            <a:custGeom>
              <a:avLst/>
              <a:gdLst/>
              <a:ahLst/>
              <a:cxnLst/>
              <a:rect l="l" t="t" r="r" b="b"/>
              <a:pathLst>
                <a:path w="151931764" h="58738408">
                  <a:moveTo>
                    <a:pt x="0" y="0"/>
                  </a:moveTo>
                  <a:lnTo>
                    <a:pt x="151931764" y="0"/>
                  </a:lnTo>
                  <a:lnTo>
                    <a:pt x="151931764" y="58738408"/>
                  </a:lnTo>
                  <a:lnTo>
                    <a:pt x="0" y="587384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653B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0" y="0"/>
              <a:ext cx="152076547" cy="58883190"/>
            </a:xfrm>
            <a:custGeom>
              <a:avLst/>
              <a:gdLst/>
              <a:ahLst/>
              <a:cxnLst/>
              <a:rect l="l" t="t" r="r" b="b"/>
              <a:pathLst>
                <a:path w="152076547" h="58883190">
                  <a:moveTo>
                    <a:pt x="151931762" y="58738405"/>
                  </a:moveTo>
                  <a:lnTo>
                    <a:pt x="152076547" y="58738405"/>
                  </a:lnTo>
                  <a:lnTo>
                    <a:pt x="152076547" y="58883190"/>
                  </a:lnTo>
                  <a:lnTo>
                    <a:pt x="151931762" y="58883190"/>
                  </a:lnTo>
                  <a:lnTo>
                    <a:pt x="151931762" y="58738405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58738405"/>
                  </a:lnTo>
                  <a:lnTo>
                    <a:pt x="0" y="58738405"/>
                  </a:lnTo>
                  <a:lnTo>
                    <a:pt x="0" y="144780"/>
                  </a:lnTo>
                  <a:close/>
                  <a:moveTo>
                    <a:pt x="0" y="58738405"/>
                  </a:moveTo>
                  <a:lnTo>
                    <a:pt x="144780" y="58738405"/>
                  </a:lnTo>
                  <a:lnTo>
                    <a:pt x="144780" y="58883190"/>
                  </a:lnTo>
                  <a:lnTo>
                    <a:pt x="0" y="58883190"/>
                  </a:lnTo>
                  <a:lnTo>
                    <a:pt x="0" y="58738405"/>
                  </a:lnTo>
                  <a:close/>
                  <a:moveTo>
                    <a:pt x="151931762" y="144780"/>
                  </a:moveTo>
                  <a:lnTo>
                    <a:pt x="152076547" y="144780"/>
                  </a:lnTo>
                  <a:lnTo>
                    <a:pt x="152076547" y="58738405"/>
                  </a:lnTo>
                  <a:lnTo>
                    <a:pt x="151931762" y="58738405"/>
                  </a:lnTo>
                  <a:lnTo>
                    <a:pt x="151931762" y="144780"/>
                  </a:lnTo>
                  <a:close/>
                  <a:moveTo>
                    <a:pt x="144780" y="58738405"/>
                  </a:moveTo>
                  <a:lnTo>
                    <a:pt x="151931762" y="58738405"/>
                  </a:lnTo>
                  <a:lnTo>
                    <a:pt x="151931762" y="58883190"/>
                  </a:lnTo>
                  <a:lnTo>
                    <a:pt x="144780" y="58883190"/>
                  </a:lnTo>
                  <a:lnTo>
                    <a:pt x="144780" y="58738405"/>
                  </a:lnTo>
                  <a:close/>
                  <a:moveTo>
                    <a:pt x="151931762" y="0"/>
                  </a:moveTo>
                  <a:lnTo>
                    <a:pt x="152076547" y="0"/>
                  </a:lnTo>
                  <a:lnTo>
                    <a:pt x="152076547" y="144780"/>
                  </a:lnTo>
                  <a:lnTo>
                    <a:pt x="151931762" y="144780"/>
                  </a:lnTo>
                  <a:lnTo>
                    <a:pt x="151931762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51931762" y="0"/>
                  </a:lnTo>
                  <a:lnTo>
                    <a:pt x="151931762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C1653B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2590800" y="1333501"/>
            <a:ext cx="13497042" cy="8335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503"/>
              </a:lnSpc>
            </a:pPr>
            <a:r>
              <a:rPr lang="en-US" sz="7200" dirty="0">
                <a:solidFill>
                  <a:srgbClr val="C1653B"/>
                </a:solidFill>
                <a:latin typeface="Fredoka"/>
                <a:ea typeface="Fredoka"/>
                <a:cs typeface="Fredoka"/>
                <a:sym typeface="Fredoka"/>
              </a:rPr>
              <a:t>Species</a:t>
            </a:r>
            <a:r>
              <a:rPr lang="en-US" sz="5330" dirty="0">
                <a:solidFill>
                  <a:srgbClr val="C1653B"/>
                </a:solidFill>
                <a:latin typeface="Fredoka"/>
                <a:ea typeface="Fredoka"/>
                <a:cs typeface="Fredoka"/>
                <a:sym typeface="Fredoka"/>
              </a:rPr>
              <a:t>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477000" y="2175238"/>
            <a:ext cx="10519934" cy="69121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900"/>
              </a:lnSpc>
              <a:spcBef>
                <a:spcPct val="0"/>
              </a:spcBef>
            </a:pPr>
            <a:r>
              <a:rPr lang="en-US" sz="3200" dirty="0">
                <a:solidFill>
                  <a:srgbClr val="FFFFFF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3.	</a:t>
            </a:r>
            <a:r>
              <a:rPr lang="en-US" sz="3200" i="1" dirty="0">
                <a:solidFill>
                  <a:srgbClr val="FFFFFF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Chlamydia </a:t>
            </a:r>
            <a:r>
              <a:rPr lang="en-US" sz="3200" i="1" dirty="0" err="1">
                <a:solidFill>
                  <a:srgbClr val="FFFFFF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psittaci</a:t>
            </a:r>
            <a:endParaRPr lang="en-US" sz="3200" i="1" dirty="0">
              <a:solidFill>
                <a:srgbClr val="FFFFFF"/>
              </a:solidFill>
              <a:latin typeface="Montserrat Classic"/>
              <a:ea typeface="Montserrat Classic"/>
              <a:cs typeface="Montserrat Classic"/>
              <a:sym typeface="Montserrat Classic"/>
            </a:endParaRPr>
          </a:p>
          <a:p>
            <a:pPr>
              <a:lnSpc>
                <a:spcPts val="4900"/>
              </a:lnSpc>
              <a:spcBef>
                <a:spcPct val="0"/>
              </a:spcBef>
            </a:pPr>
            <a:r>
              <a:rPr lang="en-US" sz="3200" dirty="0">
                <a:solidFill>
                  <a:srgbClr val="FFFFFF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After entering the respiratory tract, the </a:t>
            </a:r>
            <a:r>
              <a:rPr lang="en-US" sz="3200" dirty="0" err="1">
                <a:solidFill>
                  <a:srgbClr val="FFFFFF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chlamydiae</a:t>
            </a:r>
            <a:r>
              <a:rPr lang="en-US" sz="3200" dirty="0">
                <a:solidFill>
                  <a:srgbClr val="FFFFFF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are transported to the cells of the liver and spleen. They multiply within these cells and then invade the lungs, where they cause inflammation, hemorrhaging, and pneumonia.</a:t>
            </a:r>
          </a:p>
          <a:p>
            <a:pPr>
              <a:lnSpc>
                <a:spcPts val="4900"/>
              </a:lnSpc>
              <a:spcBef>
                <a:spcPct val="0"/>
              </a:spcBef>
            </a:pPr>
            <a:r>
              <a:rPr lang="en-US" sz="3200" u="sng" dirty="0">
                <a:solidFill>
                  <a:srgbClr val="FFFFFF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Treatment</a:t>
            </a:r>
            <a:r>
              <a:rPr lang="en-US" sz="3200" dirty="0">
                <a:solidFill>
                  <a:srgbClr val="FFFFFF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: Antibiotics (Doxycycline or Azithromycin).</a:t>
            </a:r>
          </a:p>
          <a:p>
            <a:pPr>
              <a:lnSpc>
                <a:spcPts val="4900"/>
              </a:lnSpc>
              <a:spcBef>
                <a:spcPct val="0"/>
              </a:spcBef>
            </a:pPr>
            <a:r>
              <a:rPr lang="en-US" sz="3200" u="sng" dirty="0">
                <a:solidFill>
                  <a:srgbClr val="FFFFFF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Prevention</a:t>
            </a:r>
            <a:r>
              <a:rPr lang="en-US" sz="3200" dirty="0">
                <a:solidFill>
                  <a:srgbClr val="FFFFFF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: Avoid exposure to bird droppings; practice hygiene in bird-handling environments.</a:t>
            </a:r>
          </a:p>
          <a:p>
            <a:pPr algn="l">
              <a:lnSpc>
                <a:spcPts val="4900"/>
              </a:lnSpc>
              <a:spcBef>
                <a:spcPct val="0"/>
              </a:spcBef>
            </a:pPr>
            <a:endParaRPr lang="en-US" sz="3200" dirty="0">
              <a:solidFill>
                <a:srgbClr val="FFFFFF"/>
              </a:solidFill>
              <a:latin typeface="Montserrat Classic"/>
              <a:ea typeface="Montserrat Classic"/>
              <a:cs typeface="Montserrat Classic"/>
              <a:sym typeface="Montserrat Classic"/>
            </a:endParaRPr>
          </a:p>
        </p:txBody>
      </p:sp>
      <p:pic>
        <p:nvPicPr>
          <p:cNvPr id="11" name="Picture 13">
            <a:extLst>
              <a:ext uri="{FF2B5EF4-FFF2-40B4-BE49-F238E27FC236}">
                <a16:creationId xmlns:a16="http://schemas.microsoft.com/office/drawing/2014/main" id="{DB2164E1-C02B-C140-9BC4-904CF860A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197" y="1109234"/>
            <a:ext cx="5384219" cy="822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793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8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72954" y="677127"/>
            <a:ext cx="17121388" cy="8954103"/>
            <a:chOff x="0" y="0"/>
            <a:chExt cx="285972152" cy="149557035"/>
          </a:xfrm>
        </p:grpSpPr>
        <p:sp>
          <p:nvSpPr>
            <p:cNvPr id="3" name="Freeform 3"/>
            <p:cNvSpPr/>
            <p:nvPr/>
          </p:nvSpPr>
          <p:spPr>
            <a:xfrm>
              <a:off x="72390" y="72390"/>
              <a:ext cx="285827381" cy="149412253"/>
            </a:xfrm>
            <a:custGeom>
              <a:avLst/>
              <a:gdLst/>
              <a:ahLst/>
              <a:cxnLst/>
              <a:rect l="l" t="t" r="r" b="b"/>
              <a:pathLst>
                <a:path w="285827381" h="149412253">
                  <a:moveTo>
                    <a:pt x="0" y="0"/>
                  </a:moveTo>
                  <a:lnTo>
                    <a:pt x="285827381" y="0"/>
                  </a:lnTo>
                  <a:lnTo>
                    <a:pt x="285827381" y="149412253"/>
                  </a:lnTo>
                  <a:lnTo>
                    <a:pt x="0" y="149412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3C8A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285972151" cy="149557036"/>
            </a:xfrm>
            <a:custGeom>
              <a:avLst/>
              <a:gdLst/>
              <a:ahLst/>
              <a:cxnLst/>
              <a:rect l="l" t="t" r="r" b="b"/>
              <a:pathLst>
                <a:path w="285972151" h="149557036">
                  <a:moveTo>
                    <a:pt x="285827366" y="149412251"/>
                  </a:moveTo>
                  <a:lnTo>
                    <a:pt x="285972151" y="149412251"/>
                  </a:lnTo>
                  <a:lnTo>
                    <a:pt x="285972151" y="149557036"/>
                  </a:lnTo>
                  <a:lnTo>
                    <a:pt x="285827366" y="149557036"/>
                  </a:lnTo>
                  <a:lnTo>
                    <a:pt x="285827366" y="149412251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49412251"/>
                  </a:lnTo>
                  <a:lnTo>
                    <a:pt x="0" y="149412251"/>
                  </a:lnTo>
                  <a:lnTo>
                    <a:pt x="0" y="144780"/>
                  </a:lnTo>
                  <a:close/>
                  <a:moveTo>
                    <a:pt x="0" y="149412251"/>
                  </a:moveTo>
                  <a:lnTo>
                    <a:pt x="144780" y="149412251"/>
                  </a:lnTo>
                  <a:lnTo>
                    <a:pt x="144780" y="149557036"/>
                  </a:lnTo>
                  <a:lnTo>
                    <a:pt x="0" y="149557036"/>
                  </a:lnTo>
                  <a:lnTo>
                    <a:pt x="0" y="149412251"/>
                  </a:lnTo>
                  <a:close/>
                  <a:moveTo>
                    <a:pt x="285827366" y="144780"/>
                  </a:moveTo>
                  <a:lnTo>
                    <a:pt x="285972151" y="144780"/>
                  </a:lnTo>
                  <a:lnTo>
                    <a:pt x="285972151" y="149412251"/>
                  </a:lnTo>
                  <a:lnTo>
                    <a:pt x="285827366" y="149412251"/>
                  </a:lnTo>
                  <a:lnTo>
                    <a:pt x="285827366" y="144780"/>
                  </a:lnTo>
                  <a:close/>
                  <a:moveTo>
                    <a:pt x="144780" y="149412251"/>
                  </a:moveTo>
                  <a:lnTo>
                    <a:pt x="285827366" y="149412251"/>
                  </a:lnTo>
                  <a:lnTo>
                    <a:pt x="285827366" y="149557036"/>
                  </a:lnTo>
                  <a:lnTo>
                    <a:pt x="144780" y="149557036"/>
                  </a:lnTo>
                  <a:lnTo>
                    <a:pt x="144780" y="149412251"/>
                  </a:lnTo>
                  <a:close/>
                  <a:moveTo>
                    <a:pt x="285827366" y="0"/>
                  </a:moveTo>
                  <a:lnTo>
                    <a:pt x="285972151" y="0"/>
                  </a:lnTo>
                  <a:lnTo>
                    <a:pt x="285972151" y="144780"/>
                  </a:lnTo>
                  <a:lnTo>
                    <a:pt x="285827366" y="144780"/>
                  </a:lnTo>
                  <a:lnTo>
                    <a:pt x="285827366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285827366" y="0"/>
                  </a:lnTo>
                  <a:lnTo>
                    <a:pt x="285827366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503C8A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990600" y="1096735"/>
            <a:ext cx="16230600" cy="8229600"/>
            <a:chOff x="0" y="0"/>
            <a:chExt cx="271093656" cy="137455938"/>
          </a:xfrm>
        </p:grpSpPr>
        <p:sp>
          <p:nvSpPr>
            <p:cNvPr id="6" name="Freeform 6"/>
            <p:cNvSpPr/>
            <p:nvPr/>
          </p:nvSpPr>
          <p:spPr>
            <a:xfrm>
              <a:off x="72390" y="72390"/>
              <a:ext cx="270948884" cy="137311162"/>
            </a:xfrm>
            <a:custGeom>
              <a:avLst/>
              <a:gdLst/>
              <a:ahLst/>
              <a:cxnLst/>
              <a:rect l="l" t="t" r="r" b="b"/>
              <a:pathLst>
                <a:path w="270948884" h="137311162">
                  <a:moveTo>
                    <a:pt x="0" y="0"/>
                  </a:moveTo>
                  <a:lnTo>
                    <a:pt x="270948884" y="0"/>
                  </a:lnTo>
                  <a:lnTo>
                    <a:pt x="270948884" y="137311162"/>
                  </a:lnTo>
                  <a:lnTo>
                    <a:pt x="0" y="1373111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0" y="0"/>
              <a:ext cx="271093654" cy="137455945"/>
            </a:xfrm>
            <a:custGeom>
              <a:avLst/>
              <a:gdLst/>
              <a:ahLst/>
              <a:cxnLst/>
              <a:rect l="l" t="t" r="r" b="b"/>
              <a:pathLst>
                <a:path w="271093654" h="137455945">
                  <a:moveTo>
                    <a:pt x="270948869" y="137311160"/>
                  </a:moveTo>
                  <a:lnTo>
                    <a:pt x="271093654" y="137311160"/>
                  </a:lnTo>
                  <a:lnTo>
                    <a:pt x="271093654" y="137455945"/>
                  </a:lnTo>
                  <a:lnTo>
                    <a:pt x="270948869" y="137455945"/>
                  </a:lnTo>
                  <a:lnTo>
                    <a:pt x="270948869" y="13731116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37311160"/>
                  </a:lnTo>
                  <a:lnTo>
                    <a:pt x="0" y="137311160"/>
                  </a:lnTo>
                  <a:lnTo>
                    <a:pt x="0" y="144780"/>
                  </a:lnTo>
                  <a:close/>
                  <a:moveTo>
                    <a:pt x="0" y="137311160"/>
                  </a:moveTo>
                  <a:lnTo>
                    <a:pt x="144780" y="137311160"/>
                  </a:lnTo>
                  <a:lnTo>
                    <a:pt x="144780" y="137455945"/>
                  </a:lnTo>
                  <a:lnTo>
                    <a:pt x="0" y="137455945"/>
                  </a:lnTo>
                  <a:lnTo>
                    <a:pt x="0" y="137311160"/>
                  </a:lnTo>
                  <a:close/>
                  <a:moveTo>
                    <a:pt x="270948869" y="144780"/>
                  </a:moveTo>
                  <a:lnTo>
                    <a:pt x="271093654" y="144780"/>
                  </a:lnTo>
                  <a:lnTo>
                    <a:pt x="271093654" y="137311160"/>
                  </a:lnTo>
                  <a:lnTo>
                    <a:pt x="270948869" y="137311160"/>
                  </a:lnTo>
                  <a:lnTo>
                    <a:pt x="270948869" y="144780"/>
                  </a:lnTo>
                  <a:close/>
                  <a:moveTo>
                    <a:pt x="144780" y="137311160"/>
                  </a:moveTo>
                  <a:lnTo>
                    <a:pt x="270948869" y="137311160"/>
                  </a:lnTo>
                  <a:lnTo>
                    <a:pt x="270948869" y="137455945"/>
                  </a:lnTo>
                  <a:lnTo>
                    <a:pt x="144780" y="137455945"/>
                  </a:lnTo>
                  <a:lnTo>
                    <a:pt x="144780" y="137311160"/>
                  </a:lnTo>
                  <a:close/>
                  <a:moveTo>
                    <a:pt x="270948869" y="0"/>
                  </a:moveTo>
                  <a:lnTo>
                    <a:pt x="271093654" y="0"/>
                  </a:lnTo>
                  <a:lnTo>
                    <a:pt x="271093654" y="144780"/>
                  </a:lnTo>
                  <a:lnTo>
                    <a:pt x="270948869" y="144780"/>
                  </a:lnTo>
                  <a:lnTo>
                    <a:pt x="270948869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270948869" y="0"/>
                  </a:lnTo>
                  <a:lnTo>
                    <a:pt x="27094886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53464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2444338" y="1333501"/>
            <a:ext cx="14167261" cy="2819399"/>
            <a:chOff x="0" y="0"/>
            <a:chExt cx="221193945" cy="90074914"/>
          </a:xfrm>
        </p:grpSpPr>
        <p:sp>
          <p:nvSpPr>
            <p:cNvPr id="9" name="Freeform 9"/>
            <p:cNvSpPr/>
            <p:nvPr/>
          </p:nvSpPr>
          <p:spPr>
            <a:xfrm>
              <a:off x="72390" y="72390"/>
              <a:ext cx="221049170" cy="89930135"/>
            </a:xfrm>
            <a:custGeom>
              <a:avLst/>
              <a:gdLst/>
              <a:ahLst/>
              <a:cxnLst/>
              <a:rect l="l" t="t" r="r" b="b"/>
              <a:pathLst>
                <a:path w="221049170" h="89930135">
                  <a:moveTo>
                    <a:pt x="0" y="0"/>
                  </a:moveTo>
                  <a:lnTo>
                    <a:pt x="221049170" y="0"/>
                  </a:lnTo>
                  <a:lnTo>
                    <a:pt x="221049170" y="89930135"/>
                  </a:lnTo>
                  <a:lnTo>
                    <a:pt x="0" y="899301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3C8A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0" y="0"/>
              <a:ext cx="221193940" cy="90074917"/>
            </a:xfrm>
            <a:custGeom>
              <a:avLst/>
              <a:gdLst/>
              <a:ahLst/>
              <a:cxnLst/>
              <a:rect l="l" t="t" r="r" b="b"/>
              <a:pathLst>
                <a:path w="221193940" h="90074917">
                  <a:moveTo>
                    <a:pt x="221049155" y="89930132"/>
                  </a:moveTo>
                  <a:lnTo>
                    <a:pt x="221193940" y="89930132"/>
                  </a:lnTo>
                  <a:lnTo>
                    <a:pt x="221193940" y="90074917"/>
                  </a:lnTo>
                  <a:lnTo>
                    <a:pt x="221049155" y="90074917"/>
                  </a:lnTo>
                  <a:lnTo>
                    <a:pt x="221049155" y="89930132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89930132"/>
                  </a:lnTo>
                  <a:lnTo>
                    <a:pt x="0" y="89930132"/>
                  </a:lnTo>
                  <a:lnTo>
                    <a:pt x="0" y="144780"/>
                  </a:lnTo>
                  <a:close/>
                  <a:moveTo>
                    <a:pt x="0" y="89930132"/>
                  </a:moveTo>
                  <a:lnTo>
                    <a:pt x="144780" y="89930132"/>
                  </a:lnTo>
                  <a:lnTo>
                    <a:pt x="144780" y="90074917"/>
                  </a:lnTo>
                  <a:lnTo>
                    <a:pt x="0" y="90074917"/>
                  </a:lnTo>
                  <a:lnTo>
                    <a:pt x="0" y="89930132"/>
                  </a:lnTo>
                  <a:close/>
                  <a:moveTo>
                    <a:pt x="221049155" y="144780"/>
                  </a:moveTo>
                  <a:lnTo>
                    <a:pt x="221193940" y="144780"/>
                  </a:lnTo>
                  <a:lnTo>
                    <a:pt x="221193940" y="89930132"/>
                  </a:lnTo>
                  <a:lnTo>
                    <a:pt x="221049155" y="89930132"/>
                  </a:lnTo>
                  <a:lnTo>
                    <a:pt x="221049155" y="144780"/>
                  </a:lnTo>
                  <a:close/>
                  <a:moveTo>
                    <a:pt x="144780" y="89930132"/>
                  </a:moveTo>
                  <a:lnTo>
                    <a:pt x="221049155" y="89930132"/>
                  </a:lnTo>
                  <a:lnTo>
                    <a:pt x="221049155" y="90074917"/>
                  </a:lnTo>
                  <a:lnTo>
                    <a:pt x="144780" y="90074917"/>
                  </a:lnTo>
                  <a:lnTo>
                    <a:pt x="144780" y="89930132"/>
                  </a:lnTo>
                  <a:close/>
                  <a:moveTo>
                    <a:pt x="221049155" y="0"/>
                  </a:moveTo>
                  <a:lnTo>
                    <a:pt x="221193940" y="0"/>
                  </a:lnTo>
                  <a:lnTo>
                    <a:pt x="221193940" y="144780"/>
                  </a:lnTo>
                  <a:lnTo>
                    <a:pt x="221049155" y="144780"/>
                  </a:lnTo>
                  <a:lnTo>
                    <a:pt x="221049155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221049155" y="0"/>
                  </a:lnTo>
                  <a:lnTo>
                    <a:pt x="221049155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1" name="Freeform 11"/>
          <p:cNvSpPr/>
          <p:nvPr/>
        </p:nvSpPr>
        <p:spPr>
          <a:xfrm>
            <a:off x="15373492" y="7318268"/>
            <a:ext cx="3241774" cy="3147467"/>
          </a:xfrm>
          <a:custGeom>
            <a:avLst/>
            <a:gdLst/>
            <a:ahLst/>
            <a:cxnLst/>
            <a:rect l="l" t="t" r="r" b="b"/>
            <a:pathLst>
              <a:path w="3241774" h="3147467">
                <a:moveTo>
                  <a:pt x="0" y="0"/>
                </a:moveTo>
                <a:lnTo>
                  <a:pt x="3241773" y="0"/>
                </a:lnTo>
                <a:lnTo>
                  <a:pt x="3241773" y="3147467"/>
                </a:lnTo>
                <a:lnTo>
                  <a:pt x="0" y="31474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-366027" y="-520723"/>
            <a:ext cx="3379293" cy="3594993"/>
          </a:xfrm>
          <a:custGeom>
            <a:avLst/>
            <a:gdLst/>
            <a:ahLst/>
            <a:cxnLst/>
            <a:rect l="l" t="t" r="r" b="b"/>
            <a:pathLst>
              <a:path w="3379293" h="3594993">
                <a:moveTo>
                  <a:pt x="0" y="0"/>
                </a:moveTo>
                <a:lnTo>
                  <a:pt x="3379293" y="0"/>
                </a:lnTo>
                <a:lnTo>
                  <a:pt x="3379293" y="3594993"/>
                </a:lnTo>
                <a:lnTo>
                  <a:pt x="0" y="35949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2743201" y="1485900"/>
            <a:ext cx="12630292" cy="12824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999"/>
              </a:lnSpc>
            </a:pPr>
            <a:r>
              <a:rPr lang="en-US" sz="3999" dirty="0">
                <a:solidFill>
                  <a:srgbClr val="FFFFFF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-gram-negative, but cell wall differs since it lacks </a:t>
            </a:r>
            <a:r>
              <a:rPr lang="en-US" sz="3999" dirty="0" err="1">
                <a:solidFill>
                  <a:srgbClr val="FFFFFF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muramic</a:t>
            </a:r>
            <a:r>
              <a:rPr lang="en-US" sz="3999" dirty="0">
                <a:solidFill>
                  <a:srgbClr val="FFFFFF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acid and a peptidoglycan layer..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210504" y="3319578"/>
            <a:ext cx="12630291" cy="6412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999"/>
              </a:lnSpc>
            </a:pPr>
            <a:r>
              <a:rPr lang="en-US" sz="3999" dirty="0">
                <a:solidFill>
                  <a:srgbClr val="FFFFFF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-they gram stain poorly, </a:t>
            </a:r>
            <a:r>
              <a:rPr lang="en-US" sz="3999">
                <a:solidFill>
                  <a:srgbClr val="FFFFFF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so Geimsa </a:t>
            </a:r>
            <a:r>
              <a:rPr lang="en-US" sz="3999" dirty="0">
                <a:solidFill>
                  <a:srgbClr val="FFFFFF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stain is used</a:t>
            </a:r>
          </a:p>
        </p:txBody>
      </p:sp>
      <p:pic>
        <p:nvPicPr>
          <p:cNvPr id="13" name="Picture 15">
            <a:extLst>
              <a:ext uri="{FF2B5EF4-FFF2-40B4-BE49-F238E27FC236}">
                <a16:creationId xmlns:a16="http://schemas.microsoft.com/office/drawing/2014/main" id="{C075A2CC-06BC-BE4A-8155-4F520C9D12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338" y="4474684"/>
            <a:ext cx="14162625" cy="452553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F0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72954" y="677127"/>
            <a:ext cx="17121388" cy="8954103"/>
            <a:chOff x="0" y="0"/>
            <a:chExt cx="285972152" cy="149557035"/>
          </a:xfrm>
        </p:grpSpPr>
        <p:sp>
          <p:nvSpPr>
            <p:cNvPr id="3" name="Freeform 3"/>
            <p:cNvSpPr/>
            <p:nvPr/>
          </p:nvSpPr>
          <p:spPr>
            <a:xfrm>
              <a:off x="72390" y="72390"/>
              <a:ext cx="285827381" cy="149412253"/>
            </a:xfrm>
            <a:custGeom>
              <a:avLst/>
              <a:gdLst/>
              <a:ahLst/>
              <a:cxnLst/>
              <a:rect l="l" t="t" r="r" b="b"/>
              <a:pathLst>
                <a:path w="285827381" h="149412253">
                  <a:moveTo>
                    <a:pt x="0" y="0"/>
                  </a:moveTo>
                  <a:lnTo>
                    <a:pt x="285827381" y="0"/>
                  </a:lnTo>
                  <a:lnTo>
                    <a:pt x="285827381" y="149412253"/>
                  </a:lnTo>
                  <a:lnTo>
                    <a:pt x="0" y="149412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98700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285972151" cy="149557036"/>
            </a:xfrm>
            <a:custGeom>
              <a:avLst/>
              <a:gdLst/>
              <a:ahLst/>
              <a:cxnLst/>
              <a:rect l="l" t="t" r="r" b="b"/>
              <a:pathLst>
                <a:path w="285972151" h="149557036">
                  <a:moveTo>
                    <a:pt x="285827366" y="149412251"/>
                  </a:moveTo>
                  <a:lnTo>
                    <a:pt x="285972151" y="149412251"/>
                  </a:lnTo>
                  <a:lnTo>
                    <a:pt x="285972151" y="149557036"/>
                  </a:lnTo>
                  <a:lnTo>
                    <a:pt x="285827366" y="149557036"/>
                  </a:lnTo>
                  <a:lnTo>
                    <a:pt x="285827366" y="149412251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49412251"/>
                  </a:lnTo>
                  <a:lnTo>
                    <a:pt x="0" y="149412251"/>
                  </a:lnTo>
                  <a:lnTo>
                    <a:pt x="0" y="144780"/>
                  </a:lnTo>
                  <a:close/>
                  <a:moveTo>
                    <a:pt x="0" y="149412251"/>
                  </a:moveTo>
                  <a:lnTo>
                    <a:pt x="144780" y="149412251"/>
                  </a:lnTo>
                  <a:lnTo>
                    <a:pt x="144780" y="149557036"/>
                  </a:lnTo>
                  <a:lnTo>
                    <a:pt x="0" y="149557036"/>
                  </a:lnTo>
                  <a:lnTo>
                    <a:pt x="0" y="149412251"/>
                  </a:lnTo>
                  <a:close/>
                  <a:moveTo>
                    <a:pt x="285827366" y="144780"/>
                  </a:moveTo>
                  <a:lnTo>
                    <a:pt x="285972151" y="144780"/>
                  </a:lnTo>
                  <a:lnTo>
                    <a:pt x="285972151" y="149412251"/>
                  </a:lnTo>
                  <a:lnTo>
                    <a:pt x="285827366" y="149412251"/>
                  </a:lnTo>
                  <a:lnTo>
                    <a:pt x="285827366" y="144780"/>
                  </a:lnTo>
                  <a:close/>
                  <a:moveTo>
                    <a:pt x="144780" y="149412251"/>
                  </a:moveTo>
                  <a:lnTo>
                    <a:pt x="285827366" y="149412251"/>
                  </a:lnTo>
                  <a:lnTo>
                    <a:pt x="285827366" y="149557036"/>
                  </a:lnTo>
                  <a:lnTo>
                    <a:pt x="144780" y="149557036"/>
                  </a:lnTo>
                  <a:lnTo>
                    <a:pt x="144780" y="149412251"/>
                  </a:lnTo>
                  <a:close/>
                  <a:moveTo>
                    <a:pt x="285827366" y="0"/>
                  </a:moveTo>
                  <a:lnTo>
                    <a:pt x="285972151" y="0"/>
                  </a:lnTo>
                  <a:lnTo>
                    <a:pt x="285972151" y="144780"/>
                  </a:lnTo>
                  <a:lnTo>
                    <a:pt x="285827366" y="144780"/>
                  </a:lnTo>
                  <a:lnTo>
                    <a:pt x="285827366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285827366" y="0"/>
                  </a:lnTo>
                  <a:lnTo>
                    <a:pt x="285827366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5522D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028700" y="1028700"/>
            <a:ext cx="16230600" cy="8229600"/>
            <a:chOff x="0" y="0"/>
            <a:chExt cx="271093656" cy="137455938"/>
          </a:xfrm>
        </p:grpSpPr>
        <p:sp>
          <p:nvSpPr>
            <p:cNvPr id="6" name="Freeform 6"/>
            <p:cNvSpPr/>
            <p:nvPr/>
          </p:nvSpPr>
          <p:spPr>
            <a:xfrm>
              <a:off x="72390" y="72390"/>
              <a:ext cx="270948884" cy="137311162"/>
            </a:xfrm>
            <a:custGeom>
              <a:avLst/>
              <a:gdLst/>
              <a:ahLst/>
              <a:cxnLst/>
              <a:rect l="l" t="t" r="r" b="b"/>
              <a:pathLst>
                <a:path w="270948884" h="137311162">
                  <a:moveTo>
                    <a:pt x="0" y="0"/>
                  </a:moveTo>
                  <a:lnTo>
                    <a:pt x="270948884" y="0"/>
                  </a:lnTo>
                  <a:lnTo>
                    <a:pt x="270948884" y="137311162"/>
                  </a:lnTo>
                  <a:lnTo>
                    <a:pt x="0" y="1373111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0" y="0"/>
              <a:ext cx="271093654" cy="137455945"/>
            </a:xfrm>
            <a:custGeom>
              <a:avLst/>
              <a:gdLst/>
              <a:ahLst/>
              <a:cxnLst/>
              <a:rect l="l" t="t" r="r" b="b"/>
              <a:pathLst>
                <a:path w="271093654" h="137455945">
                  <a:moveTo>
                    <a:pt x="270948869" y="137311160"/>
                  </a:moveTo>
                  <a:lnTo>
                    <a:pt x="271093654" y="137311160"/>
                  </a:lnTo>
                  <a:lnTo>
                    <a:pt x="271093654" y="137455945"/>
                  </a:lnTo>
                  <a:lnTo>
                    <a:pt x="270948869" y="137455945"/>
                  </a:lnTo>
                  <a:lnTo>
                    <a:pt x="270948869" y="13731116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37311160"/>
                  </a:lnTo>
                  <a:lnTo>
                    <a:pt x="0" y="137311160"/>
                  </a:lnTo>
                  <a:lnTo>
                    <a:pt x="0" y="144780"/>
                  </a:lnTo>
                  <a:close/>
                  <a:moveTo>
                    <a:pt x="0" y="137311160"/>
                  </a:moveTo>
                  <a:lnTo>
                    <a:pt x="144780" y="137311160"/>
                  </a:lnTo>
                  <a:lnTo>
                    <a:pt x="144780" y="137455945"/>
                  </a:lnTo>
                  <a:lnTo>
                    <a:pt x="0" y="137455945"/>
                  </a:lnTo>
                  <a:lnTo>
                    <a:pt x="0" y="137311160"/>
                  </a:lnTo>
                  <a:close/>
                  <a:moveTo>
                    <a:pt x="270948869" y="144780"/>
                  </a:moveTo>
                  <a:lnTo>
                    <a:pt x="271093654" y="144780"/>
                  </a:lnTo>
                  <a:lnTo>
                    <a:pt x="271093654" y="137311160"/>
                  </a:lnTo>
                  <a:lnTo>
                    <a:pt x="270948869" y="137311160"/>
                  </a:lnTo>
                  <a:lnTo>
                    <a:pt x="270948869" y="144780"/>
                  </a:lnTo>
                  <a:close/>
                  <a:moveTo>
                    <a:pt x="144780" y="137311160"/>
                  </a:moveTo>
                  <a:lnTo>
                    <a:pt x="270948869" y="137311160"/>
                  </a:lnTo>
                  <a:lnTo>
                    <a:pt x="270948869" y="137455945"/>
                  </a:lnTo>
                  <a:lnTo>
                    <a:pt x="144780" y="137455945"/>
                  </a:lnTo>
                  <a:lnTo>
                    <a:pt x="144780" y="137311160"/>
                  </a:lnTo>
                  <a:close/>
                  <a:moveTo>
                    <a:pt x="270948869" y="0"/>
                  </a:moveTo>
                  <a:lnTo>
                    <a:pt x="271093654" y="0"/>
                  </a:lnTo>
                  <a:lnTo>
                    <a:pt x="271093654" y="144780"/>
                  </a:lnTo>
                  <a:lnTo>
                    <a:pt x="270948869" y="144780"/>
                  </a:lnTo>
                  <a:lnTo>
                    <a:pt x="270948869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270948869" y="0"/>
                  </a:lnTo>
                  <a:lnTo>
                    <a:pt x="27094886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5522D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295401" y="2425550"/>
            <a:ext cx="15621000" cy="5251067"/>
            <a:chOff x="0" y="0"/>
            <a:chExt cx="148683189" cy="53880632"/>
          </a:xfrm>
        </p:grpSpPr>
        <p:sp>
          <p:nvSpPr>
            <p:cNvPr id="9" name="Freeform 9"/>
            <p:cNvSpPr/>
            <p:nvPr/>
          </p:nvSpPr>
          <p:spPr>
            <a:xfrm>
              <a:off x="72390" y="72390"/>
              <a:ext cx="148538409" cy="53735854"/>
            </a:xfrm>
            <a:custGeom>
              <a:avLst/>
              <a:gdLst/>
              <a:ahLst/>
              <a:cxnLst/>
              <a:rect l="l" t="t" r="r" b="b"/>
              <a:pathLst>
                <a:path w="148538409" h="53735854">
                  <a:moveTo>
                    <a:pt x="0" y="0"/>
                  </a:moveTo>
                  <a:lnTo>
                    <a:pt x="148538409" y="0"/>
                  </a:lnTo>
                  <a:lnTo>
                    <a:pt x="148538409" y="53735854"/>
                  </a:lnTo>
                  <a:lnTo>
                    <a:pt x="0" y="537358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98700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0" y="0"/>
              <a:ext cx="148683191" cy="53880631"/>
            </a:xfrm>
            <a:custGeom>
              <a:avLst/>
              <a:gdLst/>
              <a:ahLst/>
              <a:cxnLst/>
              <a:rect l="l" t="t" r="r" b="b"/>
              <a:pathLst>
                <a:path w="148683191" h="53880631">
                  <a:moveTo>
                    <a:pt x="148538406" y="53735852"/>
                  </a:moveTo>
                  <a:lnTo>
                    <a:pt x="148683191" y="53735852"/>
                  </a:lnTo>
                  <a:lnTo>
                    <a:pt x="148683191" y="53880631"/>
                  </a:lnTo>
                  <a:lnTo>
                    <a:pt x="148538406" y="53880631"/>
                  </a:lnTo>
                  <a:lnTo>
                    <a:pt x="148538406" y="53735852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53735852"/>
                  </a:lnTo>
                  <a:lnTo>
                    <a:pt x="0" y="53735852"/>
                  </a:lnTo>
                  <a:lnTo>
                    <a:pt x="0" y="144780"/>
                  </a:lnTo>
                  <a:close/>
                  <a:moveTo>
                    <a:pt x="0" y="53735852"/>
                  </a:moveTo>
                  <a:lnTo>
                    <a:pt x="144780" y="53735852"/>
                  </a:lnTo>
                  <a:lnTo>
                    <a:pt x="144780" y="53880631"/>
                  </a:lnTo>
                  <a:lnTo>
                    <a:pt x="0" y="53880631"/>
                  </a:lnTo>
                  <a:lnTo>
                    <a:pt x="0" y="53735852"/>
                  </a:lnTo>
                  <a:close/>
                  <a:moveTo>
                    <a:pt x="148538406" y="144780"/>
                  </a:moveTo>
                  <a:lnTo>
                    <a:pt x="148683191" y="144780"/>
                  </a:lnTo>
                  <a:lnTo>
                    <a:pt x="148683191" y="53735852"/>
                  </a:lnTo>
                  <a:lnTo>
                    <a:pt x="148538406" y="53735852"/>
                  </a:lnTo>
                  <a:lnTo>
                    <a:pt x="148538406" y="144780"/>
                  </a:lnTo>
                  <a:close/>
                  <a:moveTo>
                    <a:pt x="144780" y="53735852"/>
                  </a:moveTo>
                  <a:lnTo>
                    <a:pt x="148538406" y="53735852"/>
                  </a:lnTo>
                  <a:lnTo>
                    <a:pt x="148538406" y="53880631"/>
                  </a:lnTo>
                  <a:lnTo>
                    <a:pt x="144780" y="53880631"/>
                  </a:lnTo>
                  <a:lnTo>
                    <a:pt x="144780" y="53735852"/>
                  </a:lnTo>
                  <a:close/>
                  <a:moveTo>
                    <a:pt x="148538406" y="0"/>
                  </a:moveTo>
                  <a:lnTo>
                    <a:pt x="148683191" y="0"/>
                  </a:lnTo>
                  <a:lnTo>
                    <a:pt x="148683191" y="144780"/>
                  </a:lnTo>
                  <a:lnTo>
                    <a:pt x="148538406" y="144780"/>
                  </a:lnTo>
                  <a:lnTo>
                    <a:pt x="148538406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48538406" y="0"/>
                  </a:lnTo>
                  <a:lnTo>
                    <a:pt x="148538406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98700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1028700" y="1152948"/>
            <a:ext cx="16230600" cy="11526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dirty="0">
                <a:solidFill>
                  <a:srgbClr val="298700"/>
                </a:solidFill>
                <a:latin typeface="Fredoka"/>
                <a:ea typeface="Fredoka"/>
                <a:cs typeface="Fredoka"/>
                <a:sym typeface="Fredoka"/>
              </a:rPr>
              <a:t>Biphasic Life Cycle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524000" y="2652875"/>
            <a:ext cx="15240000" cy="5129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999"/>
              </a:lnSpc>
            </a:pPr>
            <a:r>
              <a:rPr lang="en-US" sz="3999" dirty="0">
                <a:solidFill>
                  <a:srgbClr val="FFFFFF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1. Elementary Body</a:t>
            </a:r>
          </a:p>
          <a:p>
            <a:pPr marL="571500" indent="-571500">
              <a:lnSpc>
                <a:spcPts val="4999"/>
              </a:lnSpc>
              <a:buFont typeface="Arial" panose="020B0604020202020204" pitchFamily="34" charset="0"/>
              <a:buChar char="•"/>
            </a:pPr>
            <a:r>
              <a:rPr lang="en-US" sz="3999" dirty="0">
                <a:solidFill>
                  <a:srgbClr val="FFFFFF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0.2 to 0.6 µm in diameter</a:t>
            </a:r>
          </a:p>
          <a:p>
            <a:pPr marL="571500" indent="-571500">
              <a:lnSpc>
                <a:spcPts val="4999"/>
              </a:lnSpc>
              <a:buFont typeface="Arial" panose="020B0604020202020204" pitchFamily="34" charset="0"/>
              <a:buChar char="•"/>
            </a:pPr>
            <a:r>
              <a:rPr lang="en-US" sz="3999" dirty="0">
                <a:solidFill>
                  <a:srgbClr val="FFFFFF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contain electron-dense nuclear material and a rigid cell wall</a:t>
            </a:r>
          </a:p>
          <a:p>
            <a:pPr marL="571500" indent="-571500">
              <a:lnSpc>
                <a:spcPts val="4999"/>
              </a:lnSpc>
              <a:buFont typeface="Arial" panose="020B0604020202020204" pitchFamily="34" charset="0"/>
              <a:buChar char="•"/>
            </a:pPr>
            <a:r>
              <a:rPr lang="en-US" sz="3999" dirty="0">
                <a:solidFill>
                  <a:srgbClr val="FFFFFF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infectious; have minimal metabolic activity and cannot take in ATP or synthesize proteins. They are designed exclusively for transmission and infection</a:t>
            </a:r>
          </a:p>
          <a:p>
            <a:pPr algn="l">
              <a:lnSpc>
                <a:spcPts val="4999"/>
              </a:lnSpc>
            </a:pPr>
            <a:endParaRPr lang="en-US" sz="3999" dirty="0">
              <a:solidFill>
                <a:srgbClr val="FFFFFF"/>
              </a:solidFill>
              <a:latin typeface="Montserrat Classic"/>
              <a:ea typeface="Montserrat Classic"/>
              <a:cs typeface="Montserrat Classic"/>
              <a:sym typeface="Montserrat Class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98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72954" y="677127"/>
            <a:ext cx="17121388" cy="8954103"/>
            <a:chOff x="0" y="0"/>
            <a:chExt cx="285972152" cy="149557035"/>
          </a:xfrm>
        </p:grpSpPr>
        <p:sp>
          <p:nvSpPr>
            <p:cNvPr id="3" name="Freeform 3"/>
            <p:cNvSpPr/>
            <p:nvPr/>
          </p:nvSpPr>
          <p:spPr>
            <a:xfrm>
              <a:off x="72390" y="72390"/>
              <a:ext cx="285827381" cy="149412253"/>
            </a:xfrm>
            <a:custGeom>
              <a:avLst/>
              <a:gdLst/>
              <a:ahLst/>
              <a:cxnLst/>
              <a:rect l="l" t="t" r="r" b="b"/>
              <a:pathLst>
                <a:path w="285827381" h="149412253">
                  <a:moveTo>
                    <a:pt x="0" y="0"/>
                  </a:moveTo>
                  <a:lnTo>
                    <a:pt x="285827381" y="0"/>
                  </a:lnTo>
                  <a:lnTo>
                    <a:pt x="285827381" y="149412253"/>
                  </a:lnTo>
                  <a:lnTo>
                    <a:pt x="0" y="149412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653B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285972151" cy="149557036"/>
            </a:xfrm>
            <a:custGeom>
              <a:avLst/>
              <a:gdLst/>
              <a:ahLst/>
              <a:cxnLst/>
              <a:rect l="l" t="t" r="r" b="b"/>
              <a:pathLst>
                <a:path w="285972151" h="149557036">
                  <a:moveTo>
                    <a:pt x="285827366" y="149412251"/>
                  </a:moveTo>
                  <a:lnTo>
                    <a:pt x="285972151" y="149412251"/>
                  </a:lnTo>
                  <a:lnTo>
                    <a:pt x="285972151" y="149557036"/>
                  </a:lnTo>
                  <a:lnTo>
                    <a:pt x="285827366" y="149557036"/>
                  </a:lnTo>
                  <a:lnTo>
                    <a:pt x="285827366" y="149412251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49412251"/>
                  </a:lnTo>
                  <a:lnTo>
                    <a:pt x="0" y="149412251"/>
                  </a:lnTo>
                  <a:lnTo>
                    <a:pt x="0" y="144780"/>
                  </a:lnTo>
                  <a:close/>
                  <a:moveTo>
                    <a:pt x="0" y="149412251"/>
                  </a:moveTo>
                  <a:lnTo>
                    <a:pt x="144780" y="149412251"/>
                  </a:lnTo>
                  <a:lnTo>
                    <a:pt x="144780" y="149557036"/>
                  </a:lnTo>
                  <a:lnTo>
                    <a:pt x="0" y="149557036"/>
                  </a:lnTo>
                  <a:lnTo>
                    <a:pt x="0" y="149412251"/>
                  </a:lnTo>
                  <a:close/>
                  <a:moveTo>
                    <a:pt x="285827366" y="144780"/>
                  </a:moveTo>
                  <a:lnTo>
                    <a:pt x="285972151" y="144780"/>
                  </a:lnTo>
                  <a:lnTo>
                    <a:pt x="285972151" y="149412251"/>
                  </a:lnTo>
                  <a:lnTo>
                    <a:pt x="285827366" y="149412251"/>
                  </a:lnTo>
                  <a:lnTo>
                    <a:pt x="285827366" y="144780"/>
                  </a:lnTo>
                  <a:close/>
                  <a:moveTo>
                    <a:pt x="144780" y="149412251"/>
                  </a:moveTo>
                  <a:lnTo>
                    <a:pt x="285827366" y="149412251"/>
                  </a:lnTo>
                  <a:lnTo>
                    <a:pt x="285827366" y="149557036"/>
                  </a:lnTo>
                  <a:lnTo>
                    <a:pt x="144780" y="149557036"/>
                  </a:lnTo>
                  <a:lnTo>
                    <a:pt x="144780" y="149412251"/>
                  </a:lnTo>
                  <a:close/>
                  <a:moveTo>
                    <a:pt x="285827366" y="0"/>
                  </a:moveTo>
                  <a:lnTo>
                    <a:pt x="285972151" y="0"/>
                  </a:lnTo>
                  <a:lnTo>
                    <a:pt x="285972151" y="144780"/>
                  </a:lnTo>
                  <a:lnTo>
                    <a:pt x="285827366" y="144780"/>
                  </a:lnTo>
                  <a:lnTo>
                    <a:pt x="285827366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285827366" y="0"/>
                  </a:lnTo>
                  <a:lnTo>
                    <a:pt x="285827366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C1653B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914400" y="1028700"/>
            <a:ext cx="16230600" cy="8229600"/>
            <a:chOff x="0" y="0"/>
            <a:chExt cx="271093656" cy="137455938"/>
          </a:xfrm>
        </p:grpSpPr>
        <p:sp>
          <p:nvSpPr>
            <p:cNvPr id="6" name="Freeform 6"/>
            <p:cNvSpPr/>
            <p:nvPr/>
          </p:nvSpPr>
          <p:spPr>
            <a:xfrm>
              <a:off x="72390" y="72390"/>
              <a:ext cx="270948884" cy="137311162"/>
            </a:xfrm>
            <a:custGeom>
              <a:avLst/>
              <a:gdLst/>
              <a:ahLst/>
              <a:cxnLst/>
              <a:rect l="l" t="t" r="r" b="b"/>
              <a:pathLst>
                <a:path w="270948884" h="137311162">
                  <a:moveTo>
                    <a:pt x="0" y="0"/>
                  </a:moveTo>
                  <a:lnTo>
                    <a:pt x="270948884" y="0"/>
                  </a:lnTo>
                  <a:lnTo>
                    <a:pt x="270948884" y="137311162"/>
                  </a:lnTo>
                  <a:lnTo>
                    <a:pt x="0" y="1373111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0" y="0"/>
              <a:ext cx="271093654" cy="137455945"/>
            </a:xfrm>
            <a:custGeom>
              <a:avLst/>
              <a:gdLst/>
              <a:ahLst/>
              <a:cxnLst/>
              <a:rect l="l" t="t" r="r" b="b"/>
              <a:pathLst>
                <a:path w="271093654" h="137455945">
                  <a:moveTo>
                    <a:pt x="270948869" y="137311160"/>
                  </a:moveTo>
                  <a:lnTo>
                    <a:pt x="271093654" y="137311160"/>
                  </a:lnTo>
                  <a:lnTo>
                    <a:pt x="271093654" y="137455945"/>
                  </a:lnTo>
                  <a:lnTo>
                    <a:pt x="270948869" y="137455945"/>
                  </a:lnTo>
                  <a:lnTo>
                    <a:pt x="270948869" y="13731116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37311160"/>
                  </a:lnTo>
                  <a:lnTo>
                    <a:pt x="0" y="137311160"/>
                  </a:lnTo>
                  <a:lnTo>
                    <a:pt x="0" y="144780"/>
                  </a:lnTo>
                  <a:close/>
                  <a:moveTo>
                    <a:pt x="0" y="137311160"/>
                  </a:moveTo>
                  <a:lnTo>
                    <a:pt x="144780" y="137311160"/>
                  </a:lnTo>
                  <a:lnTo>
                    <a:pt x="144780" y="137455945"/>
                  </a:lnTo>
                  <a:lnTo>
                    <a:pt x="0" y="137455945"/>
                  </a:lnTo>
                  <a:lnTo>
                    <a:pt x="0" y="137311160"/>
                  </a:lnTo>
                  <a:close/>
                  <a:moveTo>
                    <a:pt x="270948869" y="144780"/>
                  </a:moveTo>
                  <a:lnTo>
                    <a:pt x="271093654" y="144780"/>
                  </a:lnTo>
                  <a:lnTo>
                    <a:pt x="271093654" y="137311160"/>
                  </a:lnTo>
                  <a:lnTo>
                    <a:pt x="270948869" y="137311160"/>
                  </a:lnTo>
                  <a:lnTo>
                    <a:pt x="270948869" y="144780"/>
                  </a:lnTo>
                  <a:close/>
                  <a:moveTo>
                    <a:pt x="144780" y="137311160"/>
                  </a:moveTo>
                  <a:lnTo>
                    <a:pt x="270948869" y="137311160"/>
                  </a:lnTo>
                  <a:lnTo>
                    <a:pt x="270948869" y="137455945"/>
                  </a:lnTo>
                  <a:lnTo>
                    <a:pt x="144780" y="137455945"/>
                  </a:lnTo>
                  <a:lnTo>
                    <a:pt x="144780" y="137311160"/>
                  </a:lnTo>
                  <a:close/>
                  <a:moveTo>
                    <a:pt x="270948869" y="0"/>
                  </a:moveTo>
                  <a:lnTo>
                    <a:pt x="271093654" y="0"/>
                  </a:lnTo>
                  <a:lnTo>
                    <a:pt x="271093654" y="144780"/>
                  </a:lnTo>
                  <a:lnTo>
                    <a:pt x="270948869" y="144780"/>
                  </a:lnTo>
                  <a:lnTo>
                    <a:pt x="270948869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270948869" y="0"/>
                  </a:lnTo>
                  <a:lnTo>
                    <a:pt x="27094886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C1653B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2133601" y="2247900"/>
            <a:ext cx="13868400" cy="5486400"/>
            <a:chOff x="0" y="0"/>
            <a:chExt cx="166431299" cy="20930570"/>
          </a:xfrm>
        </p:grpSpPr>
        <p:sp>
          <p:nvSpPr>
            <p:cNvPr id="9" name="Freeform 9"/>
            <p:cNvSpPr/>
            <p:nvPr/>
          </p:nvSpPr>
          <p:spPr>
            <a:xfrm>
              <a:off x="72390" y="72390"/>
              <a:ext cx="166286522" cy="20785791"/>
            </a:xfrm>
            <a:custGeom>
              <a:avLst/>
              <a:gdLst/>
              <a:ahLst/>
              <a:cxnLst/>
              <a:rect l="l" t="t" r="r" b="b"/>
              <a:pathLst>
                <a:path w="166286522" h="20785791">
                  <a:moveTo>
                    <a:pt x="0" y="0"/>
                  </a:moveTo>
                  <a:lnTo>
                    <a:pt x="166286522" y="0"/>
                  </a:lnTo>
                  <a:lnTo>
                    <a:pt x="166286522" y="20785791"/>
                  </a:lnTo>
                  <a:lnTo>
                    <a:pt x="0" y="207857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653B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0" y="0"/>
              <a:ext cx="166431305" cy="20930570"/>
            </a:xfrm>
            <a:custGeom>
              <a:avLst/>
              <a:gdLst/>
              <a:ahLst/>
              <a:cxnLst/>
              <a:rect l="l" t="t" r="r" b="b"/>
              <a:pathLst>
                <a:path w="166431305" h="20930570">
                  <a:moveTo>
                    <a:pt x="166286520" y="20785790"/>
                  </a:moveTo>
                  <a:lnTo>
                    <a:pt x="166431305" y="20785790"/>
                  </a:lnTo>
                  <a:lnTo>
                    <a:pt x="166431305" y="20930570"/>
                  </a:lnTo>
                  <a:lnTo>
                    <a:pt x="166286520" y="20930570"/>
                  </a:lnTo>
                  <a:lnTo>
                    <a:pt x="166286520" y="2078579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20785790"/>
                  </a:lnTo>
                  <a:lnTo>
                    <a:pt x="0" y="20785790"/>
                  </a:lnTo>
                  <a:lnTo>
                    <a:pt x="0" y="144780"/>
                  </a:lnTo>
                  <a:close/>
                  <a:moveTo>
                    <a:pt x="0" y="20785790"/>
                  </a:moveTo>
                  <a:lnTo>
                    <a:pt x="144780" y="20785790"/>
                  </a:lnTo>
                  <a:lnTo>
                    <a:pt x="144780" y="20930570"/>
                  </a:lnTo>
                  <a:lnTo>
                    <a:pt x="0" y="20930570"/>
                  </a:lnTo>
                  <a:lnTo>
                    <a:pt x="0" y="20785790"/>
                  </a:lnTo>
                  <a:close/>
                  <a:moveTo>
                    <a:pt x="166286520" y="144780"/>
                  </a:moveTo>
                  <a:lnTo>
                    <a:pt x="166431305" y="144780"/>
                  </a:lnTo>
                  <a:lnTo>
                    <a:pt x="166431305" y="20785790"/>
                  </a:lnTo>
                  <a:lnTo>
                    <a:pt x="166286520" y="20785790"/>
                  </a:lnTo>
                  <a:lnTo>
                    <a:pt x="166286520" y="144780"/>
                  </a:lnTo>
                  <a:close/>
                  <a:moveTo>
                    <a:pt x="144780" y="20785790"/>
                  </a:moveTo>
                  <a:lnTo>
                    <a:pt x="166286520" y="20785790"/>
                  </a:lnTo>
                  <a:lnTo>
                    <a:pt x="166286520" y="20930570"/>
                  </a:lnTo>
                  <a:lnTo>
                    <a:pt x="144780" y="20930570"/>
                  </a:lnTo>
                  <a:lnTo>
                    <a:pt x="144780" y="20785790"/>
                  </a:lnTo>
                  <a:close/>
                  <a:moveTo>
                    <a:pt x="166286520" y="0"/>
                  </a:moveTo>
                  <a:lnTo>
                    <a:pt x="166431305" y="0"/>
                  </a:lnTo>
                  <a:lnTo>
                    <a:pt x="166431305" y="144780"/>
                  </a:lnTo>
                  <a:lnTo>
                    <a:pt x="166286520" y="144780"/>
                  </a:lnTo>
                  <a:lnTo>
                    <a:pt x="166286520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66286520" y="0"/>
                  </a:lnTo>
                  <a:lnTo>
                    <a:pt x="166286520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C1653B"/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2514600" y="2857500"/>
            <a:ext cx="13639799" cy="50270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599"/>
              </a:lnSpc>
              <a:spcBef>
                <a:spcPct val="0"/>
              </a:spcBef>
            </a:pPr>
            <a:r>
              <a:rPr lang="en-US" sz="3999" dirty="0">
                <a:solidFill>
                  <a:srgbClr val="FFFFFF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2. Reticulate Body</a:t>
            </a:r>
          </a:p>
          <a:p>
            <a:pPr marL="571500" indent="-571500">
              <a:lnSpc>
                <a:spcPts val="559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999" dirty="0">
                <a:solidFill>
                  <a:srgbClr val="FFFFFF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0.5 to 1.5 µm in diameter</a:t>
            </a:r>
          </a:p>
          <a:p>
            <a:pPr marL="571500" indent="-571500">
              <a:lnSpc>
                <a:spcPts val="559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999" dirty="0">
                <a:solidFill>
                  <a:srgbClr val="FFFFFF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have less dense nuclear material, more ribosomes than EBs, and their walls are also more flexible</a:t>
            </a:r>
          </a:p>
          <a:p>
            <a:pPr marL="571500" indent="-571500">
              <a:lnSpc>
                <a:spcPts val="559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999" dirty="0">
                <a:solidFill>
                  <a:srgbClr val="FFFFFF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noninfectious; specialized for reproduction rather than infection.</a:t>
            </a:r>
          </a:p>
          <a:p>
            <a:pPr>
              <a:lnSpc>
                <a:spcPts val="5599"/>
              </a:lnSpc>
              <a:spcBef>
                <a:spcPct val="0"/>
              </a:spcBef>
            </a:pPr>
            <a:endParaRPr lang="en-US" sz="3999" dirty="0">
              <a:solidFill>
                <a:srgbClr val="FFFFFF"/>
              </a:solidFill>
              <a:latin typeface="Montserrat Classic"/>
              <a:ea typeface="Montserrat Classic"/>
              <a:cs typeface="Montserrat Classic"/>
              <a:sym typeface="Montserrat Class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65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72954" y="677127"/>
            <a:ext cx="17121388" cy="8954103"/>
            <a:chOff x="0" y="0"/>
            <a:chExt cx="285972152" cy="149557035"/>
          </a:xfrm>
        </p:grpSpPr>
        <p:sp>
          <p:nvSpPr>
            <p:cNvPr id="3" name="Freeform 3"/>
            <p:cNvSpPr/>
            <p:nvPr/>
          </p:nvSpPr>
          <p:spPr>
            <a:xfrm>
              <a:off x="72390" y="72390"/>
              <a:ext cx="285827381" cy="149412253"/>
            </a:xfrm>
            <a:custGeom>
              <a:avLst/>
              <a:gdLst/>
              <a:ahLst/>
              <a:cxnLst/>
              <a:rect l="l" t="t" r="r" b="b"/>
              <a:pathLst>
                <a:path w="285827381" h="149412253">
                  <a:moveTo>
                    <a:pt x="0" y="0"/>
                  </a:moveTo>
                  <a:lnTo>
                    <a:pt x="285827381" y="0"/>
                  </a:lnTo>
                  <a:lnTo>
                    <a:pt x="285827381" y="149412253"/>
                  </a:lnTo>
                  <a:lnTo>
                    <a:pt x="0" y="149412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D860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285972151" cy="149557036"/>
            </a:xfrm>
            <a:custGeom>
              <a:avLst/>
              <a:gdLst/>
              <a:ahLst/>
              <a:cxnLst/>
              <a:rect l="l" t="t" r="r" b="b"/>
              <a:pathLst>
                <a:path w="285972151" h="149557036">
                  <a:moveTo>
                    <a:pt x="285827366" y="149412251"/>
                  </a:moveTo>
                  <a:lnTo>
                    <a:pt x="285972151" y="149412251"/>
                  </a:lnTo>
                  <a:lnTo>
                    <a:pt x="285972151" y="149557036"/>
                  </a:lnTo>
                  <a:lnTo>
                    <a:pt x="285827366" y="149557036"/>
                  </a:lnTo>
                  <a:lnTo>
                    <a:pt x="285827366" y="149412251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49412251"/>
                  </a:lnTo>
                  <a:lnTo>
                    <a:pt x="0" y="149412251"/>
                  </a:lnTo>
                  <a:lnTo>
                    <a:pt x="0" y="144780"/>
                  </a:lnTo>
                  <a:close/>
                  <a:moveTo>
                    <a:pt x="0" y="149412251"/>
                  </a:moveTo>
                  <a:lnTo>
                    <a:pt x="144780" y="149412251"/>
                  </a:lnTo>
                  <a:lnTo>
                    <a:pt x="144780" y="149557036"/>
                  </a:lnTo>
                  <a:lnTo>
                    <a:pt x="0" y="149557036"/>
                  </a:lnTo>
                  <a:lnTo>
                    <a:pt x="0" y="149412251"/>
                  </a:lnTo>
                  <a:close/>
                  <a:moveTo>
                    <a:pt x="285827366" y="144780"/>
                  </a:moveTo>
                  <a:lnTo>
                    <a:pt x="285972151" y="144780"/>
                  </a:lnTo>
                  <a:lnTo>
                    <a:pt x="285972151" y="149412251"/>
                  </a:lnTo>
                  <a:lnTo>
                    <a:pt x="285827366" y="149412251"/>
                  </a:lnTo>
                  <a:lnTo>
                    <a:pt x="285827366" y="144780"/>
                  </a:lnTo>
                  <a:close/>
                  <a:moveTo>
                    <a:pt x="144780" y="149412251"/>
                  </a:moveTo>
                  <a:lnTo>
                    <a:pt x="285827366" y="149412251"/>
                  </a:lnTo>
                  <a:lnTo>
                    <a:pt x="285827366" y="149557036"/>
                  </a:lnTo>
                  <a:lnTo>
                    <a:pt x="144780" y="149557036"/>
                  </a:lnTo>
                  <a:lnTo>
                    <a:pt x="144780" y="149412251"/>
                  </a:lnTo>
                  <a:close/>
                  <a:moveTo>
                    <a:pt x="285827366" y="0"/>
                  </a:moveTo>
                  <a:lnTo>
                    <a:pt x="285972151" y="0"/>
                  </a:lnTo>
                  <a:lnTo>
                    <a:pt x="285972151" y="144780"/>
                  </a:lnTo>
                  <a:lnTo>
                    <a:pt x="285827366" y="144780"/>
                  </a:lnTo>
                  <a:lnTo>
                    <a:pt x="285827366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285827366" y="0"/>
                  </a:lnTo>
                  <a:lnTo>
                    <a:pt x="285827366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C4D860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028700" y="1028700"/>
            <a:ext cx="16230600" cy="8229600"/>
            <a:chOff x="0" y="0"/>
            <a:chExt cx="271093656" cy="137455938"/>
          </a:xfrm>
        </p:grpSpPr>
        <p:sp>
          <p:nvSpPr>
            <p:cNvPr id="6" name="Freeform 6"/>
            <p:cNvSpPr/>
            <p:nvPr/>
          </p:nvSpPr>
          <p:spPr>
            <a:xfrm>
              <a:off x="72390" y="72390"/>
              <a:ext cx="270948884" cy="137311162"/>
            </a:xfrm>
            <a:custGeom>
              <a:avLst/>
              <a:gdLst/>
              <a:ahLst/>
              <a:cxnLst/>
              <a:rect l="l" t="t" r="r" b="b"/>
              <a:pathLst>
                <a:path w="270948884" h="137311162">
                  <a:moveTo>
                    <a:pt x="0" y="0"/>
                  </a:moveTo>
                  <a:lnTo>
                    <a:pt x="270948884" y="0"/>
                  </a:lnTo>
                  <a:lnTo>
                    <a:pt x="270948884" y="137311162"/>
                  </a:lnTo>
                  <a:lnTo>
                    <a:pt x="0" y="1373111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0" y="0"/>
              <a:ext cx="271093654" cy="137455945"/>
            </a:xfrm>
            <a:custGeom>
              <a:avLst/>
              <a:gdLst/>
              <a:ahLst/>
              <a:cxnLst/>
              <a:rect l="l" t="t" r="r" b="b"/>
              <a:pathLst>
                <a:path w="271093654" h="137455945">
                  <a:moveTo>
                    <a:pt x="270948869" y="137311160"/>
                  </a:moveTo>
                  <a:lnTo>
                    <a:pt x="271093654" y="137311160"/>
                  </a:lnTo>
                  <a:lnTo>
                    <a:pt x="271093654" y="137455945"/>
                  </a:lnTo>
                  <a:lnTo>
                    <a:pt x="270948869" y="137455945"/>
                  </a:lnTo>
                  <a:lnTo>
                    <a:pt x="270948869" y="13731116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37311160"/>
                  </a:lnTo>
                  <a:lnTo>
                    <a:pt x="0" y="137311160"/>
                  </a:lnTo>
                  <a:lnTo>
                    <a:pt x="0" y="144780"/>
                  </a:lnTo>
                  <a:close/>
                  <a:moveTo>
                    <a:pt x="0" y="137311160"/>
                  </a:moveTo>
                  <a:lnTo>
                    <a:pt x="144780" y="137311160"/>
                  </a:lnTo>
                  <a:lnTo>
                    <a:pt x="144780" y="137455945"/>
                  </a:lnTo>
                  <a:lnTo>
                    <a:pt x="0" y="137455945"/>
                  </a:lnTo>
                  <a:lnTo>
                    <a:pt x="0" y="137311160"/>
                  </a:lnTo>
                  <a:close/>
                  <a:moveTo>
                    <a:pt x="270948869" y="144780"/>
                  </a:moveTo>
                  <a:lnTo>
                    <a:pt x="271093654" y="144780"/>
                  </a:lnTo>
                  <a:lnTo>
                    <a:pt x="271093654" y="137311160"/>
                  </a:lnTo>
                  <a:lnTo>
                    <a:pt x="270948869" y="137311160"/>
                  </a:lnTo>
                  <a:lnTo>
                    <a:pt x="270948869" y="144780"/>
                  </a:lnTo>
                  <a:close/>
                  <a:moveTo>
                    <a:pt x="144780" y="137311160"/>
                  </a:moveTo>
                  <a:lnTo>
                    <a:pt x="270948869" y="137311160"/>
                  </a:lnTo>
                  <a:lnTo>
                    <a:pt x="270948869" y="137455945"/>
                  </a:lnTo>
                  <a:lnTo>
                    <a:pt x="144780" y="137455945"/>
                  </a:lnTo>
                  <a:lnTo>
                    <a:pt x="144780" y="137311160"/>
                  </a:lnTo>
                  <a:close/>
                  <a:moveTo>
                    <a:pt x="270948869" y="0"/>
                  </a:moveTo>
                  <a:lnTo>
                    <a:pt x="271093654" y="0"/>
                  </a:lnTo>
                  <a:lnTo>
                    <a:pt x="271093654" y="144780"/>
                  </a:lnTo>
                  <a:lnTo>
                    <a:pt x="270948869" y="144780"/>
                  </a:lnTo>
                  <a:lnTo>
                    <a:pt x="270948869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270948869" y="0"/>
                  </a:lnTo>
                  <a:lnTo>
                    <a:pt x="27094886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B7CF42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600200" y="2753116"/>
            <a:ext cx="15163799" cy="6047983"/>
            <a:chOff x="0" y="0"/>
            <a:chExt cx="195673894" cy="78349587"/>
          </a:xfrm>
        </p:grpSpPr>
        <p:sp>
          <p:nvSpPr>
            <p:cNvPr id="9" name="Freeform 9"/>
            <p:cNvSpPr/>
            <p:nvPr/>
          </p:nvSpPr>
          <p:spPr>
            <a:xfrm>
              <a:off x="72390" y="72390"/>
              <a:ext cx="195529116" cy="78204804"/>
            </a:xfrm>
            <a:custGeom>
              <a:avLst/>
              <a:gdLst/>
              <a:ahLst/>
              <a:cxnLst/>
              <a:rect l="l" t="t" r="r" b="b"/>
              <a:pathLst>
                <a:path w="195529116" h="78204804">
                  <a:moveTo>
                    <a:pt x="0" y="0"/>
                  </a:moveTo>
                  <a:lnTo>
                    <a:pt x="195529116" y="0"/>
                  </a:lnTo>
                  <a:lnTo>
                    <a:pt x="195529116" y="78204804"/>
                  </a:lnTo>
                  <a:lnTo>
                    <a:pt x="0" y="78204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D860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0" y="0"/>
              <a:ext cx="195673898" cy="78349587"/>
            </a:xfrm>
            <a:custGeom>
              <a:avLst/>
              <a:gdLst/>
              <a:ahLst/>
              <a:cxnLst/>
              <a:rect l="l" t="t" r="r" b="b"/>
              <a:pathLst>
                <a:path w="195673898" h="78349587">
                  <a:moveTo>
                    <a:pt x="195529113" y="78204808"/>
                  </a:moveTo>
                  <a:lnTo>
                    <a:pt x="195673898" y="78204808"/>
                  </a:lnTo>
                  <a:lnTo>
                    <a:pt x="195673898" y="78349587"/>
                  </a:lnTo>
                  <a:lnTo>
                    <a:pt x="195529113" y="78349587"/>
                  </a:lnTo>
                  <a:lnTo>
                    <a:pt x="195529113" y="78204808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78204808"/>
                  </a:lnTo>
                  <a:lnTo>
                    <a:pt x="0" y="78204808"/>
                  </a:lnTo>
                  <a:lnTo>
                    <a:pt x="0" y="144780"/>
                  </a:lnTo>
                  <a:close/>
                  <a:moveTo>
                    <a:pt x="0" y="78204808"/>
                  </a:moveTo>
                  <a:lnTo>
                    <a:pt x="144780" y="78204808"/>
                  </a:lnTo>
                  <a:lnTo>
                    <a:pt x="144780" y="78349587"/>
                  </a:lnTo>
                  <a:lnTo>
                    <a:pt x="0" y="78349587"/>
                  </a:lnTo>
                  <a:lnTo>
                    <a:pt x="0" y="78204808"/>
                  </a:lnTo>
                  <a:close/>
                  <a:moveTo>
                    <a:pt x="195529113" y="144780"/>
                  </a:moveTo>
                  <a:lnTo>
                    <a:pt x="195673898" y="144780"/>
                  </a:lnTo>
                  <a:lnTo>
                    <a:pt x="195673898" y="78204808"/>
                  </a:lnTo>
                  <a:lnTo>
                    <a:pt x="195529113" y="78204808"/>
                  </a:lnTo>
                  <a:lnTo>
                    <a:pt x="195529113" y="144780"/>
                  </a:lnTo>
                  <a:close/>
                  <a:moveTo>
                    <a:pt x="144780" y="78204808"/>
                  </a:moveTo>
                  <a:lnTo>
                    <a:pt x="195529113" y="78204808"/>
                  </a:lnTo>
                  <a:lnTo>
                    <a:pt x="195529113" y="78349587"/>
                  </a:lnTo>
                  <a:lnTo>
                    <a:pt x="144780" y="78349587"/>
                  </a:lnTo>
                  <a:lnTo>
                    <a:pt x="144780" y="78204808"/>
                  </a:lnTo>
                  <a:close/>
                  <a:moveTo>
                    <a:pt x="195529113" y="0"/>
                  </a:moveTo>
                  <a:lnTo>
                    <a:pt x="195673898" y="0"/>
                  </a:lnTo>
                  <a:lnTo>
                    <a:pt x="195673898" y="144780"/>
                  </a:lnTo>
                  <a:lnTo>
                    <a:pt x="195529113" y="144780"/>
                  </a:lnTo>
                  <a:lnTo>
                    <a:pt x="195529113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95529113" y="0"/>
                  </a:lnTo>
                  <a:lnTo>
                    <a:pt x="195529113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B6DE41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1028700" y="1271108"/>
            <a:ext cx="16230600" cy="14820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 dirty="0">
                <a:solidFill>
                  <a:srgbClr val="C1653B"/>
                </a:solidFill>
                <a:latin typeface="Fredoka"/>
                <a:ea typeface="Fredoka"/>
                <a:cs typeface="Fredoka"/>
                <a:sym typeface="Fredoka"/>
              </a:rPr>
              <a:t>Reproduction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967865"/>
            <a:ext cx="14173200" cy="54522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6B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72954" y="677127"/>
            <a:ext cx="17121388" cy="8954103"/>
            <a:chOff x="0" y="0"/>
            <a:chExt cx="285972152" cy="149557035"/>
          </a:xfrm>
        </p:grpSpPr>
        <p:sp>
          <p:nvSpPr>
            <p:cNvPr id="3" name="Freeform 3"/>
            <p:cNvSpPr/>
            <p:nvPr/>
          </p:nvSpPr>
          <p:spPr>
            <a:xfrm>
              <a:off x="72390" y="72390"/>
              <a:ext cx="285827381" cy="149412253"/>
            </a:xfrm>
            <a:custGeom>
              <a:avLst/>
              <a:gdLst/>
              <a:ahLst/>
              <a:cxnLst/>
              <a:rect l="l" t="t" r="r" b="b"/>
              <a:pathLst>
                <a:path w="285827381" h="149412253">
                  <a:moveTo>
                    <a:pt x="0" y="0"/>
                  </a:moveTo>
                  <a:lnTo>
                    <a:pt x="285827381" y="0"/>
                  </a:lnTo>
                  <a:lnTo>
                    <a:pt x="285827381" y="149412253"/>
                  </a:lnTo>
                  <a:lnTo>
                    <a:pt x="0" y="149412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BCB8F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285972151" cy="149557036"/>
            </a:xfrm>
            <a:custGeom>
              <a:avLst/>
              <a:gdLst/>
              <a:ahLst/>
              <a:cxnLst/>
              <a:rect l="l" t="t" r="r" b="b"/>
              <a:pathLst>
                <a:path w="285972151" h="149557036">
                  <a:moveTo>
                    <a:pt x="285827366" y="149412251"/>
                  </a:moveTo>
                  <a:lnTo>
                    <a:pt x="285972151" y="149412251"/>
                  </a:lnTo>
                  <a:lnTo>
                    <a:pt x="285972151" y="149557036"/>
                  </a:lnTo>
                  <a:lnTo>
                    <a:pt x="285827366" y="149557036"/>
                  </a:lnTo>
                  <a:lnTo>
                    <a:pt x="285827366" y="149412251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49412251"/>
                  </a:lnTo>
                  <a:lnTo>
                    <a:pt x="0" y="149412251"/>
                  </a:lnTo>
                  <a:lnTo>
                    <a:pt x="0" y="144780"/>
                  </a:lnTo>
                  <a:close/>
                  <a:moveTo>
                    <a:pt x="0" y="149412251"/>
                  </a:moveTo>
                  <a:lnTo>
                    <a:pt x="144780" y="149412251"/>
                  </a:lnTo>
                  <a:lnTo>
                    <a:pt x="144780" y="149557036"/>
                  </a:lnTo>
                  <a:lnTo>
                    <a:pt x="0" y="149557036"/>
                  </a:lnTo>
                  <a:lnTo>
                    <a:pt x="0" y="149412251"/>
                  </a:lnTo>
                  <a:close/>
                  <a:moveTo>
                    <a:pt x="285827366" y="144780"/>
                  </a:moveTo>
                  <a:lnTo>
                    <a:pt x="285972151" y="144780"/>
                  </a:lnTo>
                  <a:lnTo>
                    <a:pt x="285972151" y="149412251"/>
                  </a:lnTo>
                  <a:lnTo>
                    <a:pt x="285827366" y="149412251"/>
                  </a:lnTo>
                  <a:lnTo>
                    <a:pt x="285827366" y="144780"/>
                  </a:lnTo>
                  <a:close/>
                  <a:moveTo>
                    <a:pt x="144780" y="149412251"/>
                  </a:moveTo>
                  <a:lnTo>
                    <a:pt x="285827366" y="149412251"/>
                  </a:lnTo>
                  <a:lnTo>
                    <a:pt x="285827366" y="149557036"/>
                  </a:lnTo>
                  <a:lnTo>
                    <a:pt x="144780" y="149557036"/>
                  </a:lnTo>
                  <a:lnTo>
                    <a:pt x="144780" y="149412251"/>
                  </a:lnTo>
                  <a:close/>
                  <a:moveTo>
                    <a:pt x="285827366" y="0"/>
                  </a:moveTo>
                  <a:lnTo>
                    <a:pt x="285972151" y="0"/>
                  </a:lnTo>
                  <a:lnTo>
                    <a:pt x="285972151" y="144780"/>
                  </a:lnTo>
                  <a:lnTo>
                    <a:pt x="285827366" y="144780"/>
                  </a:lnTo>
                  <a:lnTo>
                    <a:pt x="285827366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285827366" y="0"/>
                  </a:lnTo>
                  <a:lnTo>
                    <a:pt x="285827366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5522D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028700" y="1028700"/>
            <a:ext cx="16230600" cy="8458200"/>
            <a:chOff x="0" y="0"/>
            <a:chExt cx="271093656" cy="137455938"/>
          </a:xfrm>
        </p:grpSpPr>
        <p:sp>
          <p:nvSpPr>
            <p:cNvPr id="6" name="Freeform 6"/>
            <p:cNvSpPr/>
            <p:nvPr/>
          </p:nvSpPr>
          <p:spPr>
            <a:xfrm>
              <a:off x="72390" y="72390"/>
              <a:ext cx="270948884" cy="137311162"/>
            </a:xfrm>
            <a:custGeom>
              <a:avLst/>
              <a:gdLst/>
              <a:ahLst/>
              <a:cxnLst/>
              <a:rect l="l" t="t" r="r" b="b"/>
              <a:pathLst>
                <a:path w="270948884" h="137311162">
                  <a:moveTo>
                    <a:pt x="0" y="0"/>
                  </a:moveTo>
                  <a:lnTo>
                    <a:pt x="270948884" y="0"/>
                  </a:lnTo>
                  <a:lnTo>
                    <a:pt x="270948884" y="137311162"/>
                  </a:lnTo>
                  <a:lnTo>
                    <a:pt x="0" y="1373111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0" y="0"/>
              <a:ext cx="271093654" cy="137455945"/>
            </a:xfrm>
            <a:custGeom>
              <a:avLst/>
              <a:gdLst/>
              <a:ahLst/>
              <a:cxnLst/>
              <a:rect l="l" t="t" r="r" b="b"/>
              <a:pathLst>
                <a:path w="271093654" h="137455945">
                  <a:moveTo>
                    <a:pt x="270948869" y="137311160"/>
                  </a:moveTo>
                  <a:lnTo>
                    <a:pt x="271093654" y="137311160"/>
                  </a:lnTo>
                  <a:lnTo>
                    <a:pt x="271093654" y="137455945"/>
                  </a:lnTo>
                  <a:lnTo>
                    <a:pt x="270948869" y="137455945"/>
                  </a:lnTo>
                  <a:lnTo>
                    <a:pt x="270948869" y="13731116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37311160"/>
                  </a:lnTo>
                  <a:lnTo>
                    <a:pt x="0" y="137311160"/>
                  </a:lnTo>
                  <a:lnTo>
                    <a:pt x="0" y="144780"/>
                  </a:lnTo>
                  <a:close/>
                  <a:moveTo>
                    <a:pt x="0" y="137311160"/>
                  </a:moveTo>
                  <a:lnTo>
                    <a:pt x="144780" y="137311160"/>
                  </a:lnTo>
                  <a:lnTo>
                    <a:pt x="144780" y="137455945"/>
                  </a:lnTo>
                  <a:lnTo>
                    <a:pt x="0" y="137455945"/>
                  </a:lnTo>
                  <a:lnTo>
                    <a:pt x="0" y="137311160"/>
                  </a:lnTo>
                  <a:close/>
                  <a:moveTo>
                    <a:pt x="270948869" y="144780"/>
                  </a:moveTo>
                  <a:lnTo>
                    <a:pt x="271093654" y="144780"/>
                  </a:lnTo>
                  <a:lnTo>
                    <a:pt x="271093654" y="137311160"/>
                  </a:lnTo>
                  <a:lnTo>
                    <a:pt x="270948869" y="137311160"/>
                  </a:lnTo>
                  <a:lnTo>
                    <a:pt x="270948869" y="144780"/>
                  </a:lnTo>
                  <a:close/>
                  <a:moveTo>
                    <a:pt x="144780" y="137311160"/>
                  </a:moveTo>
                  <a:lnTo>
                    <a:pt x="270948869" y="137311160"/>
                  </a:lnTo>
                  <a:lnTo>
                    <a:pt x="270948869" y="137455945"/>
                  </a:lnTo>
                  <a:lnTo>
                    <a:pt x="144780" y="137455945"/>
                  </a:lnTo>
                  <a:lnTo>
                    <a:pt x="144780" y="137311160"/>
                  </a:lnTo>
                  <a:close/>
                  <a:moveTo>
                    <a:pt x="270948869" y="0"/>
                  </a:moveTo>
                  <a:lnTo>
                    <a:pt x="271093654" y="0"/>
                  </a:lnTo>
                  <a:lnTo>
                    <a:pt x="271093654" y="144780"/>
                  </a:lnTo>
                  <a:lnTo>
                    <a:pt x="270948869" y="144780"/>
                  </a:lnTo>
                  <a:lnTo>
                    <a:pt x="270948869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270948869" y="0"/>
                  </a:lnTo>
                  <a:lnTo>
                    <a:pt x="27094886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5522D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295400" y="2192454"/>
            <a:ext cx="15621000" cy="6913445"/>
            <a:chOff x="0" y="0"/>
            <a:chExt cx="166431299" cy="20930570"/>
          </a:xfrm>
        </p:grpSpPr>
        <p:sp>
          <p:nvSpPr>
            <p:cNvPr id="9" name="Freeform 9"/>
            <p:cNvSpPr/>
            <p:nvPr/>
          </p:nvSpPr>
          <p:spPr>
            <a:xfrm>
              <a:off x="72390" y="72390"/>
              <a:ext cx="166286522" cy="20785791"/>
            </a:xfrm>
            <a:custGeom>
              <a:avLst/>
              <a:gdLst/>
              <a:ahLst/>
              <a:cxnLst/>
              <a:rect l="l" t="t" r="r" b="b"/>
              <a:pathLst>
                <a:path w="166286522" h="20785791">
                  <a:moveTo>
                    <a:pt x="0" y="0"/>
                  </a:moveTo>
                  <a:lnTo>
                    <a:pt x="166286522" y="0"/>
                  </a:lnTo>
                  <a:lnTo>
                    <a:pt x="166286522" y="20785791"/>
                  </a:lnTo>
                  <a:lnTo>
                    <a:pt x="0" y="207857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B6B3D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0" y="0"/>
              <a:ext cx="166431305" cy="20930570"/>
            </a:xfrm>
            <a:custGeom>
              <a:avLst/>
              <a:gdLst/>
              <a:ahLst/>
              <a:cxnLst/>
              <a:rect l="l" t="t" r="r" b="b"/>
              <a:pathLst>
                <a:path w="166431305" h="20930570">
                  <a:moveTo>
                    <a:pt x="166286520" y="20785790"/>
                  </a:moveTo>
                  <a:lnTo>
                    <a:pt x="166431305" y="20785790"/>
                  </a:lnTo>
                  <a:lnTo>
                    <a:pt x="166431305" y="20930570"/>
                  </a:lnTo>
                  <a:lnTo>
                    <a:pt x="166286520" y="20930570"/>
                  </a:lnTo>
                  <a:lnTo>
                    <a:pt x="166286520" y="2078579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20785790"/>
                  </a:lnTo>
                  <a:lnTo>
                    <a:pt x="0" y="20785790"/>
                  </a:lnTo>
                  <a:lnTo>
                    <a:pt x="0" y="144780"/>
                  </a:lnTo>
                  <a:close/>
                  <a:moveTo>
                    <a:pt x="0" y="20785790"/>
                  </a:moveTo>
                  <a:lnTo>
                    <a:pt x="144780" y="20785790"/>
                  </a:lnTo>
                  <a:lnTo>
                    <a:pt x="144780" y="20930570"/>
                  </a:lnTo>
                  <a:lnTo>
                    <a:pt x="0" y="20930570"/>
                  </a:lnTo>
                  <a:lnTo>
                    <a:pt x="0" y="20785790"/>
                  </a:lnTo>
                  <a:close/>
                  <a:moveTo>
                    <a:pt x="166286520" y="144780"/>
                  </a:moveTo>
                  <a:lnTo>
                    <a:pt x="166431305" y="144780"/>
                  </a:lnTo>
                  <a:lnTo>
                    <a:pt x="166431305" y="20785790"/>
                  </a:lnTo>
                  <a:lnTo>
                    <a:pt x="166286520" y="20785790"/>
                  </a:lnTo>
                  <a:lnTo>
                    <a:pt x="166286520" y="144780"/>
                  </a:lnTo>
                  <a:close/>
                  <a:moveTo>
                    <a:pt x="144780" y="20785790"/>
                  </a:moveTo>
                  <a:lnTo>
                    <a:pt x="166286520" y="20785790"/>
                  </a:lnTo>
                  <a:lnTo>
                    <a:pt x="166286520" y="20930570"/>
                  </a:lnTo>
                  <a:lnTo>
                    <a:pt x="144780" y="20930570"/>
                  </a:lnTo>
                  <a:lnTo>
                    <a:pt x="144780" y="20785790"/>
                  </a:lnTo>
                  <a:close/>
                  <a:moveTo>
                    <a:pt x="166286520" y="0"/>
                  </a:moveTo>
                  <a:lnTo>
                    <a:pt x="166431305" y="0"/>
                  </a:lnTo>
                  <a:lnTo>
                    <a:pt x="166431305" y="144780"/>
                  </a:lnTo>
                  <a:lnTo>
                    <a:pt x="166286520" y="144780"/>
                  </a:lnTo>
                  <a:lnTo>
                    <a:pt x="166286520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66286520" y="0"/>
                  </a:lnTo>
                  <a:lnTo>
                    <a:pt x="166286520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4B6B3D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1295400" y="1333501"/>
            <a:ext cx="13280151" cy="8589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314"/>
              </a:lnSpc>
            </a:pPr>
            <a:r>
              <a:rPr lang="en-US" sz="5224" dirty="0">
                <a:solidFill>
                  <a:srgbClr val="4B6B3D"/>
                </a:solidFill>
                <a:latin typeface="Fredoka"/>
                <a:ea typeface="Fredoka"/>
                <a:cs typeface="Fredoka"/>
                <a:sym typeface="Fredoka"/>
              </a:rPr>
              <a:t>Reproduction Process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91066" y="2019301"/>
            <a:ext cx="15472934" cy="78995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599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1. </a:t>
            </a:r>
            <a:r>
              <a:rPr lang="en-US" sz="2800" dirty="0">
                <a:solidFill>
                  <a:srgbClr val="FFFFFF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Attachment of an elementary body (EB) to the host cell surface</a:t>
            </a:r>
          </a:p>
          <a:p>
            <a:pPr>
              <a:lnSpc>
                <a:spcPts val="5599"/>
              </a:lnSpc>
              <a:spcBef>
                <a:spcPct val="0"/>
              </a:spcBef>
            </a:pPr>
            <a:r>
              <a:rPr lang="en-US" sz="2800" dirty="0">
                <a:solidFill>
                  <a:srgbClr val="FFFFFF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2. The host cell phagocytoses the EB. which is held in inclusion bodies where the EB reorganizes to form a reticulate body (RB).</a:t>
            </a:r>
          </a:p>
          <a:p>
            <a:pPr>
              <a:lnSpc>
                <a:spcPts val="5599"/>
              </a:lnSpc>
              <a:spcBef>
                <a:spcPct val="0"/>
              </a:spcBef>
            </a:pPr>
            <a:r>
              <a:rPr lang="en-US" sz="2800" dirty="0">
                <a:solidFill>
                  <a:srgbClr val="FFFFFF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3. About 8 to 10 hours after infection, the reticulate body undergoes binary fission and RB reproduction continues until the host cell dies.</a:t>
            </a:r>
          </a:p>
          <a:p>
            <a:pPr marL="457200" indent="-457200">
              <a:lnSpc>
                <a:spcPts val="559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Although they undergo binary fission, Chlamydia is one of only a few bacteria that lacks the cell division protein </a:t>
            </a:r>
            <a:r>
              <a:rPr lang="en-US" sz="2800" dirty="0" err="1">
                <a:solidFill>
                  <a:srgbClr val="FFFFFF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FtsZ</a:t>
            </a:r>
            <a:r>
              <a:rPr lang="en-US" sz="2800" dirty="0">
                <a:solidFill>
                  <a:srgbClr val="FFFFFF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. </a:t>
            </a:r>
          </a:p>
          <a:p>
            <a:pPr>
              <a:lnSpc>
                <a:spcPts val="5599"/>
              </a:lnSpc>
              <a:spcBef>
                <a:spcPct val="0"/>
              </a:spcBef>
            </a:pPr>
            <a:r>
              <a:rPr lang="en-US" sz="2800" dirty="0">
                <a:solidFill>
                  <a:srgbClr val="FFFFFF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4. After 20 to 25 hours, RBs begin to differentiate into infectious EBs and continue this process until the host cell lyses and releases the </a:t>
            </a:r>
            <a:r>
              <a:rPr lang="en-US" sz="2800" dirty="0" err="1">
                <a:solidFill>
                  <a:srgbClr val="FFFFFF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chlamydiae</a:t>
            </a:r>
            <a:r>
              <a:rPr lang="en-US" sz="2800" dirty="0">
                <a:solidFill>
                  <a:srgbClr val="FFFFFF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EBs 48 to 72 hours after infection.</a:t>
            </a:r>
          </a:p>
          <a:p>
            <a:pPr>
              <a:lnSpc>
                <a:spcPts val="5599"/>
              </a:lnSpc>
              <a:spcBef>
                <a:spcPct val="0"/>
              </a:spcBef>
            </a:pPr>
            <a:endParaRPr lang="en-US" sz="2400" dirty="0">
              <a:solidFill>
                <a:srgbClr val="FFFFFF"/>
              </a:solidFill>
              <a:latin typeface="Montserrat Classic"/>
              <a:ea typeface="Montserrat Classic"/>
              <a:cs typeface="Montserrat Classic"/>
              <a:sym typeface="Montserrat Class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81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72954" y="677127"/>
            <a:ext cx="17121388" cy="8954103"/>
            <a:chOff x="0" y="0"/>
            <a:chExt cx="285972152" cy="149557035"/>
          </a:xfrm>
        </p:grpSpPr>
        <p:sp>
          <p:nvSpPr>
            <p:cNvPr id="3" name="Freeform 3"/>
            <p:cNvSpPr/>
            <p:nvPr/>
          </p:nvSpPr>
          <p:spPr>
            <a:xfrm>
              <a:off x="72390" y="72390"/>
              <a:ext cx="285827381" cy="149412253"/>
            </a:xfrm>
            <a:custGeom>
              <a:avLst/>
              <a:gdLst/>
              <a:ahLst/>
              <a:cxnLst/>
              <a:rect l="l" t="t" r="r" b="b"/>
              <a:pathLst>
                <a:path w="285827381" h="149412253">
                  <a:moveTo>
                    <a:pt x="0" y="0"/>
                  </a:moveTo>
                  <a:lnTo>
                    <a:pt x="285827381" y="0"/>
                  </a:lnTo>
                  <a:lnTo>
                    <a:pt x="285827381" y="149412253"/>
                  </a:lnTo>
                  <a:lnTo>
                    <a:pt x="0" y="149412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3C8A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285972151" cy="149557036"/>
            </a:xfrm>
            <a:custGeom>
              <a:avLst/>
              <a:gdLst/>
              <a:ahLst/>
              <a:cxnLst/>
              <a:rect l="l" t="t" r="r" b="b"/>
              <a:pathLst>
                <a:path w="285972151" h="149557036">
                  <a:moveTo>
                    <a:pt x="285827366" y="149412251"/>
                  </a:moveTo>
                  <a:lnTo>
                    <a:pt x="285972151" y="149412251"/>
                  </a:lnTo>
                  <a:lnTo>
                    <a:pt x="285972151" y="149557036"/>
                  </a:lnTo>
                  <a:lnTo>
                    <a:pt x="285827366" y="149557036"/>
                  </a:lnTo>
                  <a:lnTo>
                    <a:pt x="285827366" y="149412251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49412251"/>
                  </a:lnTo>
                  <a:lnTo>
                    <a:pt x="0" y="149412251"/>
                  </a:lnTo>
                  <a:lnTo>
                    <a:pt x="0" y="144780"/>
                  </a:lnTo>
                  <a:close/>
                  <a:moveTo>
                    <a:pt x="0" y="149412251"/>
                  </a:moveTo>
                  <a:lnTo>
                    <a:pt x="144780" y="149412251"/>
                  </a:lnTo>
                  <a:lnTo>
                    <a:pt x="144780" y="149557036"/>
                  </a:lnTo>
                  <a:lnTo>
                    <a:pt x="0" y="149557036"/>
                  </a:lnTo>
                  <a:lnTo>
                    <a:pt x="0" y="149412251"/>
                  </a:lnTo>
                  <a:close/>
                  <a:moveTo>
                    <a:pt x="285827366" y="144780"/>
                  </a:moveTo>
                  <a:lnTo>
                    <a:pt x="285972151" y="144780"/>
                  </a:lnTo>
                  <a:lnTo>
                    <a:pt x="285972151" y="149412251"/>
                  </a:lnTo>
                  <a:lnTo>
                    <a:pt x="285827366" y="149412251"/>
                  </a:lnTo>
                  <a:lnTo>
                    <a:pt x="285827366" y="144780"/>
                  </a:lnTo>
                  <a:close/>
                  <a:moveTo>
                    <a:pt x="144780" y="149412251"/>
                  </a:moveTo>
                  <a:lnTo>
                    <a:pt x="285827366" y="149412251"/>
                  </a:lnTo>
                  <a:lnTo>
                    <a:pt x="285827366" y="149557036"/>
                  </a:lnTo>
                  <a:lnTo>
                    <a:pt x="144780" y="149557036"/>
                  </a:lnTo>
                  <a:lnTo>
                    <a:pt x="144780" y="149412251"/>
                  </a:lnTo>
                  <a:close/>
                  <a:moveTo>
                    <a:pt x="285827366" y="0"/>
                  </a:moveTo>
                  <a:lnTo>
                    <a:pt x="285972151" y="0"/>
                  </a:lnTo>
                  <a:lnTo>
                    <a:pt x="285972151" y="144780"/>
                  </a:lnTo>
                  <a:lnTo>
                    <a:pt x="285827366" y="144780"/>
                  </a:lnTo>
                  <a:lnTo>
                    <a:pt x="285827366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285827366" y="0"/>
                  </a:lnTo>
                  <a:lnTo>
                    <a:pt x="285827366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503C8A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066800" y="1104900"/>
            <a:ext cx="16230600" cy="8229600"/>
            <a:chOff x="0" y="0"/>
            <a:chExt cx="271093656" cy="137455938"/>
          </a:xfrm>
        </p:grpSpPr>
        <p:sp>
          <p:nvSpPr>
            <p:cNvPr id="6" name="Freeform 6"/>
            <p:cNvSpPr/>
            <p:nvPr/>
          </p:nvSpPr>
          <p:spPr>
            <a:xfrm>
              <a:off x="72390" y="72390"/>
              <a:ext cx="270948884" cy="137311162"/>
            </a:xfrm>
            <a:custGeom>
              <a:avLst/>
              <a:gdLst/>
              <a:ahLst/>
              <a:cxnLst/>
              <a:rect l="l" t="t" r="r" b="b"/>
              <a:pathLst>
                <a:path w="270948884" h="137311162">
                  <a:moveTo>
                    <a:pt x="0" y="0"/>
                  </a:moveTo>
                  <a:lnTo>
                    <a:pt x="270948884" y="0"/>
                  </a:lnTo>
                  <a:lnTo>
                    <a:pt x="270948884" y="137311162"/>
                  </a:lnTo>
                  <a:lnTo>
                    <a:pt x="0" y="1373111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0" y="0"/>
              <a:ext cx="271093654" cy="137455945"/>
            </a:xfrm>
            <a:custGeom>
              <a:avLst/>
              <a:gdLst/>
              <a:ahLst/>
              <a:cxnLst/>
              <a:rect l="l" t="t" r="r" b="b"/>
              <a:pathLst>
                <a:path w="271093654" h="137455945">
                  <a:moveTo>
                    <a:pt x="270948869" y="137311160"/>
                  </a:moveTo>
                  <a:lnTo>
                    <a:pt x="271093654" y="137311160"/>
                  </a:lnTo>
                  <a:lnTo>
                    <a:pt x="271093654" y="137455945"/>
                  </a:lnTo>
                  <a:lnTo>
                    <a:pt x="270948869" y="137455945"/>
                  </a:lnTo>
                  <a:lnTo>
                    <a:pt x="270948869" y="13731116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37311160"/>
                  </a:lnTo>
                  <a:lnTo>
                    <a:pt x="0" y="137311160"/>
                  </a:lnTo>
                  <a:lnTo>
                    <a:pt x="0" y="144780"/>
                  </a:lnTo>
                  <a:close/>
                  <a:moveTo>
                    <a:pt x="0" y="137311160"/>
                  </a:moveTo>
                  <a:lnTo>
                    <a:pt x="144780" y="137311160"/>
                  </a:lnTo>
                  <a:lnTo>
                    <a:pt x="144780" y="137455945"/>
                  </a:lnTo>
                  <a:lnTo>
                    <a:pt x="0" y="137455945"/>
                  </a:lnTo>
                  <a:lnTo>
                    <a:pt x="0" y="137311160"/>
                  </a:lnTo>
                  <a:close/>
                  <a:moveTo>
                    <a:pt x="270948869" y="144780"/>
                  </a:moveTo>
                  <a:lnTo>
                    <a:pt x="271093654" y="144780"/>
                  </a:lnTo>
                  <a:lnTo>
                    <a:pt x="271093654" y="137311160"/>
                  </a:lnTo>
                  <a:lnTo>
                    <a:pt x="270948869" y="137311160"/>
                  </a:lnTo>
                  <a:lnTo>
                    <a:pt x="270948869" y="144780"/>
                  </a:lnTo>
                  <a:close/>
                  <a:moveTo>
                    <a:pt x="144780" y="137311160"/>
                  </a:moveTo>
                  <a:lnTo>
                    <a:pt x="270948869" y="137311160"/>
                  </a:lnTo>
                  <a:lnTo>
                    <a:pt x="270948869" y="137455945"/>
                  </a:lnTo>
                  <a:lnTo>
                    <a:pt x="144780" y="137455945"/>
                  </a:lnTo>
                  <a:lnTo>
                    <a:pt x="144780" y="137311160"/>
                  </a:lnTo>
                  <a:close/>
                  <a:moveTo>
                    <a:pt x="270948869" y="0"/>
                  </a:moveTo>
                  <a:lnTo>
                    <a:pt x="271093654" y="0"/>
                  </a:lnTo>
                  <a:lnTo>
                    <a:pt x="271093654" y="144780"/>
                  </a:lnTo>
                  <a:lnTo>
                    <a:pt x="270948869" y="144780"/>
                  </a:lnTo>
                  <a:lnTo>
                    <a:pt x="270948869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270948869" y="0"/>
                  </a:lnTo>
                  <a:lnTo>
                    <a:pt x="27094886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5522D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295400" y="2324100"/>
            <a:ext cx="15621000" cy="2320991"/>
            <a:chOff x="0" y="0"/>
            <a:chExt cx="166431299" cy="20930570"/>
          </a:xfrm>
        </p:grpSpPr>
        <p:sp>
          <p:nvSpPr>
            <p:cNvPr id="9" name="Freeform 9"/>
            <p:cNvSpPr/>
            <p:nvPr/>
          </p:nvSpPr>
          <p:spPr>
            <a:xfrm>
              <a:off x="72390" y="72390"/>
              <a:ext cx="166286522" cy="20785791"/>
            </a:xfrm>
            <a:custGeom>
              <a:avLst/>
              <a:gdLst/>
              <a:ahLst/>
              <a:cxnLst/>
              <a:rect l="l" t="t" r="r" b="b"/>
              <a:pathLst>
                <a:path w="166286522" h="20785791">
                  <a:moveTo>
                    <a:pt x="0" y="0"/>
                  </a:moveTo>
                  <a:lnTo>
                    <a:pt x="166286522" y="0"/>
                  </a:lnTo>
                  <a:lnTo>
                    <a:pt x="166286522" y="20785791"/>
                  </a:lnTo>
                  <a:lnTo>
                    <a:pt x="0" y="207857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3C8A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0" y="0"/>
              <a:ext cx="166431305" cy="20930570"/>
            </a:xfrm>
            <a:custGeom>
              <a:avLst/>
              <a:gdLst/>
              <a:ahLst/>
              <a:cxnLst/>
              <a:rect l="l" t="t" r="r" b="b"/>
              <a:pathLst>
                <a:path w="166431305" h="20930570">
                  <a:moveTo>
                    <a:pt x="166286520" y="20785790"/>
                  </a:moveTo>
                  <a:lnTo>
                    <a:pt x="166431305" y="20785790"/>
                  </a:lnTo>
                  <a:lnTo>
                    <a:pt x="166431305" y="20930570"/>
                  </a:lnTo>
                  <a:lnTo>
                    <a:pt x="166286520" y="20930570"/>
                  </a:lnTo>
                  <a:lnTo>
                    <a:pt x="166286520" y="2078579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20785790"/>
                  </a:lnTo>
                  <a:lnTo>
                    <a:pt x="0" y="20785790"/>
                  </a:lnTo>
                  <a:lnTo>
                    <a:pt x="0" y="144780"/>
                  </a:lnTo>
                  <a:close/>
                  <a:moveTo>
                    <a:pt x="0" y="20785790"/>
                  </a:moveTo>
                  <a:lnTo>
                    <a:pt x="144780" y="20785790"/>
                  </a:lnTo>
                  <a:lnTo>
                    <a:pt x="144780" y="20930570"/>
                  </a:lnTo>
                  <a:lnTo>
                    <a:pt x="0" y="20930570"/>
                  </a:lnTo>
                  <a:lnTo>
                    <a:pt x="0" y="20785790"/>
                  </a:lnTo>
                  <a:close/>
                  <a:moveTo>
                    <a:pt x="166286520" y="144780"/>
                  </a:moveTo>
                  <a:lnTo>
                    <a:pt x="166431305" y="144780"/>
                  </a:lnTo>
                  <a:lnTo>
                    <a:pt x="166431305" y="20785790"/>
                  </a:lnTo>
                  <a:lnTo>
                    <a:pt x="166286520" y="20785790"/>
                  </a:lnTo>
                  <a:lnTo>
                    <a:pt x="166286520" y="144780"/>
                  </a:lnTo>
                  <a:close/>
                  <a:moveTo>
                    <a:pt x="144780" y="20785790"/>
                  </a:moveTo>
                  <a:lnTo>
                    <a:pt x="166286520" y="20785790"/>
                  </a:lnTo>
                  <a:lnTo>
                    <a:pt x="166286520" y="20930570"/>
                  </a:lnTo>
                  <a:lnTo>
                    <a:pt x="144780" y="20930570"/>
                  </a:lnTo>
                  <a:lnTo>
                    <a:pt x="144780" y="20785790"/>
                  </a:lnTo>
                  <a:close/>
                  <a:moveTo>
                    <a:pt x="166286520" y="0"/>
                  </a:moveTo>
                  <a:lnTo>
                    <a:pt x="166431305" y="0"/>
                  </a:lnTo>
                  <a:lnTo>
                    <a:pt x="166431305" y="144780"/>
                  </a:lnTo>
                  <a:lnTo>
                    <a:pt x="166286520" y="144780"/>
                  </a:lnTo>
                  <a:lnTo>
                    <a:pt x="166286520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66286520" y="0"/>
                  </a:lnTo>
                  <a:lnTo>
                    <a:pt x="166286520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503C8A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1295400" y="1333500"/>
            <a:ext cx="12842821" cy="8335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549"/>
              </a:lnSpc>
            </a:pPr>
            <a:r>
              <a:rPr lang="en-US" sz="5457" dirty="0">
                <a:solidFill>
                  <a:srgbClr val="503C8A"/>
                </a:solidFill>
                <a:latin typeface="Fredoka"/>
                <a:ea typeface="Fredoka"/>
                <a:cs typeface="Fredoka"/>
                <a:sym typeface="Fredoka"/>
              </a:rPr>
              <a:t>Survival Rate Outside Host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447800" y="2467528"/>
            <a:ext cx="15087600" cy="2154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dirty="0">
                <a:solidFill>
                  <a:srgbClr val="FFFFFF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-Chlamydia EBs can survive short-term in moist environments like water or damp surfaces but are vulnerable to drying, heat, UV light, and extreme </a:t>
            </a:r>
            <a:r>
              <a:rPr lang="en-US" sz="3999" dirty="0" err="1">
                <a:solidFill>
                  <a:srgbClr val="FFFFFF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pH.</a:t>
            </a:r>
            <a:endParaRPr lang="en-US" sz="3999" dirty="0">
              <a:solidFill>
                <a:srgbClr val="FFFFFF"/>
              </a:solidFill>
              <a:latin typeface="Montserrat Classic"/>
              <a:ea typeface="Montserrat Classic"/>
              <a:cs typeface="Montserrat Classic"/>
              <a:sym typeface="Montserrat Classic"/>
            </a:endParaRPr>
          </a:p>
        </p:txBody>
      </p:sp>
      <p:pic>
        <p:nvPicPr>
          <p:cNvPr id="11" name="Picture 13">
            <a:extLst>
              <a:ext uri="{FF2B5EF4-FFF2-40B4-BE49-F238E27FC236}">
                <a16:creationId xmlns:a16="http://schemas.microsoft.com/office/drawing/2014/main" id="{5B94E6D1-ABAE-3B47-A6EB-8844683196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968" y="5060502"/>
            <a:ext cx="8691563" cy="406486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DE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72954" y="677127"/>
            <a:ext cx="17121388" cy="8954103"/>
            <a:chOff x="0" y="0"/>
            <a:chExt cx="285972152" cy="149557035"/>
          </a:xfrm>
        </p:grpSpPr>
        <p:sp>
          <p:nvSpPr>
            <p:cNvPr id="3" name="Freeform 3"/>
            <p:cNvSpPr/>
            <p:nvPr/>
          </p:nvSpPr>
          <p:spPr>
            <a:xfrm>
              <a:off x="72390" y="72390"/>
              <a:ext cx="285827381" cy="149412253"/>
            </a:xfrm>
            <a:custGeom>
              <a:avLst/>
              <a:gdLst/>
              <a:ahLst/>
              <a:cxnLst/>
              <a:rect l="l" t="t" r="r" b="b"/>
              <a:pathLst>
                <a:path w="285827381" h="149412253">
                  <a:moveTo>
                    <a:pt x="0" y="0"/>
                  </a:moveTo>
                  <a:lnTo>
                    <a:pt x="285827381" y="0"/>
                  </a:lnTo>
                  <a:lnTo>
                    <a:pt x="285827381" y="149412253"/>
                  </a:lnTo>
                  <a:lnTo>
                    <a:pt x="0" y="149412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A09B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285972151" cy="149557036"/>
            </a:xfrm>
            <a:custGeom>
              <a:avLst/>
              <a:gdLst/>
              <a:ahLst/>
              <a:cxnLst/>
              <a:rect l="l" t="t" r="r" b="b"/>
              <a:pathLst>
                <a:path w="285972151" h="149557036">
                  <a:moveTo>
                    <a:pt x="285827366" y="149412251"/>
                  </a:moveTo>
                  <a:lnTo>
                    <a:pt x="285972151" y="149412251"/>
                  </a:lnTo>
                  <a:lnTo>
                    <a:pt x="285972151" y="149557036"/>
                  </a:lnTo>
                  <a:lnTo>
                    <a:pt x="285827366" y="149557036"/>
                  </a:lnTo>
                  <a:lnTo>
                    <a:pt x="285827366" y="149412251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49412251"/>
                  </a:lnTo>
                  <a:lnTo>
                    <a:pt x="0" y="149412251"/>
                  </a:lnTo>
                  <a:lnTo>
                    <a:pt x="0" y="144780"/>
                  </a:lnTo>
                  <a:close/>
                  <a:moveTo>
                    <a:pt x="0" y="149412251"/>
                  </a:moveTo>
                  <a:lnTo>
                    <a:pt x="144780" y="149412251"/>
                  </a:lnTo>
                  <a:lnTo>
                    <a:pt x="144780" y="149557036"/>
                  </a:lnTo>
                  <a:lnTo>
                    <a:pt x="0" y="149557036"/>
                  </a:lnTo>
                  <a:lnTo>
                    <a:pt x="0" y="149412251"/>
                  </a:lnTo>
                  <a:close/>
                  <a:moveTo>
                    <a:pt x="285827366" y="144780"/>
                  </a:moveTo>
                  <a:lnTo>
                    <a:pt x="285972151" y="144780"/>
                  </a:lnTo>
                  <a:lnTo>
                    <a:pt x="285972151" y="149412251"/>
                  </a:lnTo>
                  <a:lnTo>
                    <a:pt x="285827366" y="149412251"/>
                  </a:lnTo>
                  <a:lnTo>
                    <a:pt x="285827366" y="144780"/>
                  </a:lnTo>
                  <a:close/>
                  <a:moveTo>
                    <a:pt x="144780" y="149412251"/>
                  </a:moveTo>
                  <a:lnTo>
                    <a:pt x="285827366" y="149412251"/>
                  </a:lnTo>
                  <a:lnTo>
                    <a:pt x="285827366" y="149557036"/>
                  </a:lnTo>
                  <a:lnTo>
                    <a:pt x="144780" y="149557036"/>
                  </a:lnTo>
                  <a:lnTo>
                    <a:pt x="144780" y="149412251"/>
                  </a:lnTo>
                  <a:close/>
                  <a:moveTo>
                    <a:pt x="285827366" y="0"/>
                  </a:moveTo>
                  <a:lnTo>
                    <a:pt x="285972151" y="0"/>
                  </a:lnTo>
                  <a:lnTo>
                    <a:pt x="285972151" y="144780"/>
                  </a:lnTo>
                  <a:lnTo>
                    <a:pt x="285827366" y="144780"/>
                  </a:lnTo>
                  <a:lnTo>
                    <a:pt x="285827366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285827366" y="0"/>
                  </a:lnTo>
                  <a:lnTo>
                    <a:pt x="285827366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5522D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028700" y="1028700"/>
            <a:ext cx="16230600" cy="8229600"/>
            <a:chOff x="0" y="0"/>
            <a:chExt cx="271093656" cy="137455938"/>
          </a:xfrm>
        </p:grpSpPr>
        <p:sp>
          <p:nvSpPr>
            <p:cNvPr id="6" name="Freeform 6"/>
            <p:cNvSpPr/>
            <p:nvPr/>
          </p:nvSpPr>
          <p:spPr>
            <a:xfrm>
              <a:off x="72390" y="72390"/>
              <a:ext cx="270948884" cy="137311162"/>
            </a:xfrm>
            <a:custGeom>
              <a:avLst/>
              <a:gdLst/>
              <a:ahLst/>
              <a:cxnLst/>
              <a:rect l="l" t="t" r="r" b="b"/>
              <a:pathLst>
                <a:path w="270948884" h="137311162">
                  <a:moveTo>
                    <a:pt x="0" y="0"/>
                  </a:moveTo>
                  <a:lnTo>
                    <a:pt x="270948884" y="0"/>
                  </a:lnTo>
                  <a:lnTo>
                    <a:pt x="270948884" y="137311162"/>
                  </a:lnTo>
                  <a:lnTo>
                    <a:pt x="0" y="1373111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0" y="0"/>
              <a:ext cx="271093654" cy="137455945"/>
            </a:xfrm>
            <a:custGeom>
              <a:avLst/>
              <a:gdLst/>
              <a:ahLst/>
              <a:cxnLst/>
              <a:rect l="l" t="t" r="r" b="b"/>
              <a:pathLst>
                <a:path w="271093654" h="137455945">
                  <a:moveTo>
                    <a:pt x="270948869" y="137311160"/>
                  </a:moveTo>
                  <a:lnTo>
                    <a:pt x="271093654" y="137311160"/>
                  </a:lnTo>
                  <a:lnTo>
                    <a:pt x="271093654" y="137455945"/>
                  </a:lnTo>
                  <a:lnTo>
                    <a:pt x="270948869" y="137455945"/>
                  </a:lnTo>
                  <a:lnTo>
                    <a:pt x="270948869" y="13731116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37311160"/>
                  </a:lnTo>
                  <a:lnTo>
                    <a:pt x="0" y="137311160"/>
                  </a:lnTo>
                  <a:lnTo>
                    <a:pt x="0" y="144780"/>
                  </a:lnTo>
                  <a:close/>
                  <a:moveTo>
                    <a:pt x="0" y="137311160"/>
                  </a:moveTo>
                  <a:lnTo>
                    <a:pt x="144780" y="137311160"/>
                  </a:lnTo>
                  <a:lnTo>
                    <a:pt x="144780" y="137455945"/>
                  </a:lnTo>
                  <a:lnTo>
                    <a:pt x="0" y="137455945"/>
                  </a:lnTo>
                  <a:lnTo>
                    <a:pt x="0" y="137311160"/>
                  </a:lnTo>
                  <a:close/>
                  <a:moveTo>
                    <a:pt x="270948869" y="144780"/>
                  </a:moveTo>
                  <a:lnTo>
                    <a:pt x="271093654" y="144780"/>
                  </a:lnTo>
                  <a:lnTo>
                    <a:pt x="271093654" y="137311160"/>
                  </a:lnTo>
                  <a:lnTo>
                    <a:pt x="270948869" y="137311160"/>
                  </a:lnTo>
                  <a:lnTo>
                    <a:pt x="270948869" y="144780"/>
                  </a:lnTo>
                  <a:close/>
                  <a:moveTo>
                    <a:pt x="144780" y="137311160"/>
                  </a:moveTo>
                  <a:lnTo>
                    <a:pt x="270948869" y="137311160"/>
                  </a:lnTo>
                  <a:lnTo>
                    <a:pt x="270948869" y="137455945"/>
                  </a:lnTo>
                  <a:lnTo>
                    <a:pt x="144780" y="137455945"/>
                  </a:lnTo>
                  <a:lnTo>
                    <a:pt x="144780" y="137311160"/>
                  </a:lnTo>
                  <a:close/>
                  <a:moveTo>
                    <a:pt x="270948869" y="0"/>
                  </a:moveTo>
                  <a:lnTo>
                    <a:pt x="271093654" y="0"/>
                  </a:lnTo>
                  <a:lnTo>
                    <a:pt x="271093654" y="144780"/>
                  </a:lnTo>
                  <a:lnTo>
                    <a:pt x="270948869" y="144780"/>
                  </a:lnTo>
                  <a:lnTo>
                    <a:pt x="270948869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270948869" y="0"/>
                  </a:lnTo>
                  <a:lnTo>
                    <a:pt x="27094886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F9A09B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157925" y="2982433"/>
            <a:ext cx="11491275" cy="5666267"/>
            <a:chOff x="0" y="0"/>
            <a:chExt cx="209930554" cy="69649736"/>
          </a:xfrm>
        </p:grpSpPr>
        <p:sp>
          <p:nvSpPr>
            <p:cNvPr id="9" name="Freeform 9"/>
            <p:cNvSpPr/>
            <p:nvPr/>
          </p:nvSpPr>
          <p:spPr>
            <a:xfrm>
              <a:off x="72390" y="72390"/>
              <a:ext cx="209785783" cy="69504957"/>
            </a:xfrm>
            <a:custGeom>
              <a:avLst/>
              <a:gdLst/>
              <a:ahLst/>
              <a:cxnLst/>
              <a:rect l="l" t="t" r="r" b="b"/>
              <a:pathLst>
                <a:path w="209785783" h="69504957">
                  <a:moveTo>
                    <a:pt x="0" y="0"/>
                  </a:moveTo>
                  <a:lnTo>
                    <a:pt x="209785783" y="0"/>
                  </a:lnTo>
                  <a:lnTo>
                    <a:pt x="209785783" y="69504957"/>
                  </a:lnTo>
                  <a:lnTo>
                    <a:pt x="0" y="695049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A09B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0" y="0"/>
              <a:ext cx="209930554" cy="69649733"/>
            </a:xfrm>
            <a:custGeom>
              <a:avLst/>
              <a:gdLst/>
              <a:ahLst/>
              <a:cxnLst/>
              <a:rect l="l" t="t" r="r" b="b"/>
              <a:pathLst>
                <a:path w="209930554" h="69649733">
                  <a:moveTo>
                    <a:pt x="209785769" y="69504954"/>
                  </a:moveTo>
                  <a:lnTo>
                    <a:pt x="209930554" y="69504954"/>
                  </a:lnTo>
                  <a:lnTo>
                    <a:pt x="209930554" y="69649733"/>
                  </a:lnTo>
                  <a:lnTo>
                    <a:pt x="209785769" y="69649733"/>
                  </a:lnTo>
                  <a:lnTo>
                    <a:pt x="209785769" y="69504954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69504954"/>
                  </a:lnTo>
                  <a:lnTo>
                    <a:pt x="0" y="69504954"/>
                  </a:lnTo>
                  <a:lnTo>
                    <a:pt x="0" y="144780"/>
                  </a:lnTo>
                  <a:close/>
                  <a:moveTo>
                    <a:pt x="0" y="69504954"/>
                  </a:moveTo>
                  <a:lnTo>
                    <a:pt x="144780" y="69504954"/>
                  </a:lnTo>
                  <a:lnTo>
                    <a:pt x="144780" y="69649733"/>
                  </a:lnTo>
                  <a:lnTo>
                    <a:pt x="0" y="69649733"/>
                  </a:lnTo>
                  <a:lnTo>
                    <a:pt x="0" y="69504954"/>
                  </a:lnTo>
                  <a:close/>
                  <a:moveTo>
                    <a:pt x="209785769" y="144780"/>
                  </a:moveTo>
                  <a:lnTo>
                    <a:pt x="209930554" y="144780"/>
                  </a:lnTo>
                  <a:lnTo>
                    <a:pt x="209930554" y="69504954"/>
                  </a:lnTo>
                  <a:lnTo>
                    <a:pt x="209785769" y="69504954"/>
                  </a:lnTo>
                  <a:lnTo>
                    <a:pt x="209785769" y="144780"/>
                  </a:lnTo>
                  <a:close/>
                  <a:moveTo>
                    <a:pt x="144780" y="69504954"/>
                  </a:moveTo>
                  <a:lnTo>
                    <a:pt x="209785769" y="69504954"/>
                  </a:lnTo>
                  <a:lnTo>
                    <a:pt x="209785769" y="69649733"/>
                  </a:lnTo>
                  <a:lnTo>
                    <a:pt x="144780" y="69649733"/>
                  </a:lnTo>
                  <a:lnTo>
                    <a:pt x="144780" y="69504954"/>
                  </a:lnTo>
                  <a:close/>
                  <a:moveTo>
                    <a:pt x="209785769" y="0"/>
                  </a:moveTo>
                  <a:lnTo>
                    <a:pt x="209930554" y="0"/>
                  </a:lnTo>
                  <a:lnTo>
                    <a:pt x="209930554" y="144780"/>
                  </a:lnTo>
                  <a:lnTo>
                    <a:pt x="209785769" y="144780"/>
                  </a:lnTo>
                  <a:lnTo>
                    <a:pt x="209785769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209785769" y="0"/>
                  </a:lnTo>
                  <a:lnTo>
                    <a:pt x="20978576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F9A09B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1588632" y="1444625"/>
            <a:ext cx="15110735" cy="1533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 dirty="0">
                <a:solidFill>
                  <a:srgbClr val="EA6A62"/>
                </a:solidFill>
                <a:latin typeface="Fredoka"/>
                <a:ea typeface="Fredoka"/>
                <a:cs typeface="Fredoka"/>
                <a:sym typeface="Fredoka"/>
              </a:rPr>
              <a:t>Species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447800" y="3389691"/>
            <a:ext cx="10668000" cy="50270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74048" lvl="1">
              <a:lnSpc>
                <a:spcPts val="4851"/>
              </a:lnSpc>
            </a:pPr>
            <a:r>
              <a:rPr lang="en-US" sz="3465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1. </a:t>
            </a:r>
            <a:r>
              <a:rPr lang="en-US" sz="3465" i="1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Chlamydia trachomatis</a:t>
            </a:r>
          </a:p>
          <a:p>
            <a:pPr marL="374048" lvl="1">
              <a:lnSpc>
                <a:spcPts val="4851"/>
              </a:lnSpc>
            </a:pPr>
            <a:r>
              <a:rPr lang="en-US" sz="3465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-Divided into serotypes</a:t>
            </a:r>
          </a:p>
          <a:p>
            <a:pPr marL="374048" lvl="1">
              <a:lnSpc>
                <a:spcPts val="4851"/>
              </a:lnSpc>
            </a:pPr>
            <a:r>
              <a:rPr lang="en-US" sz="3465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1.1 </a:t>
            </a:r>
            <a:r>
              <a:rPr lang="en-US" sz="3465" u="sng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Serotypes A-C</a:t>
            </a:r>
            <a:r>
              <a:rPr lang="en-US" sz="3465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: leading cause of infectious blindness worldwide</a:t>
            </a:r>
          </a:p>
          <a:p>
            <a:pPr marL="374048" lvl="1">
              <a:lnSpc>
                <a:spcPts val="4851"/>
              </a:lnSpc>
            </a:pPr>
            <a:r>
              <a:rPr lang="en-US" sz="3465" u="sng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Disease</a:t>
            </a:r>
            <a:r>
              <a:rPr lang="en-US" sz="3465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: Trachoma/ Chlamydia conjunctivitis</a:t>
            </a:r>
          </a:p>
          <a:p>
            <a:pPr marL="374048" lvl="1">
              <a:lnSpc>
                <a:spcPts val="4851"/>
              </a:lnSpc>
            </a:pPr>
            <a:r>
              <a:rPr lang="en-US" sz="3465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-highly contagious</a:t>
            </a:r>
          </a:p>
          <a:p>
            <a:pPr marL="374048" lvl="1">
              <a:lnSpc>
                <a:spcPts val="4851"/>
              </a:lnSpc>
            </a:pPr>
            <a:r>
              <a:rPr lang="en-US" sz="3465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Mode of Transmission:</a:t>
            </a:r>
          </a:p>
          <a:p>
            <a:pPr marL="374048" lvl="1">
              <a:lnSpc>
                <a:spcPts val="4851"/>
              </a:lnSpc>
            </a:pPr>
            <a:r>
              <a:rPr lang="en-US" sz="3465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-	Direct contact, clothes, insect</a:t>
            </a:r>
          </a:p>
        </p:txBody>
      </p:sp>
      <p:pic>
        <p:nvPicPr>
          <p:cNvPr id="11" name="Picture 13">
            <a:extLst>
              <a:ext uri="{FF2B5EF4-FFF2-40B4-BE49-F238E27FC236}">
                <a16:creationId xmlns:a16="http://schemas.microsoft.com/office/drawing/2014/main" id="{4D9D82BA-973D-CB48-8FF5-C0B9CA36B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1687" y="1909566"/>
            <a:ext cx="5355479" cy="399363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676</Words>
  <Application>Microsoft Office PowerPoint</Application>
  <PresentationFormat>Custom</PresentationFormat>
  <Paragraphs>106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marsslulu@gmail.com</cp:lastModifiedBy>
  <cp:revision>21</cp:revision>
  <dcterms:created xsi:type="dcterms:W3CDTF">2006-08-16T00:00:00Z</dcterms:created>
  <dcterms:modified xsi:type="dcterms:W3CDTF">2024-11-14T08:28:45Z</dcterms:modified>
  <dc:identifier>DAGWEhnOFz8</dc:identifier>
</cp:coreProperties>
</file>