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D781BA26-4F5F-4FCD-B8BE-159689A58731}" type="datetimeFigureOut">
              <a:rPr lang="en-IN" smtClean="0"/>
              <a:t>02-09-2024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1" name="Slide Number Placeholder 10"/>
          <p:cNvSpPr>
            <a:spLocks noGrp="1"/>
          </p:cNvSpPr>
          <p:nvPr>
            <p:ph type="sldNum" sz="quarter" idx="12"/>
          </p:nvPr>
        </p:nvSpPr>
        <p:spPr/>
        <p:txBody>
          <a:bodyPr/>
          <a:lstStyle/>
          <a:p>
            <a:fld id="{DD8E3AFB-A296-49B1-9D8A-A27846BDEDB6}"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81BA26-4F5F-4FCD-B8BE-159689A58731}" type="datetimeFigureOut">
              <a:rPr lang="en-IN" smtClean="0"/>
              <a:t>02-09-2024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D8E3AFB-A296-49B1-9D8A-A27846BDEDB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81BA26-4F5F-4FCD-B8BE-159689A58731}" type="datetimeFigureOut">
              <a:rPr lang="en-IN" smtClean="0"/>
              <a:t>02-09-2024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D8E3AFB-A296-49B1-9D8A-A27846BDEDB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81BA26-4F5F-4FCD-B8BE-159689A58731}" type="datetimeFigureOut">
              <a:rPr lang="en-IN" smtClean="0"/>
              <a:t>02-09-2024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D8E3AFB-A296-49B1-9D8A-A27846BDEDB6}"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81BA26-4F5F-4FCD-B8BE-159689A58731}" type="datetimeFigureOut">
              <a:rPr lang="en-IN" smtClean="0"/>
              <a:t>02-09-2024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D8E3AFB-A296-49B1-9D8A-A27846BDEDB6}"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781BA26-4F5F-4FCD-B8BE-159689A58731}" type="datetimeFigureOut">
              <a:rPr lang="en-IN" smtClean="0"/>
              <a:t>02-09-2024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D8E3AFB-A296-49B1-9D8A-A27846BDEDB6}"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781BA26-4F5F-4FCD-B8BE-159689A58731}" type="datetimeFigureOut">
              <a:rPr lang="en-IN" smtClean="0"/>
              <a:t>02-09-2024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D8E3AFB-A296-49B1-9D8A-A27846BDEDB6}"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781BA26-4F5F-4FCD-B8BE-159689A58731}" type="datetimeFigureOut">
              <a:rPr lang="en-IN" smtClean="0"/>
              <a:t>02-09-2024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D8E3AFB-A296-49B1-9D8A-A27846BDEDB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D781BA26-4F5F-4FCD-B8BE-159689A58731}" type="datetimeFigureOut">
              <a:rPr lang="en-IN" smtClean="0"/>
              <a:t>02-09-2024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D8E3AFB-A296-49B1-9D8A-A27846BDEDB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781BA26-4F5F-4FCD-B8BE-159689A58731}" type="datetimeFigureOut">
              <a:rPr lang="en-IN" smtClean="0"/>
              <a:t>02-09-2024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D8E3AFB-A296-49B1-9D8A-A27846BDEDB6}"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781BA26-4F5F-4FCD-B8BE-159689A58731}" type="datetimeFigureOut">
              <a:rPr lang="en-IN" smtClean="0"/>
              <a:t>02-09-2024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D8E3AFB-A296-49B1-9D8A-A27846BDEDB6}" type="slidenum">
              <a:rPr lang="en-IN" smtClean="0"/>
              <a:t>‹#›</a:t>
            </a:fld>
            <a:endParaRPr lang="en-IN"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781BA26-4F5F-4FCD-B8BE-159689A58731}" type="datetimeFigureOut">
              <a:rPr lang="en-IN" smtClean="0"/>
              <a:t>02-09-2024</a:t>
            </a:fld>
            <a:endParaRPr lang="en-IN"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D8E3AFB-A296-49B1-9D8A-A27846BDEDB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71600" y="1820863"/>
            <a:ext cx="7088832" cy="1828800"/>
          </a:xfrm>
        </p:spPr>
        <p:txBody>
          <a:bodyPr>
            <a:normAutofit/>
          </a:bodyPr>
          <a:lstStyle/>
          <a:p>
            <a:r>
              <a:rPr lang="en-US" sz="5400" dirty="0">
                <a:latin typeface="Cambria" pitchFamily="18" charset="0"/>
                <a:ea typeface="Cambria" pitchFamily="18" charset="0"/>
              </a:rPr>
              <a:t>RECENT ADVANCES IN MICROBIOLOGY</a:t>
            </a:r>
            <a:endParaRPr lang="en-IN" sz="5400" dirty="0">
              <a:latin typeface="Cambria" pitchFamily="18" charset="0"/>
              <a:ea typeface="Cambria" pitchFamily="18" charset="0"/>
            </a:endParaRPr>
          </a:p>
        </p:txBody>
      </p:sp>
    </p:spTree>
    <p:extLst>
      <p:ext uri="{BB962C8B-B14F-4D97-AF65-F5344CB8AC3E}">
        <p14:creationId xmlns:p14="http://schemas.microsoft.com/office/powerpoint/2010/main" val="306180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346" t="24998" r="8750" b="33903"/>
          <a:stretch/>
        </p:blipFill>
        <p:spPr bwMode="auto">
          <a:xfrm>
            <a:off x="395536" y="476672"/>
            <a:ext cx="828092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18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183880" cy="1051560"/>
          </a:xfrm>
        </p:spPr>
        <p:txBody>
          <a:bodyPr/>
          <a:lstStyle/>
          <a:p>
            <a:pPr algn="ctr"/>
            <a:r>
              <a:rPr lang="en-US" dirty="0">
                <a:latin typeface="Cambria" pitchFamily="18" charset="0"/>
                <a:ea typeface="Cambria" pitchFamily="18" charset="0"/>
              </a:rPr>
              <a:t>Introduction</a:t>
            </a:r>
            <a:endParaRPr lang="en-IN" dirty="0">
              <a:latin typeface="Cambria" pitchFamily="18" charset="0"/>
              <a:ea typeface="Cambria" pitchFamily="18" charset="0"/>
            </a:endParaRPr>
          </a:p>
        </p:txBody>
      </p:sp>
      <p:sp>
        <p:nvSpPr>
          <p:cNvPr id="3" name="Content Placeholder 2"/>
          <p:cNvSpPr>
            <a:spLocks noGrp="1"/>
          </p:cNvSpPr>
          <p:nvPr>
            <p:ph idx="1"/>
          </p:nvPr>
        </p:nvSpPr>
        <p:spPr>
          <a:xfrm>
            <a:off x="467544" y="1412776"/>
            <a:ext cx="8183880" cy="4187952"/>
          </a:xfrm>
        </p:spPr>
        <p:txBody>
          <a:bodyPr>
            <a:normAutofit/>
          </a:bodyPr>
          <a:lstStyle/>
          <a:p>
            <a:r>
              <a:rPr lang="en-US" dirty="0">
                <a:latin typeface="Cambria" pitchFamily="18" charset="0"/>
                <a:ea typeface="Cambria" pitchFamily="18" charset="0"/>
              </a:rPr>
              <a:t>New technologies enable microbiology results to be available in minutes or hours rather than days</a:t>
            </a:r>
          </a:p>
          <a:p>
            <a:r>
              <a:rPr lang="en-US" dirty="0">
                <a:latin typeface="Cambria" pitchFamily="18" charset="0"/>
                <a:ea typeface="Cambria" pitchFamily="18" charset="0"/>
              </a:rPr>
              <a:t>Immunoassays have benefits of technical simplicity, rapidity, specificity, and cost effectiveness but often have poor sensitivity and low negative predictive value</a:t>
            </a:r>
          </a:p>
          <a:p>
            <a:r>
              <a:rPr lang="en-US" dirty="0">
                <a:latin typeface="Cambria" pitchFamily="18" charset="0"/>
                <a:ea typeface="Cambria" pitchFamily="18" charset="0"/>
              </a:rPr>
              <a:t>An ever increasing range of viruses, bacteria, fungi, and protozoa can be detected and </a:t>
            </a:r>
            <a:r>
              <a:rPr lang="en-US" dirty="0" err="1">
                <a:latin typeface="Cambria" pitchFamily="18" charset="0"/>
                <a:ea typeface="Cambria" pitchFamily="18" charset="0"/>
              </a:rPr>
              <a:t>characterised</a:t>
            </a:r>
            <a:r>
              <a:rPr lang="en-US" dirty="0">
                <a:latin typeface="Cambria" pitchFamily="18" charset="0"/>
                <a:ea typeface="Cambria" pitchFamily="18" charset="0"/>
              </a:rPr>
              <a:t> by molecular biological methods</a:t>
            </a:r>
          </a:p>
          <a:p>
            <a:endParaRPr lang="en-IN" dirty="0"/>
          </a:p>
        </p:txBody>
      </p:sp>
    </p:spTree>
    <p:extLst>
      <p:ext uri="{BB962C8B-B14F-4D97-AF65-F5344CB8AC3E}">
        <p14:creationId xmlns:p14="http://schemas.microsoft.com/office/powerpoint/2010/main" val="3697202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183880" cy="1051560"/>
          </a:xfrm>
        </p:spPr>
        <p:txBody>
          <a:bodyPr>
            <a:normAutofit/>
          </a:bodyPr>
          <a:lstStyle/>
          <a:p>
            <a:r>
              <a:rPr lang="en-US" sz="4000" dirty="0">
                <a:latin typeface="Cambria" pitchFamily="18" charset="0"/>
                <a:ea typeface="Cambria" pitchFamily="18" charset="0"/>
              </a:rPr>
              <a:t>Modern Microbiology</a:t>
            </a:r>
            <a:endParaRPr lang="en-IN" sz="4000" dirty="0">
              <a:latin typeface="Cambria" pitchFamily="18" charset="0"/>
              <a:ea typeface="Cambria" pitchFamily="18" charset="0"/>
            </a:endParaRPr>
          </a:p>
        </p:txBody>
      </p:sp>
      <p:sp>
        <p:nvSpPr>
          <p:cNvPr id="3" name="Content Placeholder 2"/>
          <p:cNvSpPr>
            <a:spLocks noGrp="1"/>
          </p:cNvSpPr>
          <p:nvPr>
            <p:ph idx="1"/>
          </p:nvPr>
        </p:nvSpPr>
        <p:spPr>
          <a:xfrm>
            <a:off x="467544" y="1268760"/>
            <a:ext cx="8183880" cy="4187952"/>
          </a:xfrm>
        </p:spPr>
        <p:txBody>
          <a:bodyPr>
            <a:normAutofit fontScale="92500" lnSpcReduction="10000"/>
          </a:bodyPr>
          <a:lstStyle/>
          <a:p>
            <a:pPr algn="just"/>
            <a:r>
              <a:rPr lang="en-US" sz="3200" dirty="0">
                <a:latin typeface="Cambria" pitchFamily="18" charset="0"/>
                <a:ea typeface="Cambria" pitchFamily="18" charset="0"/>
              </a:rPr>
              <a:t>Four main scientific advances form the basis of </a:t>
            </a:r>
            <a:r>
              <a:rPr lang="en-US" sz="3200" b="1" dirty="0">
                <a:latin typeface="Cambria" pitchFamily="18" charset="0"/>
                <a:ea typeface="Cambria" pitchFamily="18" charset="0"/>
              </a:rPr>
              <a:t>modern microbiology</a:t>
            </a:r>
            <a:r>
              <a:rPr lang="en-US" sz="3200" dirty="0">
                <a:latin typeface="Cambria" pitchFamily="18" charset="0"/>
                <a:ea typeface="Cambria" pitchFamily="18" charset="0"/>
              </a:rPr>
              <a:t>. These are: (i) invention of the hybridization probe;</a:t>
            </a:r>
          </a:p>
          <a:p>
            <a:pPr algn="just"/>
            <a:r>
              <a:rPr lang="en-US" sz="3200" dirty="0">
                <a:latin typeface="Cambria" pitchFamily="18" charset="0"/>
                <a:ea typeface="Cambria" pitchFamily="18" charset="0"/>
              </a:rPr>
              <a:t> (ii) discovery of the polymerase chain reaction; </a:t>
            </a:r>
          </a:p>
          <a:p>
            <a:pPr algn="just"/>
            <a:r>
              <a:rPr lang="en-US" sz="3200" dirty="0">
                <a:latin typeface="Cambria" pitchFamily="18" charset="0"/>
                <a:ea typeface="Cambria" pitchFamily="18" charset="0"/>
              </a:rPr>
              <a:t>(iii) the observation that the microbial species signature can be read in the ribosomal genes; and </a:t>
            </a:r>
          </a:p>
          <a:p>
            <a:pPr algn="just"/>
            <a:r>
              <a:rPr lang="en-US" sz="3200" dirty="0">
                <a:latin typeface="Cambria" pitchFamily="18" charset="0"/>
                <a:ea typeface="Cambria" pitchFamily="18" charset="0"/>
              </a:rPr>
              <a:t>(iv) that it can also be read in the proteins</a:t>
            </a:r>
            <a:endParaRPr lang="en-IN" sz="3200" dirty="0">
              <a:latin typeface="Cambria" pitchFamily="18" charset="0"/>
              <a:ea typeface="Cambria" pitchFamily="18" charset="0"/>
            </a:endParaRPr>
          </a:p>
        </p:txBody>
      </p:sp>
    </p:spTree>
    <p:extLst>
      <p:ext uri="{BB962C8B-B14F-4D97-AF65-F5344CB8AC3E}">
        <p14:creationId xmlns:p14="http://schemas.microsoft.com/office/powerpoint/2010/main" val="59515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01"/>
            <a:ext cx="8183880" cy="1051560"/>
          </a:xfrm>
        </p:spPr>
        <p:txBody>
          <a:bodyPr/>
          <a:lstStyle/>
          <a:p>
            <a:r>
              <a:rPr lang="en-US" dirty="0">
                <a:latin typeface="Cambria" pitchFamily="18" charset="0"/>
                <a:ea typeface="Cambria" pitchFamily="18" charset="0"/>
              </a:rPr>
              <a:t>Clinical Microbiology</a:t>
            </a:r>
            <a:endParaRPr lang="en-IN" dirty="0">
              <a:latin typeface="Cambria" pitchFamily="18" charset="0"/>
              <a:ea typeface="Cambria" pitchFamily="18" charset="0"/>
            </a:endParaRPr>
          </a:p>
        </p:txBody>
      </p:sp>
      <p:sp>
        <p:nvSpPr>
          <p:cNvPr id="3" name="Content Placeholder 2"/>
          <p:cNvSpPr>
            <a:spLocks noGrp="1"/>
          </p:cNvSpPr>
          <p:nvPr>
            <p:ph idx="1"/>
          </p:nvPr>
        </p:nvSpPr>
        <p:spPr>
          <a:xfrm>
            <a:off x="395536" y="1412776"/>
            <a:ext cx="8183880" cy="4187952"/>
          </a:xfrm>
        </p:spPr>
        <p:txBody>
          <a:bodyPr/>
          <a:lstStyle/>
          <a:p>
            <a:pPr algn="just"/>
            <a:r>
              <a:rPr lang="en-US" b="1" dirty="0">
                <a:latin typeface="Cambria" pitchFamily="18" charset="0"/>
                <a:ea typeface="Cambria" pitchFamily="18" charset="0"/>
              </a:rPr>
              <a:t>Clinical microbiology</a:t>
            </a:r>
            <a:r>
              <a:rPr lang="en-US" dirty="0">
                <a:latin typeface="Cambria" pitchFamily="18" charset="0"/>
                <a:ea typeface="Cambria" pitchFamily="18" charset="0"/>
              </a:rPr>
              <a:t> laboratory plays an important role in patient care by providing the cause of infection and antimicrobial susceptibility data to physicians. Rapid diagnosis of pathogens is important for initiating effective antibiotic administration and improving the outcomes of treatment</a:t>
            </a:r>
            <a:r>
              <a:rPr lang="en-US" dirty="0"/>
              <a:t>.</a:t>
            </a:r>
            <a:endParaRPr lang="en-IN" dirty="0"/>
          </a:p>
        </p:txBody>
      </p:sp>
    </p:spTree>
    <p:extLst>
      <p:ext uri="{BB962C8B-B14F-4D97-AF65-F5344CB8AC3E}">
        <p14:creationId xmlns:p14="http://schemas.microsoft.com/office/powerpoint/2010/main" val="167781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891"/>
            <a:ext cx="8183880" cy="1051560"/>
          </a:xfrm>
        </p:spPr>
        <p:txBody>
          <a:bodyPr/>
          <a:lstStyle/>
          <a:p>
            <a:r>
              <a:rPr lang="en-US" dirty="0">
                <a:latin typeface="Cambria" pitchFamily="18" charset="0"/>
                <a:ea typeface="Cambria" pitchFamily="18" charset="0"/>
              </a:rPr>
              <a:t>Application</a:t>
            </a:r>
            <a:endParaRPr lang="en-IN" dirty="0">
              <a:latin typeface="Cambria" pitchFamily="18" charset="0"/>
              <a:ea typeface="Cambria" pitchFamily="18" charset="0"/>
            </a:endParaRPr>
          </a:p>
        </p:txBody>
      </p:sp>
      <p:sp>
        <p:nvSpPr>
          <p:cNvPr id="3" name="Content Placeholder 2"/>
          <p:cNvSpPr>
            <a:spLocks noGrp="1"/>
          </p:cNvSpPr>
          <p:nvPr>
            <p:ph idx="1"/>
          </p:nvPr>
        </p:nvSpPr>
        <p:spPr>
          <a:xfrm>
            <a:off x="323528" y="1340768"/>
            <a:ext cx="8255888" cy="5486756"/>
          </a:xfrm>
        </p:spPr>
        <p:txBody>
          <a:bodyPr>
            <a:normAutofit/>
          </a:bodyPr>
          <a:lstStyle/>
          <a:p>
            <a:pPr algn="just"/>
            <a:r>
              <a:rPr lang="en-US" dirty="0">
                <a:latin typeface="Cambria" pitchFamily="18" charset="0"/>
                <a:ea typeface="Cambria" pitchFamily="18" charset="0"/>
              </a:rPr>
              <a:t>Its outstanding </a:t>
            </a:r>
            <a:r>
              <a:rPr lang="en-US" b="1" dirty="0">
                <a:latin typeface="Cambria" pitchFamily="18" charset="0"/>
                <a:ea typeface="Cambria" pitchFamily="18" charset="0"/>
              </a:rPr>
              <a:t>applications</a:t>
            </a:r>
            <a:r>
              <a:rPr lang="en-US" dirty="0">
                <a:latin typeface="Cambria" pitchFamily="18" charset="0"/>
                <a:ea typeface="Cambria" pitchFamily="18" charset="0"/>
              </a:rPr>
              <a:t> in the field of food </a:t>
            </a:r>
            <a:r>
              <a:rPr lang="en-US" b="1" dirty="0">
                <a:latin typeface="Cambria" pitchFamily="18" charset="0"/>
                <a:ea typeface="Cambria" pitchFamily="18" charset="0"/>
              </a:rPr>
              <a:t>microbiology</a:t>
            </a:r>
            <a:r>
              <a:rPr lang="en-US" dirty="0">
                <a:latin typeface="Cambria" pitchFamily="18" charset="0"/>
                <a:ea typeface="Cambria" pitchFamily="18" charset="0"/>
              </a:rPr>
              <a:t>, medical </a:t>
            </a:r>
            <a:r>
              <a:rPr lang="en-US" b="1" dirty="0">
                <a:latin typeface="Cambria" pitchFamily="18" charset="0"/>
                <a:ea typeface="Cambria" pitchFamily="18" charset="0"/>
              </a:rPr>
              <a:t>microbiology</a:t>
            </a:r>
            <a:r>
              <a:rPr lang="en-US" dirty="0">
                <a:latin typeface="Cambria" pitchFamily="18" charset="0"/>
                <a:ea typeface="Cambria" pitchFamily="18" charset="0"/>
              </a:rPr>
              <a:t>, industrial </a:t>
            </a:r>
            <a:r>
              <a:rPr lang="en-US" b="1" dirty="0">
                <a:latin typeface="Cambria" pitchFamily="18" charset="0"/>
                <a:ea typeface="Cambria" pitchFamily="18" charset="0"/>
              </a:rPr>
              <a:t>microbiology</a:t>
            </a:r>
            <a:r>
              <a:rPr lang="en-US" dirty="0">
                <a:latin typeface="Cambria" pitchFamily="18" charset="0"/>
                <a:ea typeface="Cambria" pitchFamily="18" charset="0"/>
              </a:rPr>
              <a:t>, soil </a:t>
            </a:r>
            <a:r>
              <a:rPr lang="en-US" b="1" dirty="0">
                <a:latin typeface="Cambria" pitchFamily="18" charset="0"/>
                <a:ea typeface="Cambria" pitchFamily="18" charset="0"/>
              </a:rPr>
              <a:t>microbiology</a:t>
            </a:r>
            <a:r>
              <a:rPr lang="en-US" dirty="0">
                <a:latin typeface="Cambria" pitchFamily="18" charset="0"/>
                <a:ea typeface="Cambria" pitchFamily="18" charset="0"/>
              </a:rPr>
              <a:t>, water and wastewater </a:t>
            </a:r>
            <a:r>
              <a:rPr lang="en-US" b="1" dirty="0">
                <a:latin typeface="Cambria" pitchFamily="18" charset="0"/>
                <a:ea typeface="Cambria" pitchFamily="18" charset="0"/>
              </a:rPr>
              <a:t>microbiology</a:t>
            </a:r>
            <a:r>
              <a:rPr lang="en-US" dirty="0">
                <a:latin typeface="Cambria" pitchFamily="18" charset="0"/>
                <a:ea typeface="Cambria" pitchFamily="18" charset="0"/>
              </a:rPr>
              <a:t>, microbial technology (biotechnology), extraction of metals and environmental </a:t>
            </a:r>
            <a:r>
              <a:rPr lang="en-US" b="1" dirty="0">
                <a:latin typeface="Cambria" pitchFamily="18" charset="0"/>
                <a:ea typeface="Cambria" pitchFamily="18" charset="0"/>
              </a:rPr>
              <a:t>microbiology</a:t>
            </a:r>
            <a:r>
              <a:rPr lang="en-US" dirty="0">
                <a:latin typeface="Cambria" pitchFamily="18" charset="0"/>
                <a:ea typeface="Cambria" pitchFamily="18" charset="0"/>
              </a:rPr>
              <a:t> including the use of </a:t>
            </a:r>
            <a:r>
              <a:rPr lang="en-US" b="1" dirty="0">
                <a:latin typeface="Cambria" pitchFamily="18" charset="0"/>
                <a:ea typeface="Cambria" pitchFamily="18" charset="0"/>
              </a:rPr>
              <a:t>microorganisms</a:t>
            </a:r>
            <a:r>
              <a:rPr lang="en-US" dirty="0">
                <a:latin typeface="Cambria" pitchFamily="18" charset="0"/>
                <a:ea typeface="Cambria" pitchFamily="18" charset="0"/>
              </a:rPr>
              <a:t> </a:t>
            </a:r>
            <a:endParaRPr lang="en-IN" dirty="0">
              <a:latin typeface="Cambria" pitchFamily="18" charset="0"/>
              <a:ea typeface="Cambria" pitchFamily="18" charset="0"/>
            </a:endParaRPr>
          </a:p>
        </p:txBody>
      </p:sp>
    </p:spTree>
    <p:extLst>
      <p:ext uri="{BB962C8B-B14F-4D97-AF65-F5344CB8AC3E}">
        <p14:creationId xmlns:p14="http://schemas.microsoft.com/office/powerpoint/2010/main" val="164140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183880" cy="1051560"/>
          </a:xfrm>
        </p:spPr>
        <p:txBody>
          <a:bodyPr/>
          <a:lstStyle/>
          <a:p>
            <a:r>
              <a:rPr lang="en-US" dirty="0">
                <a:latin typeface="Cambria" pitchFamily="18" charset="0"/>
                <a:ea typeface="Cambria" pitchFamily="18" charset="0"/>
              </a:rPr>
              <a:t>Covering of Microbiology</a:t>
            </a:r>
            <a:endParaRPr lang="en-IN" dirty="0">
              <a:latin typeface="Cambria" pitchFamily="18" charset="0"/>
              <a:ea typeface="Cambria" pitchFamily="18" charset="0"/>
            </a:endParaRPr>
          </a:p>
        </p:txBody>
      </p:sp>
      <p:sp>
        <p:nvSpPr>
          <p:cNvPr id="3" name="Content Placeholder 2"/>
          <p:cNvSpPr>
            <a:spLocks noGrp="1"/>
          </p:cNvSpPr>
          <p:nvPr>
            <p:ph idx="1"/>
          </p:nvPr>
        </p:nvSpPr>
        <p:spPr>
          <a:xfrm>
            <a:off x="467544" y="1340768"/>
            <a:ext cx="8183880" cy="4187952"/>
          </a:xfrm>
        </p:spPr>
        <p:txBody>
          <a:bodyPr/>
          <a:lstStyle/>
          <a:p>
            <a:pPr algn="just"/>
            <a:r>
              <a:rPr lang="en-US" dirty="0">
                <a:latin typeface="Cambria" pitchFamily="18" charset="0"/>
                <a:ea typeface="Cambria" pitchFamily="18" charset="0"/>
              </a:rPr>
              <a:t>Microbiology is the study of microscopic organisms, such as bacteria, viruses, </a:t>
            </a:r>
            <a:r>
              <a:rPr lang="en-US" dirty="0" err="1">
                <a:latin typeface="Cambria" pitchFamily="18" charset="0"/>
                <a:ea typeface="Cambria" pitchFamily="18" charset="0"/>
              </a:rPr>
              <a:t>archaea</a:t>
            </a:r>
            <a:r>
              <a:rPr lang="en-US" dirty="0">
                <a:latin typeface="Cambria" pitchFamily="18" charset="0"/>
                <a:ea typeface="Cambria" pitchFamily="18" charset="0"/>
              </a:rPr>
              <a:t>, fungi and protozoa. This discipline includes fundamental research on the biochemistry, physiology, cell biology, ecology, evolution and clinical aspects of microorganisms, including the host response to these agents.</a:t>
            </a:r>
            <a:endParaRPr lang="en-IN" dirty="0">
              <a:latin typeface="Cambria" pitchFamily="18" charset="0"/>
              <a:ea typeface="Cambria" pitchFamily="18" charset="0"/>
            </a:endParaRPr>
          </a:p>
        </p:txBody>
      </p:sp>
    </p:spTree>
    <p:extLst>
      <p:ext uri="{BB962C8B-B14F-4D97-AF65-F5344CB8AC3E}">
        <p14:creationId xmlns:p14="http://schemas.microsoft.com/office/powerpoint/2010/main" val="168313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3568" y="764704"/>
            <a:ext cx="7776864" cy="5112568"/>
          </a:xfrm>
        </p:spPr>
        <p:txBody>
          <a:bodyPr>
            <a:normAutofit/>
          </a:bodyPr>
          <a:lstStyle/>
          <a:p>
            <a:pPr algn="just"/>
            <a:r>
              <a:rPr lang="en-US" sz="3200" dirty="0">
                <a:latin typeface="Cambria" pitchFamily="18" charset="0"/>
                <a:ea typeface="Cambria" pitchFamily="18" charset="0"/>
              </a:rPr>
              <a:t>Before </a:t>
            </a:r>
            <a:r>
              <a:rPr lang="en-US" sz="3200" b="1" dirty="0">
                <a:latin typeface="Cambria" pitchFamily="18" charset="0"/>
                <a:ea typeface="Cambria" pitchFamily="18" charset="0"/>
              </a:rPr>
              <a:t>microbiologists can</a:t>
            </a:r>
            <a:r>
              <a:rPr lang="en-US" sz="3200" dirty="0">
                <a:latin typeface="Cambria" pitchFamily="18" charset="0"/>
                <a:ea typeface="Cambria" pitchFamily="18" charset="0"/>
              </a:rPr>
              <a:t> solve the problems caused by microbes, or exploit their abilities, they have </a:t>
            </a:r>
            <a:r>
              <a:rPr lang="en-US" sz="3200" b="1" dirty="0">
                <a:latin typeface="Cambria" pitchFamily="18" charset="0"/>
                <a:ea typeface="Cambria" pitchFamily="18" charset="0"/>
              </a:rPr>
              <a:t>to</a:t>
            </a:r>
            <a:r>
              <a:rPr lang="en-US" sz="3200" dirty="0">
                <a:latin typeface="Cambria" pitchFamily="18" charset="0"/>
                <a:ea typeface="Cambria" pitchFamily="18" charset="0"/>
              </a:rPr>
              <a:t> find out how microbes work. They </a:t>
            </a:r>
            <a:r>
              <a:rPr lang="en-US" sz="3200" b="1" dirty="0">
                <a:latin typeface="Cambria" pitchFamily="18" charset="0"/>
                <a:ea typeface="Cambria" pitchFamily="18" charset="0"/>
              </a:rPr>
              <a:t>can</a:t>
            </a:r>
            <a:r>
              <a:rPr lang="en-US" sz="3200" dirty="0">
                <a:latin typeface="Cambria" pitchFamily="18" charset="0"/>
                <a:ea typeface="Cambria" pitchFamily="18" charset="0"/>
              </a:rPr>
              <a:t> then use this knowledge </a:t>
            </a:r>
            <a:r>
              <a:rPr lang="en-US" sz="3200" b="1" dirty="0">
                <a:latin typeface="Cambria" pitchFamily="18" charset="0"/>
                <a:ea typeface="Cambria" pitchFamily="18" charset="0"/>
              </a:rPr>
              <a:t>to</a:t>
            </a:r>
            <a:r>
              <a:rPr lang="en-US" sz="3200" dirty="0">
                <a:latin typeface="Cambria" pitchFamily="18" charset="0"/>
                <a:ea typeface="Cambria" pitchFamily="18" charset="0"/>
              </a:rPr>
              <a:t> prevent or treat disease, develop new technologies and </a:t>
            </a:r>
            <a:r>
              <a:rPr lang="en-US" sz="3200" b="1" dirty="0">
                <a:latin typeface="Cambria" pitchFamily="18" charset="0"/>
                <a:ea typeface="Cambria" pitchFamily="18" charset="0"/>
              </a:rPr>
              <a:t>improve</a:t>
            </a:r>
            <a:r>
              <a:rPr lang="en-US" sz="3200" dirty="0">
                <a:latin typeface="Cambria" pitchFamily="18" charset="0"/>
                <a:ea typeface="Cambria" pitchFamily="18" charset="0"/>
              </a:rPr>
              <a:t> our </a:t>
            </a:r>
            <a:r>
              <a:rPr lang="en-US" sz="3200" b="1" dirty="0">
                <a:latin typeface="Cambria" pitchFamily="18" charset="0"/>
                <a:ea typeface="Cambria" pitchFamily="18" charset="0"/>
              </a:rPr>
              <a:t>lives</a:t>
            </a:r>
            <a:r>
              <a:rPr lang="en-US" sz="3200" dirty="0">
                <a:latin typeface="Cambria" pitchFamily="18" charset="0"/>
                <a:ea typeface="Cambria" pitchFamily="18" charset="0"/>
              </a:rPr>
              <a:t> in general. </a:t>
            </a:r>
            <a:r>
              <a:rPr lang="en-US" sz="3200" b="1" dirty="0">
                <a:latin typeface="Cambria" pitchFamily="18" charset="0"/>
                <a:ea typeface="Cambria" pitchFamily="18" charset="0"/>
              </a:rPr>
              <a:t>Microbiologists</a:t>
            </a:r>
            <a:r>
              <a:rPr lang="en-US" sz="3200" dirty="0">
                <a:latin typeface="Cambria" pitchFamily="18" charset="0"/>
                <a:ea typeface="Cambria" pitchFamily="18" charset="0"/>
              </a:rPr>
              <a:t> are essential in helping us </a:t>
            </a:r>
            <a:r>
              <a:rPr lang="en-US" sz="3200" b="1" dirty="0">
                <a:latin typeface="Cambria" pitchFamily="18" charset="0"/>
                <a:ea typeface="Cambria" pitchFamily="18" charset="0"/>
              </a:rPr>
              <a:t>to</a:t>
            </a:r>
            <a:r>
              <a:rPr lang="en-US" sz="3200" dirty="0">
                <a:latin typeface="Cambria" pitchFamily="18" charset="0"/>
                <a:ea typeface="Cambria" pitchFamily="18" charset="0"/>
              </a:rPr>
              <a:t> treat diseases</a:t>
            </a:r>
            <a:endParaRPr lang="en-IN" sz="3200" dirty="0">
              <a:latin typeface="Cambria" pitchFamily="18" charset="0"/>
              <a:ea typeface="Cambria" pitchFamily="18" charset="0"/>
            </a:endParaRPr>
          </a:p>
        </p:txBody>
      </p:sp>
    </p:spTree>
    <p:extLst>
      <p:ext uri="{BB962C8B-B14F-4D97-AF65-F5344CB8AC3E}">
        <p14:creationId xmlns:p14="http://schemas.microsoft.com/office/powerpoint/2010/main" val="104732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8183880" cy="1008112"/>
          </a:xfrm>
        </p:spPr>
        <p:txBody>
          <a:bodyPr>
            <a:normAutofit fontScale="90000"/>
          </a:bodyPr>
          <a:lstStyle/>
          <a:p>
            <a:br>
              <a:rPr lang="en-US" dirty="0">
                <a:latin typeface="Cambria" pitchFamily="18" charset="0"/>
                <a:ea typeface="Cambria" pitchFamily="18" charset="0"/>
              </a:rPr>
            </a:br>
            <a:r>
              <a:rPr lang="en-US" dirty="0">
                <a:latin typeface="Cambria" pitchFamily="18" charset="0"/>
                <a:ea typeface="Cambria" pitchFamily="18" charset="0"/>
              </a:rPr>
              <a:t>Branches of Microbiology</a:t>
            </a:r>
            <a:br>
              <a:rPr lang="en-US" dirty="0">
                <a:latin typeface="Cambria" pitchFamily="18" charset="0"/>
                <a:ea typeface="Cambria" pitchFamily="18" charset="0"/>
              </a:rPr>
            </a:br>
            <a:endParaRPr lang="en-IN" dirty="0">
              <a:latin typeface="Cambria" pitchFamily="18" charset="0"/>
              <a:ea typeface="Cambria" pitchFamily="18" charset="0"/>
            </a:endParaRPr>
          </a:p>
        </p:txBody>
      </p:sp>
      <p:sp>
        <p:nvSpPr>
          <p:cNvPr id="3" name="Content Placeholder 2"/>
          <p:cNvSpPr>
            <a:spLocks noGrp="1"/>
          </p:cNvSpPr>
          <p:nvPr>
            <p:ph idx="1"/>
          </p:nvPr>
        </p:nvSpPr>
        <p:spPr>
          <a:xfrm>
            <a:off x="467544" y="1484784"/>
            <a:ext cx="8183880" cy="4187952"/>
          </a:xfrm>
        </p:spPr>
        <p:txBody>
          <a:bodyPr>
            <a:normAutofit/>
          </a:bodyPr>
          <a:lstStyle/>
          <a:p>
            <a:r>
              <a:rPr lang="en-US" dirty="0">
                <a:latin typeface="Cambria" pitchFamily="18" charset="0"/>
                <a:ea typeface="Cambria" pitchFamily="18" charset="0"/>
              </a:rPr>
              <a:t>Bacteriology: the study of bacteria.</a:t>
            </a:r>
          </a:p>
          <a:p>
            <a:r>
              <a:rPr lang="en-US" dirty="0">
                <a:latin typeface="Cambria" pitchFamily="18" charset="0"/>
                <a:ea typeface="Cambria" pitchFamily="18" charset="0"/>
              </a:rPr>
              <a:t>Immunology: the study of the immune system. ...</a:t>
            </a:r>
          </a:p>
          <a:p>
            <a:r>
              <a:rPr lang="en-US" dirty="0">
                <a:latin typeface="Cambria" pitchFamily="18" charset="0"/>
                <a:ea typeface="Cambria" pitchFamily="18" charset="0"/>
              </a:rPr>
              <a:t>Mycology: the study of fungi, such as yeasts and molds.</a:t>
            </a:r>
          </a:p>
          <a:p>
            <a:r>
              <a:rPr lang="en-US" dirty="0">
                <a:latin typeface="Cambria" pitchFamily="18" charset="0"/>
                <a:ea typeface="Cambria" pitchFamily="18" charset="0"/>
              </a:rPr>
              <a:t>Nematology: the study of nematodes (roundworms).</a:t>
            </a:r>
          </a:p>
          <a:p>
            <a:r>
              <a:rPr lang="en-US" dirty="0">
                <a:latin typeface="Cambria" pitchFamily="18" charset="0"/>
                <a:ea typeface="Cambria" pitchFamily="18" charset="0"/>
              </a:rPr>
              <a:t>Parasitology: the study of parasites. ...</a:t>
            </a:r>
          </a:p>
          <a:p>
            <a:r>
              <a:rPr lang="en-US" dirty="0">
                <a:latin typeface="Cambria" pitchFamily="18" charset="0"/>
                <a:ea typeface="Cambria" pitchFamily="18" charset="0"/>
              </a:rPr>
              <a:t>Phycology: the study of algae.</a:t>
            </a:r>
          </a:p>
          <a:p>
            <a:endParaRPr lang="en-IN" dirty="0"/>
          </a:p>
        </p:txBody>
      </p:sp>
    </p:spTree>
    <p:extLst>
      <p:ext uri="{BB962C8B-B14F-4D97-AF65-F5344CB8AC3E}">
        <p14:creationId xmlns:p14="http://schemas.microsoft.com/office/powerpoint/2010/main" val="193640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183880" cy="4187952"/>
          </a:xfrm>
        </p:spPr>
        <p:txBody>
          <a:bodyPr/>
          <a:lstStyle/>
          <a:p>
            <a:pPr marL="0" indent="0" algn="just">
              <a:buNone/>
            </a:pPr>
            <a:endParaRPr lang="en-US" dirty="0">
              <a:latin typeface="Cambria" pitchFamily="18" charset="0"/>
              <a:ea typeface="Cambria" pitchFamily="18" charset="0"/>
            </a:endParaRPr>
          </a:p>
          <a:p>
            <a:pPr algn="just"/>
            <a:r>
              <a:rPr lang="en-US" sz="3600" b="1" dirty="0">
                <a:latin typeface="Cambria" pitchFamily="18" charset="0"/>
                <a:ea typeface="Cambria" pitchFamily="18" charset="0"/>
              </a:rPr>
              <a:t>Fanny</a:t>
            </a:r>
            <a:r>
              <a:rPr lang="en-US" sz="3600" dirty="0">
                <a:latin typeface="Cambria" pitchFamily="18" charset="0"/>
                <a:ea typeface="Cambria" pitchFamily="18" charset="0"/>
              </a:rPr>
              <a:t> </a:t>
            </a:r>
            <a:r>
              <a:rPr lang="en-US" sz="3600" dirty="0" err="1">
                <a:latin typeface="Cambria" pitchFamily="18" charset="0"/>
                <a:ea typeface="Cambria" pitchFamily="18" charset="0"/>
              </a:rPr>
              <a:t>Hesse</a:t>
            </a:r>
            <a:r>
              <a:rPr lang="en-US" sz="3600" dirty="0">
                <a:latin typeface="Cambria" pitchFamily="18" charset="0"/>
                <a:ea typeface="Cambria" pitchFamily="18" charset="0"/>
              </a:rPr>
              <a:t>, acknowledged as the mother of microbiology, whose birthday would have been today, is best known for her work developing agar for cell culture</a:t>
            </a:r>
          </a:p>
          <a:p>
            <a:pPr algn="just"/>
            <a:endParaRPr lang="en-IN" dirty="0">
              <a:latin typeface="Cambria" pitchFamily="18" charset="0"/>
              <a:ea typeface="Cambria" pitchFamily="18" charset="0"/>
            </a:endParaRPr>
          </a:p>
        </p:txBody>
      </p:sp>
      <p:sp>
        <p:nvSpPr>
          <p:cNvPr id="4" name="Title 1"/>
          <p:cNvSpPr>
            <a:spLocks noGrp="1"/>
          </p:cNvSpPr>
          <p:nvPr>
            <p:ph type="title"/>
          </p:nvPr>
        </p:nvSpPr>
        <p:spPr>
          <a:xfrm>
            <a:off x="1331640" y="332656"/>
            <a:ext cx="6959744" cy="792088"/>
          </a:xfrm>
        </p:spPr>
        <p:txBody>
          <a:bodyPr/>
          <a:lstStyle/>
          <a:p>
            <a:r>
              <a:rPr lang="en-US" dirty="0">
                <a:latin typeface="Cambria" pitchFamily="18" charset="0"/>
                <a:ea typeface="Cambria" pitchFamily="18" charset="0"/>
              </a:rPr>
              <a:t>Mother of Microbiology</a:t>
            </a:r>
            <a:endParaRPr lang="en-IN" dirty="0">
              <a:latin typeface="Cambria" pitchFamily="18" charset="0"/>
              <a:ea typeface="Cambria" pitchFamily="18" charset="0"/>
            </a:endParaRPr>
          </a:p>
        </p:txBody>
      </p:sp>
    </p:spTree>
    <p:extLst>
      <p:ext uri="{BB962C8B-B14F-4D97-AF65-F5344CB8AC3E}">
        <p14:creationId xmlns:p14="http://schemas.microsoft.com/office/powerpoint/2010/main" val="3980131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63</TotalTime>
  <Words>416</Words>
  <Application>Microsoft Office PowerPoint</Application>
  <PresentationFormat>On-screen Show (4:3)</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Cambria</vt:lpstr>
      <vt:lpstr>Verdana</vt:lpstr>
      <vt:lpstr>Wingdings 2</vt:lpstr>
      <vt:lpstr>Aspect</vt:lpstr>
      <vt:lpstr>RECENT ADVANCES IN MICROBIOLOGY</vt:lpstr>
      <vt:lpstr>Introduction</vt:lpstr>
      <vt:lpstr>Modern Microbiology</vt:lpstr>
      <vt:lpstr>Clinical Microbiology</vt:lpstr>
      <vt:lpstr>Application</vt:lpstr>
      <vt:lpstr>Covering of Microbiology</vt:lpstr>
      <vt:lpstr>PowerPoint Presentation</vt:lpstr>
      <vt:lpstr> Branches of Microbiology </vt:lpstr>
      <vt:lpstr>Mother of Microbiology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ADVANCES IN MICROBIOLOGY</dc:title>
  <dc:creator>Suganya p</dc:creator>
  <cp:lastModifiedBy>Annabelle Olivo</cp:lastModifiedBy>
  <cp:revision>8</cp:revision>
  <dcterms:created xsi:type="dcterms:W3CDTF">2020-10-06T08:47:18Z</dcterms:created>
  <dcterms:modified xsi:type="dcterms:W3CDTF">2024-09-02T11:23:44Z</dcterms:modified>
</cp:coreProperties>
</file>