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" strictFirstAndLastChars="0" saveSubsetFonts="1">
  <p:sldMasterIdLst>
    <p:sldMasterId id="2147483651" r:id="rId1"/>
    <p:sldMasterId id="2147483652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780" r:id="rId9"/>
  </p:sldMasterIdLst>
  <p:notesMasterIdLst>
    <p:notesMasterId r:id="rId48"/>
  </p:notesMasterIdLst>
  <p:sldIdLst>
    <p:sldId id="256" r:id="rId10"/>
    <p:sldId id="257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82" r:id="rId47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1pPr>
    <a:lvl2pPr marL="457191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2pPr>
    <a:lvl3pPr marL="914382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3pPr>
    <a:lvl4pPr marL="1371572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4pPr>
    <a:lvl5pPr marL="1828764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5pPr>
    <a:lvl6pPr marL="2285954" algn="l" defTabSz="914382" rtl="0" eaLnBrk="1" latinLnBrk="0" hangingPunct="1"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6pPr>
    <a:lvl7pPr marL="2743146" algn="l" defTabSz="914382" rtl="0" eaLnBrk="1" latinLnBrk="0" hangingPunct="1"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7pPr>
    <a:lvl8pPr marL="3200336" algn="l" defTabSz="914382" rtl="0" eaLnBrk="1" latinLnBrk="0" hangingPunct="1"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8pPr>
    <a:lvl9pPr marL="3657527" algn="l" defTabSz="914382" rtl="0" eaLnBrk="1" latinLnBrk="0" hangingPunct="1">
      <a:defRPr sz="3200" kern="1200">
        <a:solidFill>
          <a:srgbClr val="000000"/>
        </a:solidFill>
        <a:latin typeface="Bradley Hand ITC TT-Bold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589" y="58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D6D3833B-6607-4625-B90F-6EC733DBDCBC}" type="datetimeFigureOut">
              <a:rPr lang="en-US"/>
              <a:pPr>
                <a:defRPr/>
              </a:pPr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E08BDDD-29E0-4BE0-930B-762D649E4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444475-40E2-437D-A5F5-BE3151A545A5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890345-F06B-441E-8ECC-A38968245E6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08C77B-A1B2-48E2-BC80-3DB488563528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50F9354-277C-469A-B948-9F6F11AE842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E8E073-9858-472D-B4C1-B18872070744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A7B0C4-A75F-46F6-A116-F8221275D7D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CDFAE9-2D29-41EC-A8DD-86A704C70A9A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65E1A9-7B66-40DE-9F00-BAD3C0923149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6A254F-4E51-4B1C-A2D5-3368E21186FD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1310C7-D03D-496D-BEA9-52809E5E253C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DCDD3F-94B3-430C-AF0F-76FE9997DC7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F65924-4229-428B-A451-271D1E1E341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FC0850-E503-414F-A890-76FB015F3322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FC58E40-24E6-498C-952E-6528B7954F4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21905D-1EAC-4B3C-99F4-D530D7DE839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EFD1C76-2654-440D-A9AF-326FD26A1532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CB6E18-FC4B-4AB8-A3DD-B5352293539C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BBE2AC-EECC-468D-86F6-439C9A78BFE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E21973-CB6F-4FD4-8486-225772F18868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07896C-4828-47FF-84FB-B7A3C7A4EE21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4D85A0-A2EC-40D8-AC59-A7A8C1DAD453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69DFF2-9166-42A8-B8D9-9C0DF1480F0F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E1D3A1-8D46-4F6C-83D1-D193767B88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390E1-7F92-4521-BD5C-E6B0333AF17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B0348C-5493-4B1D-905C-597A158AFE16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6AF9E0-6C69-4F7C-8B1B-B7A0FBDACE4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58C65D-FF90-4648-B9D6-1B49B7D39E5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2598-7054-47AF-B020-F97EEE3DFB1D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5825CF4-6B40-49AE-9BD9-0C73AFAC90DF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  <a:prstGeom prst="rect">
            <a:avLst/>
          </a:prstGeom>
        </p:spPr>
        <p:txBody>
          <a:bodyPr lIns="91438" tIns="45720" rIns="91438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lIns="91438" tIns="45720" rIns="91438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lIns="91438" tIns="45720" rIns="91438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104900"/>
            <a:ext cx="2286000" cy="570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104900"/>
            <a:ext cx="6705600" cy="57023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  <a:prstGeom prst="rect">
            <a:avLst/>
          </a:prstGeom>
        </p:spPr>
        <p:txBody>
          <a:bodyPr lIns="91438" tIns="45720" rIns="91438" bIns="4572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lIns="91438" tIns="45720" rIns="91438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43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435600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" y="4216400"/>
            <a:ext cx="2362200" cy="196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0200" y="4216400"/>
            <a:ext cx="2362200" cy="196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  <a:prstGeom prst="rect">
            <a:avLst/>
          </a:prstGeom>
        </p:spPr>
        <p:txBody>
          <a:bodyPr lIns="91438" tIns="45720" rIns="91438" bIns="45720"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3200" y="1930400"/>
            <a:ext cx="1219200" cy="425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1930400"/>
            <a:ext cx="3505200" cy="425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0302" y="2438400"/>
            <a:ext cx="17335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6252" y="2438400"/>
            <a:ext cx="17335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lIns="91438" tIns="45720" rIns="91438" bIns="4572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1104900"/>
            <a:ext cx="189230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300" y="1104900"/>
            <a:ext cx="552450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0302" y="2438400"/>
            <a:ext cx="17335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16252" y="2438400"/>
            <a:ext cx="17335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7200" y="1104900"/>
            <a:ext cx="189230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300" y="1104900"/>
            <a:ext cx="552450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6965"/>
            <a:ext cx="8636000" cy="1633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2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191" indent="0" algn="ctr">
              <a:buNone/>
              <a:defRPr/>
            </a:lvl2pPr>
            <a:lvl3pPr marL="914382" indent="0" algn="ctr">
              <a:buNone/>
              <a:defRPr/>
            </a:lvl3pPr>
            <a:lvl4pPr marL="1371572" indent="0" algn="ctr">
              <a:buNone/>
              <a:defRPr/>
            </a:lvl4pPr>
            <a:lvl5pPr marL="1828764" indent="0" algn="ctr">
              <a:buNone/>
              <a:defRPr/>
            </a:lvl5pPr>
            <a:lvl6pPr marL="2285954" indent="0" algn="ctr">
              <a:buNone/>
              <a:defRPr/>
            </a:lvl6pPr>
            <a:lvl7pPr marL="2743146" indent="0" algn="ctr">
              <a:buNone/>
              <a:defRPr/>
            </a:lvl7pPr>
            <a:lvl8pPr marL="3200336" indent="0" algn="ctr">
              <a:buNone/>
              <a:defRPr/>
            </a:lvl8pPr>
            <a:lvl9pPr marL="3657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  <a:prstGeom prst="rect">
            <a:avLst/>
          </a:prstGeom>
        </p:spPr>
        <p:txBody>
          <a:bodyPr lIns="91438" tIns="45720" rIns="91438" bIns="4572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  <a:prstGeom prst="rect">
            <a:avLst/>
          </a:prstGeom>
        </p:spPr>
        <p:txBody>
          <a:bodyPr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6" y="4895850"/>
            <a:ext cx="8636000" cy="15144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6" y="3228975"/>
            <a:ext cx="8636000" cy="166687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1" indent="0">
              <a:buNone/>
              <a:defRPr sz="1800"/>
            </a:lvl2pPr>
            <a:lvl3pPr marL="914382" indent="0">
              <a:buNone/>
              <a:defRPr sz="1600"/>
            </a:lvl3pPr>
            <a:lvl4pPr marL="1371572" indent="0">
              <a:buNone/>
              <a:defRPr sz="1400"/>
            </a:lvl4pPr>
            <a:lvl5pPr marL="1828764" indent="0">
              <a:buNone/>
              <a:defRPr sz="1400"/>
            </a:lvl5pPr>
            <a:lvl6pPr marL="2285954" indent="0">
              <a:buNone/>
              <a:defRPr sz="1400"/>
            </a:lvl6pPr>
            <a:lvl7pPr marL="2743146" indent="0">
              <a:buNone/>
              <a:defRPr sz="1400"/>
            </a:lvl7pPr>
            <a:lvl8pPr marL="3200336" indent="0">
              <a:buNone/>
              <a:defRPr sz="1400"/>
            </a:lvl8pPr>
            <a:lvl9pPr marL="365752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9202" y="2438400"/>
            <a:ext cx="13525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4152" y="2438400"/>
            <a:ext cx="13525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704976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16177"/>
            <a:ext cx="4489450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965" y="1704976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1" indent="0">
              <a:buNone/>
              <a:defRPr sz="2000" b="1"/>
            </a:lvl2pPr>
            <a:lvl3pPr marL="914382" indent="0">
              <a:buNone/>
              <a:defRPr sz="1800" b="1"/>
            </a:lvl3pPr>
            <a:lvl4pPr marL="1371572" indent="0">
              <a:buNone/>
              <a:defRPr sz="1600" b="1"/>
            </a:lvl4pPr>
            <a:lvl5pPr marL="1828764" indent="0">
              <a:buNone/>
              <a:defRPr sz="1600" b="1"/>
            </a:lvl5pPr>
            <a:lvl6pPr marL="2285954" indent="0">
              <a:buNone/>
              <a:defRPr sz="1600" b="1"/>
            </a:lvl6pPr>
            <a:lvl7pPr marL="2743146" indent="0">
              <a:buNone/>
              <a:defRPr sz="1600" b="1"/>
            </a:lvl7pPr>
            <a:lvl8pPr marL="3200336" indent="0">
              <a:buNone/>
              <a:defRPr sz="1600" b="1"/>
            </a:lvl8pPr>
            <a:lvl9pPr marL="36575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0965" y="2416177"/>
            <a:ext cx="4491037" cy="43910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5"/>
            <a:ext cx="3343276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6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93852"/>
            <a:ext cx="3343276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2652" y="1104900"/>
            <a:ext cx="19240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502" y="1104900"/>
            <a:ext cx="56197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367142"/>
            <a:ext cx="8636000" cy="16333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6" y="5334000"/>
            <a:ext cx="6096000" cy="630238"/>
          </a:xfrm>
          <a:prstGeom prst="rect">
            <a:avLst/>
          </a:prstGeom>
        </p:spPr>
        <p:txBody>
          <a:bodyPr lIns="91438" tIns="45720" rIns="91438" bIns="4572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0726" y="681038"/>
            <a:ext cx="6096000" cy="4572000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3200"/>
            </a:lvl1pPr>
            <a:lvl2pPr marL="457191" indent="0">
              <a:buNone/>
              <a:defRPr sz="2800"/>
            </a:lvl2pPr>
            <a:lvl3pPr marL="914382" indent="0">
              <a:buNone/>
              <a:defRPr sz="2400"/>
            </a:lvl3pPr>
            <a:lvl4pPr marL="1371572" indent="0">
              <a:buNone/>
              <a:defRPr sz="2000"/>
            </a:lvl4pPr>
            <a:lvl5pPr marL="1828764" indent="0">
              <a:buNone/>
              <a:defRPr sz="2000"/>
            </a:lvl5pPr>
            <a:lvl6pPr marL="2285954" indent="0">
              <a:buNone/>
              <a:defRPr sz="2000"/>
            </a:lvl6pPr>
            <a:lvl7pPr marL="2743146" indent="0">
              <a:buNone/>
              <a:defRPr sz="2000"/>
            </a:lvl7pPr>
            <a:lvl8pPr marL="3200336" indent="0">
              <a:buNone/>
              <a:defRPr sz="2000"/>
            </a:lvl8pPr>
            <a:lvl9pPr marL="365752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0726" y="5964238"/>
            <a:ext cx="6096000" cy="893762"/>
          </a:xfrm>
          <a:prstGeom prst="rect">
            <a:avLst/>
          </a:prstGeom>
        </p:spPr>
        <p:txBody>
          <a:bodyPr lIns="91438" tIns="45720" rIns="91438" bIns="45720"/>
          <a:lstStyle>
            <a:lvl1pPr marL="0" indent="0">
              <a:buNone/>
              <a:defRPr sz="1400"/>
            </a:lvl1pPr>
            <a:lvl2pPr marL="457191" indent="0">
              <a:buNone/>
              <a:defRPr sz="1200"/>
            </a:lvl2pPr>
            <a:lvl3pPr marL="914382" indent="0">
              <a:buNone/>
              <a:defRPr sz="1000"/>
            </a:lvl3pPr>
            <a:lvl4pPr marL="1371572" indent="0">
              <a:buNone/>
              <a:defRPr sz="900"/>
            </a:lvl4pPr>
            <a:lvl5pPr marL="1828764" indent="0">
              <a:buNone/>
              <a:defRPr sz="900"/>
            </a:lvl5pPr>
            <a:lvl6pPr marL="2285954" indent="0">
              <a:buNone/>
              <a:defRPr sz="900"/>
            </a:lvl6pPr>
            <a:lvl7pPr marL="2743146" indent="0">
              <a:buNone/>
              <a:defRPr sz="900"/>
            </a:lvl7pPr>
            <a:lvl8pPr marL="3200336" indent="0">
              <a:buNone/>
              <a:defRPr sz="900"/>
            </a:lvl8pPr>
            <a:lvl9pPr marL="36575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70" y="4896558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570" y="3229684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7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9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2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985" indent="0">
              <a:buNone/>
              <a:defRPr sz="2200" b="1"/>
            </a:lvl2pPr>
            <a:lvl3pPr marL="1015970" indent="0">
              <a:buNone/>
              <a:defRPr sz="2000" b="1"/>
            </a:lvl3pPr>
            <a:lvl4pPr marL="1523955" indent="0">
              <a:buNone/>
              <a:defRPr sz="1800" b="1"/>
            </a:lvl4pPr>
            <a:lvl5pPr marL="2031940" indent="0">
              <a:buNone/>
              <a:defRPr sz="1800" b="1"/>
            </a:lvl5pPr>
            <a:lvl6pPr marL="2539925" indent="0">
              <a:buNone/>
              <a:defRPr sz="1800" b="1"/>
            </a:lvl6pPr>
            <a:lvl7pPr marL="3047910" indent="0">
              <a:buNone/>
              <a:defRPr sz="1800" b="1"/>
            </a:lvl7pPr>
            <a:lvl8pPr marL="3555893" indent="0">
              <a:buNone/>
              <a:defRPr sz="1800" b="1"/>
            </a:lvl8pPr>
            <a:lvl9pPr marL="4063877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2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3391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278" y="303392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31" y="5334001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7985" indent="0">
              <a:buNone/>
              <a:defRPr sz="3100"/>
            </a:lvl2pPr>
            <a:lvl3pPr marL="1015970" indent="0">
              <a:buNone/>
              <a:defRPr sz="2700"/>
            </a:lvl3pPr>
            <a:lvl4pPr marL="1523955" indent="0">
              <a:buNone/>
              <a:defRPr sz="2200"/>
            </a:lvl4pPr>
            <a:lvl5pPr marL="2031940" indent="0">
              <a:buNone/>
              <a:defRPr sz="2200"/>
            </a:lvl5pPr>
            <a:lvl6pPr marL="2539925" indent="0">
              <a:buNone/>
              <a:defRPr sz="2200"/>
            </a:lvl6pPr>
            <a:lvl7pPr marL="3047910" indent="0">
              <a:buNone/>
              <a:defRPr sz="2200"/>
            </a:lvl7pPr>
            <a:lvl8pPr marL="3555893" indent="0">
              <a:buNone/>
              <a:defRPr sz="2200"/>
            </a:lvl8pPr>
            <a:lvl9pPr marL="4063877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1431" y="5963710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7985" indent="0">
              <a:buNone/>
              <a:defRPr sz="1300"/>
            </a:lvl2pPr>
            <a:lvl3pPr marL="1015970" indent="0">
              <a:buNone/>
              <a:defRPr sz="1100"/>
            </a:lvl3pPr>
            <a:lvl4pPr marL="1523955" indent="0">
              <a:buNone/>
              <a:defRPr sz="1000"/>
            </a:lvl4pPr>
            <a:lvl5pPr marL="2031940" indent="0">
              <a:buNone/>
              <a:defRPr sz="1000"/>
            </a:lvl5pPr>
            <a:lvl6pPr marL="2539925" indent="0">
              <a:buNone/>
              <a:defRPr sz="1000"/>
            </a:lvl6pPr>
            <a:lvl7pPr marL="3047910" indent="0">
              <a:buNone/>
              <a:defRPr sz="1000"/>
            </a:lvl7pPr>
            <a:lvl8pPr marL="3555893" indent="0">
              <a:buNone/>
              <a:defRPr sz="1000"/>
            </a:lvl8pPr>
            <a:lvl9pPr marL="40638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305154"/>
            <a:ext cx="6688667" cy="65016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txStyles>
    <p:titleStyle>
      <a:lvl1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2pPr>
      <a:lvl3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3pPr>
      <a:lvl4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4pPr>
      <a:lvl5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5pPr>
      <a:lvl6pPr marL="482591" algn="ctr" rtl="0" fontAlgn="base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6pPr>
      <a:lvl7pPr marL="939782" algn="ctr" rtl="0" fontAlgn="base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7pPr>
      <a:lvl8pPr marL="1396972" algn="ctr" rtl="0" fontAlgn="base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8pPr>
      <a:lvl9pPr marL="1854163" algn="ctr" rtl="0" fontAlgn="base">
        <a:spcBef>
          <a:spcPct val="0"/>
        </a:spcBef>
        <a:spcAft>
          <a:spcPts val="200"/>
        </a:spcAft>
        <a:defRPr sz="5000">
          <a:solidFill>
            <a:schemeClr val="tx1"/>
          </a:solidFill>
          <a:latin typeface="Stone Sans ITC TT-Semi" pitchFamily="34" charset="0"/>
        </a:defRPr>
      </a:lvl9pPr>
    </p:titleStyle>
    <p:bodyStyle>
      <a:lvl1pPr marL="685786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1244575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2pPr>
      <a:lvl3pPr marL="1803364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3pPr>
      <a:lvl4pPr marL="2362152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4pPr>
      <a:lvl5pPr marL="2920942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5pPr>
      <a:lvl6pPr marL="3378132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6pPr>
      <a:lvl7pPr marL="3835324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7pPr>
      <a:lvl8pPr marL="4292514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8pPr>
      <a:lvl9pPr marL="4749706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1104900"/>
            <a:ext cx="72390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/>
  <p:txStyles>
    <p:titleStyle>
      <a:lvl1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2pPr>
      <a:lvl3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3pPr>
      <a:lvl4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4pPr>
      <a:lvl5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5pPr>
      <a:lvl6pPr marL="482591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6pPr>
      <a:lvl7pPr marL="939782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7pPr>
      <a:lvl8pPr marL="1396972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8pPr>
      <a:lvl9pPr marL="1854163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9pPr>
    </p:titleStyle>
    <p:bodyStyle>
      <a:lvl1pPr marL="685786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1244575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2pPr>
      <a:lvl3pPr marL="1803364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3pPr>
      <a:lvl4pPr marL="2362152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4pPr>
      <a:lvl5pPr marL="2920942" indent="-533390" algn="l" rtl="0" eaLnBrk="0" fontAlgn="base" hangingPunct="0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5pPr>
      <a:lvl6pPr marL="3378132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6pPr>
      <a:lvl7pPr marL="3835324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7pPr>
      <a:lvl8pPr marL="4292514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8pPr>
      <a:lvl9pPr marL="4749706" indent="-533390" algn="l" rtl="0" fontAlgn="base">
        <a:spcBef>
          <a:spcPct val="0"/>
        </a:spcBef>
        <a:spcAft>
          <a:spcPts val="1700"/>
        </a:spcAft>
        <a:buSzPct val="77000"/>
        <a:buBlip>
          <a:blip r:embed="rId14"/>
        </a:buBlip>
        <a:defRPr sz="32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94000"/>
            <a:ext cx="8928100" cy="227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/>
  <p:txStyles>
    <p:titleStyle>
      <a:lvl1pPr marL="25400" indent="-25400" algn="ctr" rtl="0" eaLnBrk="0" fontAlgn="base" hangingPunct="0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2pPr>
      <a:lvl3pPr marL="25400" indent="-25400" algn="ctr" rtl="0" eaLnBrk="0" fontAlgn="base" hangingPunct="0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3pPr>
      <a:lvl4pPr marL="25400" indent="-25400" algn="ctr" rtl="0" eaLnBrk="0" fontAlgn="base" hangingPunct="0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4pPr>
      <a:lvl5pPr marL="25400" indent="-25400" algn="ctr" rtl="0" eaLnBrk="0" fontAlgn="base" hangingPunct="0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5pPr>
      <a:lvl6pPr marL="482591" algn="ctr" rtl="0" fontAlgn="base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6pPr>
      <a:lvl7pPr marL="939782" algn="ctr" rtl="0" fontAlgn="base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7pPr>
      <a:lvl8pPr marL="1396972" algn="ctr" rtl="0" fontAlgn="base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8pPr>
      <a:lvl9pPr marL="1854163" algn="ctr" rtl="0" fontAlgn="base">
        <a:spcBef>
          <a:spcPct val="0"/>
        </a:spcBef>
        <a:spcAft>
          <a:spcPts val="200"/>
        </a:spcAft>
        <a:defRPr sz="6400">
          <a:solidFill>
            <a:srgbClr val="D7E2EE"/>
          </a:solidFill>
          <a:latin typeface="Stone Sans ITC TT-Semi" pitchFamily="34" charset="0"/>
        </a:defRPr>
      </a:lvl9pPr>
    </p:titleStyle>
    <p:bodyStyle>
      <a:lvl1pPr marL="25400" indent="-25400" algn="ctr" rtl="0" eaLnBrk="0" fontAlgn="base" hangingPunct="0">
        <a:spcBef>
          <a:spcPct val="0"/>
        </a:spcBef>
        <a:spcAft>
          <a:spcPts val="200"/>
        </a:spcAft>
        <a:buChar char="•"/>
        <a:defRPr sz="2000">
          <a:solidFill>
            <a:srgbClr val="D7E2EE"/>
          </a:solidFill>
          <a:latin typeface="+mn-lt"/>
          <a:ea typeface="+mn-ea"/>
          <a:cs typeface="+mn-cs"/>
        </a:defRPr>
      </a:lvl1pPr>
      <a:lvl2pPr marL="50798" indent="406391" algn="ctr" rtl="0" eaLnBrk="0" fontAlgn="base" hangingPunct="0">
        <a:spcBef>
          <a:spcPct val="0"/>
        </a:spcBef>
        <a:spcAft>
          <a:spcPts val="200"/>
        </a:spcAft>
        <a:buChar char="–"/>
        <a:defRPr sz="2000">
          <a:solidFill>
            <a:srgbClr val="D7E2EE"/>
          </a:solidFill>
          <a:latin typeface="+mn-lt"/>
        </a:defRPr>
      </a:lvl2pPr>
      <a:lvl3pPr marL="76198" indent="838184" algn="ctr" rtl="0" eaLnBrk="0" fontAlgn="base" hangingPunct="0">
        <a:spcBef>
          <a:spcPct val="0"/>
        </a:spcBef>
        <a:spcAft>
          <a:spcPts val="200"/>
        </a:spcAft>
        <a:buChar char="•"/>
        <a:defRPr sz="2000">
          <a:solidFill>
            <a:srgbClr val="D7E2EE"/>
          </a:solidFill>
          <a:latin typeface="+mn-lt"/>
        </a:defRPr>
      </a:lvl3pPr>
      <a:lvl4pPr marL="101598" indent="1269974" algn="ctr" rtl="0" eaLnBrk="0" fontAlgn="base" hangingPunct="0">
        <a:spcBef>
          <a:spcPct val="0"/>
        </a:spcBef>
        <a:spcAft>
          <a:spcPts val="200"/>
        </a:spcAft>
        <a:buChar char="–"/>
        <a:defRPr sz="2000">
          <a:solidFill>
            <a:srgbClr val="D7E2EE"/>
          </a:solidFill>
          <a:latin typeface="+mn-lt"/>
        </a:defRPr>
      </a:lvl4pPr>
      <a:lvl5pPr marL="126998" indent="1701766" algn="ctr" rtl="0" eaLnBrk="0" fontAlgn="base" hangingPunct="0">
        <a:spcBef>
          <a:spcPct val="0"/>
        </a:spcBef>
        <a:spcAft>
          <a:spcPts val="200"/>
        </a:spcAft>
        <a:buChar char="»"/>
        <a:defRPr sz="2000">
          <a:solidFill>
            <a:srgbClr val="D7E2EE"/>
          </a:solidFill>
          <a:latin typeface="+mn-lt"/>
        </a:defRPr>
      </a:lvl5pPr>
      <a:lvl6pPr marL="584189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6pPr>
      <a:lvl7pPr marL="1041380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7pPr>
      <a:lvl8pPr marL="1498571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8pPr>
      <a:lvl9pPr marL="1955760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03500" y="2184400"/>
            <a:ext cx="5067300" cy="3759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892800"/>
            <a:ext cx="8928100" cy="132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/>
  <p:txStyles>
    <p:titleStyle>
      <a:lvl1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2pPr>
      <a:lvl3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3pPr>
      <a:lvl4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4pPr>
      <a:lvl5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5pPr>
      <a:lvl6pPr marL="482591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6pPr>
      <a:lvl7pPr marL="939782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7pPr>
      <a:lvl8pPr marL="1396972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8pPr>
      <a:lvl9pPr marL="1854163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9pPr>
    </p:titleStyle>
    <p:bodyStyle>
      <a:lvl1pPr marL="25400" indent="-25400" algn="ctr" rtl="0" eaLnBrk="0" fontAlgn="base" hangingPunct="0">
        <a:spcBef>
          <a:spcPct val="0"/>
        </a:spcBef>
        <a:spcAft>
          <a:spcPts val="200"/>
        </a:spcAft>
        <a:buChar char="•"/>
        <a:defRPr sz="2000">
          <a:solidFill>
            <a:srgbClr val="D7E2EE"/>
          </a:solidFill>
          <a:latin typeface="+mn-lt"/>
          <a:ea typeface="+mn-ea"/>
          <a:cs typeface="+mn-cs"/>
        </a:defRPr>
      </a:lvl1pPr>
      <a:lvl2pPr marL="50798" indent="406391" algn="ctr" rtl="0" eaLnBrk="0" fontAlgn="base" hangingPunct="0">
        <a:spcBef>
          <a:spcPct val="0"/>
        </a:spcBef>
        <a:spcAft>
          <a:spcPts val="200"/>
        </a:spcAft>
        <a:buChar char="–"/>
        <a:defRPr sz="2000">
          <a:solidFill>
            <a:srgbClr val="D7E2EE"/>
          </a:solidFill>
          <a:latin typeface="+mn-lt"/>
        </a:defRPr>
      </a:lvl2pPr>
      <a:lvl3pPr marL="76198" indent="838184" algn="ctr" rtl="0" eaLnBrk="0" fontAlgn="base" hangingPunct="0">
        <a:spcBef>
          <a:spcPct val="0"/>
        </a:spcBef>
        <a:spcAft>
          <a:spcPts val="200"/>
        </a:spcAft>
        <a:buChar char="•"/>
        <a:defRPr sz="2000">
          <a:solidFill>
            <a:srgbClr val="D7E2EE"/>
          </a:solidFill>
          <a:latin typeface="+mn-lt"/>
        </a:defRPr>
      </a:lvl3pPr>
      <a:lvl4pPr marL="101598" indent="1269974" algn="ctr" rtl="0" eaLnBrk="0" fontAlgn="base" hangingPunct="0">
        <a:spcBef>
          <a:spcPct val="0"/>
        </a:spcBef>
        <a:spcAft>
          <a:spcPts val="200"/>
        </a:spcAft>
        <a:buChar char="–"/>
        <a:defRPr sz="2000">
          <a:solidFill>
            <a:srgbClr val="D7E2EE"/>
          </a:solidFill>
          <a:latin typeface="+mn-lt"/>
        </a:defRPr>
      </a:lvl4pPr>
      <a:lvl5pPr marL="126998" indent="1701766" algn="ctr" rtl="0" eaLnBrk="0" fontAlgn="base" hangingPunct="0">
        <a:spcBef>
          <a:spcPct val="0"/>
        </a:spcBef>
        <a:spcAft>
          <a:spcPts val="200"/>
        </a:spcAft>
        <a:buChar char="»"/>
        <a:defRPr sz="2000">
          <a:solidFill>
            <a:srgbClr val="D7E2EE"/>
          </a:solidFill>
          <a:latin typeface="+mn-lt"/>
        </a:defRPr>
      </a:lvl5pPr>
      <a:lvl6pPr marL="584189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6pPr>
      <a:lvl7pPr marL="1041380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7pPr>
      <a:lvl8pPr marL="1498571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8pPr>
      <a:lvl9pPr marL="1955760" algn="ctr" rtl="0" fontAlgn="base">
        <a:spcBef>
          <a:spcPct val="0"/>
        </a:spcBef>
        <a:spcAft>
          <a:spcPts val="200"/>
        </a:spcAft>
        <a:defRPr sz="2000">
          <a:solidFill>
            <a:srgbClr val="D7E2EE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334000" y="1727200"/>
            <a:ext cx="3721100" cy="4673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4216400"/>
            <a:ext cx="4876800" cy="196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Level One</a:t>
            </a:r>
          </a:p>
          <a:p>
            <a:pPr lvl="1"/>
            <a:r>
              <a:rPr lang="en-US"/>
              <a:t>Body Level Two</a:t>
            </a:r>
          </a:p>
          <a:p>
            <a:pPr lvl="2"/>
            <a:r>
              <a:rPr lang="en-US"/>
              <a:t>Body Level Three</a:t>
            </a:r>
          </a:p>
          <a:p>
            <a:pPr lvl="3"/>
            <a:r>
              <a:rPr lang="en-US"/>
              <a:t>Body Level Four</a:t>
            </a:r>
          </a:p>
          <a:p>
            <a:pPr lvl="4"/>
            <a:r>
              <a:rPr lang="en-US"/>
              <a:t>Body Level Five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1930400"/>
            <a:ext cx="4876800" cy="219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2699" dir="16200000" algn="ctr" rotWithShape="0">
              <a:schemeClr val="bg2"/>
            </a:outerShdw>
          </a:effectLst>
        </p:spPr>
        <p:txBody>
          <a:bodyPr vert="horz" wrap="square" lIns="91438" tIns="45720" rIns="91438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/>
  <p:txStyles>
    <p:titleStyle>
      <a:lvl1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2pPr>
      <a:lvl3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3pPr>
      <a:lvl4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4pPr>
      <a:lvl5pPr marL="25400" indent="-25400" algn="ctr" rtl="0" eaLnBrk="0" fontAlgn="base" hangingPunct="0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5pPr>
      <a:lvl6pPr marL="482591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6pPr>
      <a:lvl7pPr marL="939782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7pPr>
      <a:lvl8pPr marL="1396972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8pPr>
      <a:lvl9pPr marL="1854163" algn="ctr" rtl="0" fontAlgn="base">
        <a:spcBef>
          <a:spcPct val="0"/>
        </a:spcBef>
        <a:spcAft>
          <a:spcPts val="200"/>
        </a:spcAft>
        <a:defRPr sz="5800">
          <a:solidFill>
            <a:srgbClr val="D7E2EE"/>
          </a:solidFill>
          <a:latin typeface="Stone Sans ITC TT-Semi" pitchFamily="34" charset="0"/>
        </a:defRPr>
      </a:lvl9pPr>
    </p:titleStyle>
    <p:bodyStyle>
      <a:lvl1pPr marL="25400" indent="-25400" algn="ctr" rtl="0" eaLnBrk="0" fontAlgn="base" hangingPunct="0">
        <a:spcBef>
          <a:spcPct val="0"/>
        </a:spcBef>
        <a:spcAft>
          <a:spcPts val="200"/>
        </a:spcAft>
        <a:buChar char="•"/>
        <a:defRPr sz="2800">
          <a:solidFill>
            <a:srgbClr val="D7E2EE"/>
          </a:solidFill>
          <a:latin typeface="+mn-lt"/>
          <a:ea typeface="+mn-ea"/>
          <a:cs typeface="+mn-cs"/>
        </a:defRPr>
      </a:lvl1pPr>
      <a:lvl2pPr marL="50798" indent="406391" algn="ctr" rtl="0" eaLnBrk="0" fontAlgn="base" hangingPunct="0">
        <a:spcBef>
          <a:spcPct val="0"/>
        </a:spcBef>
        <a:spcAft>
          <a:spcPts val="200"/>
        </a:spcAft>
        <a:buChar char="–"/>
        <a:defRPr sz="2800">
          <a:solidFill>
            <a:srgbClr val="D7E2EE"/>
          </a:solidFill>
          <a:latin typeface="+mn-lt"/>
        </a:defRPr>
      </a:lvl2pPr>
      <a:lvl3pPr marL="76198" indent="838184" algn="ctr" rtl="0" eaLnBrk="0" fontAlgn="base" hangingPunct="0">
        <a:spcBef>
          <a:spcPct val="0"/>
        </a:spcBef>
        <a:spcAft>
          <a:spcPts val="200"/>
        </a:spcAft>
        <a:buChar char="•"/>
        <a:defRPr sz="2800">
          <a:solidFill>
            <a:srgbClr val="D7E2EE"/>
          </a:solidFill>
          <a:latin typeface="+mn-lt"/>
        </a:defRPr>
      </a:lvl3pPr>
      <a:lvl4pPr marL="101598" indent="1269974" algn="ctr" rtl="0" eaLnBrk="0" fontAlgn="base" hangingPunct="0">
        <a:spcBef>
          <a:spcPct val="0"/>
        </a:spcBef>
        <a:spcAft>
          <a:spcPts val="200"/>
        </a:spcAft>
        <a:buChar char="–"/>
        <a:defRPr sz="2800">
          <a:solidFill>
            <a:srgbClr val="D7E2EE"/>
          </a:solidFill>
          <a:latin typeface="+mn-lt"/>
        </a:defRPr>
      </a:lvl4pPr>
      <a:lvl5pPr marL="126998" indent="1701766" algn="ctr" rtl="0" eaLnBrk="0" fontAlgn="base" hangingPunct="0">
        <a:spcBef>
          <a:spcPct val="0"/>
        </a:spcBef>
        <a:spcAft>
          <a:spcPts val="200"/>
        </a:spcAft>
        <a:buChar char="»"/>
        <a:defRPr sz="2800">
          <a:solidFill>
            <a:srgbClr val="D7E2EE"/>
          </a:solidFill>
          <a:latin typeface="+mn-lt"/>
        </a:defRPr>
      </a:lvl5pPr>
      <a:lvl6pPr marL="584189" algn="ctr" rtl="0" fontAlgn="base">
        <a:spcBef>
          <a:spcPct val="0"/>
        </a:spcBef>
        <a:spcAft>
          <a:spcPts val="200"/>
        </a:spcAft>
        <a:defRPr sz="2800">
          <a:solidFill>
            <a:srgbClr val="D7E2EE"/>
          </a:solidFill>
          <a:latin typeface="+mn-lt"/>
        </a:defRPr>
      </a:lvl6pPr>
      <a:lvl7pPr marL="1041380" algn="ctr" rtl="0" fontAlgn="base">
        <a:spcBef>
          <a:spcPct val="0"/>
        </a:spcBef>
        <a:spcAft>
          <a:spcPts val="200"/>
        </a:spcAft>
        <a:defRPr sz="2800">
          <a:solidFill>
            <a:srgbClr val="D7E2EE"/>
          </a:solidFill>
          <a:latin typeface="+mn-lt"/>
        </a:defRPr>
      </a:lvl7pPr>
      <a:lvl8pPr marL="1498571" algn="ctr" rtl="0" fontAlgn="base">
        <a:spcBef>
          <a:spcPct val="0"/>
        </a:spcBef>
        <a:spcAft>
          <a:spcPts val="200"/>
        </a:spcAft>
        <a:defRPr sz="2800">
          <a:solidFill>
            <a:srgbClr val="D7E2EE"/>
          </a:solidFill>
          <a:latin typeface="+mn-lt"/>
        </a:defRPr>
      </a:lvl8pPr>
      <a:lvl9pPr marL="1955760" algn="ctr" rtl="0" fontAlgn="base">
        <a:spcBef>
          <a:spcPct val="0"/>
        </a:spcBef>
        <a:spcAft>
          <a:spcPts val="200"/>
        </a:spcAft>
        <a:defRPr sz="2800">
          <a:solidFill>
            <a:srgbClr val="D7E2EE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0300" y="2438400"/>
            <a:ext cx="36195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Level One</a:t>
            </a:r>
          </a:p>
          <a:p>
            <a:pPr lvl="1"/>
            <a:r>
              <a:rPr lang="en-US"/>
              <a:t>Body Level Two</a:t>
            </a:r>
          </a:p>
          <a:p>
            <a:pPr lvl="2"/>
            <a:r>
              <a:rPr lang="en-US"/>
              <a:t>Body Level Three</a:t>
            </a:r>
          </a:p>
          <a:p>
            <a:pPr lvl="3"/>
            <a:r>
              <a:rPr lang="en-US"/>
              <a:t>Body Level Four</a:t>
            </a:r>
          </a:p>
          <a:p>
            <a:pPr lvl="4"/>
            <a:r>
              <a:rPr lang="en-US"/>
              <a:t>Body Level Five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1104900"/>
            <a:ext cx="72390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txStyles>
    <p:titleStyle>
      <a:lvl1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+mj-lt"/>
          <a:ea typeface="+mj-ea"/>
          <a:cs typeface="+mj-cs"/>
        </a:defRPr>
      </a:lvl1pPr>
      <a:lvl2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2pPr>
      <a:lvl3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3pPr>
      <a:lvl4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4pPr>
      <a:lvl5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5pPr>
      <a:lvl6pPr marL="482591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6pPr>
      <a:lvl7pPr marL="939782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7pPr>
      <a:lvl8pPr marL="1396972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8pPr>
      <a:lvl9pPr marL="1854163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9pPr>
    </p:titleStyle>
    <p:bodyStyle>
      <a:lvl1pPr marL="60958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109217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2pPr>
      <a:lvl3pPr marL="1574769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3pPr>
      <a:lvl4pPr marL="205735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4pPr>
      <a:lvl5pPr marL="2539950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5pPr>
      <a:lvl6pPr marL="2997140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6pPr>
      <a:lvl7pPr marL="3454331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7pPr>
      <a:lvl8pPr marL="3911522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8pPr>
      <a:lvl9pPr marL="4368712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0300" y="2438400"/>
            <a:ext cx="36195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Level One</a:t>
            </a:r>
          </a:p>
          <a:p>
            <a:pPr lvl="1"/>
            <a:r>
              <a:rPr lang="en-US"/>
              <a:t>Body Level Two</a:t>
            </a:r>
          </a:p>
          <a:p>
            <a:pPr lvl="2"/>
            <a:r>
              <a:rPr lang="en-US"/>
              <a:t>Body Level Three</a:t>
            </a:r>
          </a:p>
          <a:p>
            <a:pPr lvl="3"/>
            <a:r>
              <a:rPr lang="en-US"/>
              <a:t>Body Level Four</a:t>
            </a:r>
          </a:p>
          <a:p>
            <a:pPr lvl="4"/>
            <a:r>
              <a:rPr lang="en-US"/>
              <a:t>Body Level Five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1104900"/>
            <a:ext cx="72390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/>
  <p:txStyles>
    <p:titleStyle>
      <a:lvl1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+mj-lt"/>
          <a:ea typeface="+mj-ea"/>
          <a:cs typeface="+mj-cs"/>
        </a:defRPr>
      </a:lvl1pPr>
      <a:lvl2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2pPr>
      <a:lvl3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3pPr>
      <a:lvl4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4pPr>
      <a:lvl5pPr marL="25400" indent="-25400" algn="l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5pPr>
      <a:lvl6pPr marL="482591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6pPr>
      <a:lvl7pPr marL="939782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7pPr>
      <a:lvl8pPr marL="1396972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8pPr>
      <a:lvl9pPr marL="1854163" algn="l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9pPr>
    </p:titleStyle>
    <p:bodyStyle>
      <a:lvl1pPr marL="60958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109217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2pPr>
      <a:lvl3pPr marL="1574769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3pPr>
      <a:lvl4pPr marL="205735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4pPr>
      <a:lvl5pPr marL="2539950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5pPr>
      <a:lvl6pPr marL="2997140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6pPr>
      <a:lvl7pPr marL="3454331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7pPr>
      <a:lvl8pPr marL="3911522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8pPr>
      <a:lvl9pPr marL="4368712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99200" y="2438400"/>
            <a:ext cx="2857500" cy="441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Level One</a:t>
            </a:r>
          </a:p>
          <a:p>
            <a:pPr lvl="1"/>
            <a:r>
              <a:rPr lang="en-US"/>
              <a:t>Body Level Two</a:t>
            </a:r>
          </a:p>
          <a:p>
            <a:pPr lvl="2"/>
            <a:r>
              <a:rPr lang="en-US"/>
              <a:t>Body Level Three</a:t>
            </a:r>
          </a:p>
          <a:p>
            <a:pPr lvl="3"/>
            <a:r>
              <a:rPr lang="en-US"/>
              <a:t>Body Level Four</a:t>
            </a:r>
          </a:p>
          <a:p>
            <a:pPr lvl="4"/>
            <a:r>
              <a:rPr lang="en-US"/>
              <a:t>Body Level Five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1104900"/>
            <a:ext cx="72390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38" tIns="45720" rIns="91438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+mj-lt"/>
          <a:ea typeface="+mj-ea"/>
          <a:cs typeface="+mj-cs"/>
        </a:defRPr>
      </a:lvl1pPr>
      <a:lvl2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2pPr>
      <a:lvl3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3pPr>
      <a:lvl4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4pPr>
      <a:lvl5pPr marL="25400" indent="-25400" algn="ctr" rtl="0" eaLnBrk="0" fontAlgn="base" hangingPunct="0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5pPr>
      <a:lvl6pPr marL="482591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6pPr>
      <a:lvl7pPr marL="939782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7pPr>
      <a:lvl8pPr marL="1396972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8pPr>
      <a:lvl9pPr marL="1854163" algn="ctr" rtl="0" fontAlgn="base">
        <a:spcBef>
          <a:spcPct val="0"/>
        </a:spcBef>
        <a:spcAft>
          <a:spcPts val="200"/>
        </a:spcAft>
        <a:defRPr sz="5000">
          <a:solidFill>
            <a:srgbClr val="3A3A3E"/>
          </a:solidFill>
          <a:latin typeface="Stone Sans ITC TT-Semi" pitchFamily="34" charset="0"/>
        </a:defRPr>
      </a:lvl9pPr>
    </p:titleStyle>
    <p:bodyStyle>
      <a:lvl1pPr marL="60958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109217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2pPr>
      <a:lvl3pPr marL="1574769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3pPr>
      <a:lvl4pPr marL="2057358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4pPr>
      <a:lvl5pPr marL="2539950" indent="-457191" algn="l" rtl="0" eaLnBrk="0" fontAlgn="base" hangingPunct="0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5pPr>
      <a:lvl6pPr marL="2997140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6pPr>
      <a:lvl7pPr marL="3454331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7pPr>
      <a:lvl8pPr marL="3911522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8pPr>
      <a:lvl9pPr marL="4368712" indent="-457191" algn="l" rtl="0" fontAlgn="base">
        <a:spcBef>
          <a:spcPct val="0"/>
        </a:spcBef>
        <a:spcAft>
          <a:spcPts val="2800"/>
        </a:spcAft>
        <a:buSzPct val="77000"/>
        <a:buBlip>
          <a:blip r:embed="rId14"/>
        </a:buBlip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7" tIns="50797" rIns="101597" bIns="5079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8848"/>
          </a:xfrm>
          <a:prstGeom prst="rect">
            <a:avLst/>
          </a:prstGeom>
        </p:spPr>
        <p:txBody>
          <a:bodyPr vert="horz" lIns="101597" tIns="50797" rIns="101597" bIns="507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2" y="7062614"/>
            <a:ext cx="2370667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F7EFE-5CF9-4CEA-8884-4BF116C559D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1336" y="7062614"/>
            <a:ext cx="3217333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81333" y="7062614"/>
            <a:ext cx="2370667" cy="405694"/>
          </a:xfrm>
          <a:prstGeom prst="rect">
            <a:avLst/>
          </a:prstGeom>
        </p:spPr>
        <p:txBody>
          <a:bodyPr vert="horz" lIns="101597" tIns="50797" rIns="101597" bIns="507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3CD5C-38F7-4F35-9B9D-0A877B7AD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101597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88" indent="-380988" algn="l" defTabSz="10159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476" indent="-317490" algn="l" defTabSz="101597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62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947" indent="-253992" algn="l" defTabSz="101597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32" indent="-253992" algn="l" defTabSz="101597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17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01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886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870" indent="-253992" algn="l" defTabSz="101597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8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7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5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4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25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10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93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877" algn="l" defTabSz="101597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60400" y="1143000"/>
            <a:ext cx="8928100" cy="901700"/>
          </a:xfrm>
        </p:spPr>
        <p:txBody>
          <a:bodyPr/>
          <a:lstStyle/>
          <a:p>
            <a:pPr indent="0" eaLnBrk="1" hangingPunct="1">
              <a:spcAft>
                <a:spcPts val="0"/>
              </a:spcAft>
              <a:tabLst>
                <a:tab pos="1269974" algn="l"/>
              </a:tabLst>
              <a:defRPr/>
            </a:pPr>
            <a:r>
              <a:rPr lang="en-US" sz="4800" dirty="0">
                <a:solidFill>
                  <a:srgbClr val="0000FF"/>
                </a:solidFill>
              </a:rPr>
              <a:t>Cells</a:t>
            </a:r>
            <a:r>
              <a:rPr lang="en-US" sz="4800" dirty="0"/>
              <a:t>: Prokaryote </a:t>
            </a:r>
            <a:r>
              <a:rPr lang="en-US" sz="4800" dirty="0" err="1"/>
              <a:t>vs</a:t>
            </a:r>
            <a:r>
              <a:rPr lang="en-US" sz="4800" dirty="0"/>
              <a:t> Eukaryote</a:t>
            </a:r>
          </a:p>
        </p:txBody>
      </p:sp>
      <p:pic>
        <p:nvPicPr>
          <p:cNvPr id="3" name="Picture 4" descr="Common features of prokaryotic and eukaryotic cell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41400" y="2209800"/>
            <a:ext cx="8229600" cy="4572000"/>
          </a:xfr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5" descr="eukaryotic c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2" y="2458359"/>
            <a:ext cx="6096001" cy="465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388" name="Straight Connector 5"/>
          <p:cNvCxnSpPr>
            <a:cxnSpLocks noChangeShapeType="1"/>
          </p:cNvCxnSpPr>
          <p:nvPr/>
        </p:nvCxnSpPr>
        <p:spPr bwMode="auto">
          <a:xfrm flipV="1">
            <a:off x="6096002" y="1947333"/>
            <a:ext cx="2878667" cy="237066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89" name="Straight Connector 7"/>
          <p:cNvCxnSpPr>
            <a:cxnSpLocks noChangeShapeType="1"/>
          </p:cNvCxnSpPr>
          <p:nvPr/>
        </p:nvCxnSpPr>
        <p:spPr bwMode="auto">
          <a:xfrm flipV="1">
            <a:off x="6688669" y="6011336"/>
            <a:ext cx="2116667" cy="42333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90" name="Straight Connector 9"/>
          <p:cNvCxnSpPr>
            <a:cxnSpLocks noChangeShapeType="1"/>
          </p:cNvCxnSpPr>
          <p:nvPr/>
        </p:nvCxnSpPr>
        <p:spPr bwMode="auto">
          <a:xfrm>
            <a:off x="1778000" y="1947336"/>
            <a:ext cx="2794000" cy="118533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91" name="Straight Connector 11"/>
          <p:cNvCxnSpPr>
            <a:cxnSpLocks noChangeShapeType="1"/>
          </p:cNvCxnSpPr>
          <p:nvPr/>
        </p:nvCxnSpPr>
        <p:spPr bwMode="auto">
          <a:xfrm flipV="1">
            <a:off x="1346200" y="5588000"/>
            <a:ext cx="4343400" cy="1270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6392" name="Straight Connector 14"/>
          <p:cNvCxnSpPr>
            <a:cxnSpLocks noChangeShapeType="1"/>
          </p:cNvCxnSpPr>
          <p:nvPr/>
        </p:nvCxnSpPr>
        <p:spPr bwMode="auto">
          <a:xfrm flipV="1">
            <a:off x="5418667" y="4402669"/>
            <a:ext cx="3048000" cy="67733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6393" name="TextBox 16"/>
          <p:cNvSpPr txBox="1">
            <a:spLocks noChangeArrowheads="1"/>
          </p:cNvSpPr>
          <p:nvPr/>
        </p:nvSpPr>
        <p:spPr bwMode="auto">
          <a:xfrm>
            <a:off x="592669" y="1354669"/>
            <a:ext cx="2658533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597" tIns="50797" rIns="101597" bIns="50797">
            <a:spAutoFit/>
          </a:bodyPr>
          <a:lstStyle/>
          <a:p>
            <a:r>
              <a:rPr lang="en-US" dirty="0"/>
              <a:t>Mitochondria</a:t>
            </a:r>
          </a:p>
        </p:txBody>
      </p:sp>
      <p:sp>
        <p:nvSpPr>
          <p:cNvPr id="16394" name="TextBox 17"/>
          <p:cNvSpPr txBox="1">
            <a:spLocks noChangeArrowheads="1"/>
          </p:cNvSpPr>
          <p:nvPr/>
        </p:nvSpPr>
        <p:spPr bwMode="auto">
          <a:xfrm>
            <a:off x="8204200" y="1524000"/>
            <a:ext cx="1693333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597" tIns="50797" rIns="101597" bIns="50797">
            <a:spAutoFit/>
          </a:bodyPr>
          <a:lstStyle/>
          <a:p>
            <a:r>
              <a:rPr lang="en-US" dirty="0"/>
              <a:t>Nucleus</a:t>
            </a:r>
          </a:p>
        </p:txBody>
      </p:sp>
      <p:sp>
        <p:nvSpPr>
          <p:cNvPr id="16395" name="TextBox 18"/>
          <p:cNvSpPr txBox="1">
            <a:spLocks noChangeArrowheads="1"/>
          </p:cNvSpPr>
          <p:nvPr/>
        </p:nvSpPr>
        <p:spPr bwMode="auto">
          <a:xfrm>
            <a:off x="76200" y="5181600"/>
            <a:ext cx="1955800" cy="108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597" tIns="50797" rIns="101597" bIns="50797">
            <a:spAutoFit/>
          </a:bodyPr>
          <a:lstStyle/>
          <a:p>
            <a:r>
              <a:rPr lang="en-US" dirty="0"/>
              <a:t>Golgi Complex</a:t>
            </a:r>
          </a:p>
        </p:txBody>
      </p:sp>
      <p:sp>
        <p:nvSpPr>
          <p:cNvPr id="16396" name="TextBox 19"/>
          <p:cNvSpPr txBox="1">
            <a:spLocks noChangeArrowheads="1"/>
          </p:cNvSpPr>
          <p:nvPr/>
        </p:nvSpPr>
        <p:spPr bwMode="auto">
          <a:xfrm>
            <a:off x="7518402" y="3352800"/>
            <a:ext cx="2565401" cy="108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597" tIns="50797" rIns="101597" bIns="50797">
            <a:spAutoFit/>
          </a:bodyPr>
          <a:lstStyle/>
          <a:p>
            <a:r>
              <a:rPr lang="en-US" dirty="0"/>
              <a:t>Endoplasmic Reticulum</a:t>
            </a:r>
          </a:p>
        </p:txBody>
      </p:sp>
      <p:sp>
        <p:nvSpPr>
          <p:cNvPr id="16397" name="TextBox 20"/>
          <p:cNvSpPr txBox="1">
            <a:spLocks noChangeArrowheads="1"/>
          </p:cNvSpPr>
          <p:nvPr/>
        </p:nvSpPr>
        <p:spPr bwMode="auto">
          <a:xfrm>
            <a:off x="7594602" y="5465725"/>
            <a:ext cx="2311401" cy="108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597" tIns="50797" rIns="101597" bIns="50797">
            <a:spAutoFit/>
          </a:bodyPr>
          <a:lstStyle/>
          <a:p>
            <a:r>
              <a:rPr lang="en-US" dirty="0"/>
              <a:t>Cell Membrane</a:t>
            </a:r>
          </a:p>
        </p:txBody>
      </p:sp>
      <p:cxnSp>
        <p:nvCxnSpPr>
          <p:cNvPr id="16398" name="Straight Connector 22"/>
          <p:cNvCxnSpPr>
            <a:cxnSpLocks noChangeShapeType="1"/>
            <a:stCxn id="16399" idx="2"/>
          </p:cNvCxnSpPr>
          <p:nvPr/>
        </p:nvCxnSpPr>
        <p:spPr bwMode="auto">
          <a:xfrm rot="16200000" flipH="1">
            <a:off x="1986617" y="1647951"/>
            <a:ext cx="1352300" cy="314113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16399" name="TextBox 25"/>
          <p:cNvSpPr txBox="1">
            <a:spLocks noChangeArrowheads="1"/>
          </p:cNvSpPr>
          <p:nvPr/>
        </p:nvSpPr>
        <p:spPr bwMode="auto">
          <a:xfrm>
            <a:off x="0" y="1947335"/>
            <a:ext cx="2184400" cy="59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597" tIns="50797" rIns="101597" bIns="50797">
            <a:spAutoFit/>
          </a:bodyPr>
          <a:lstStyle/>
          <a:p>
            <a:r>
              <a:rPr lang="en-US" dirty="0"/>
              <a:t>Cytoplasm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460500" y="1104900"/>
            <a:ext cx="7239000" cy="8763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Differences 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i="1" u="sng" dirty="0"/>
              <a:t>Prokaryotes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Organelles lack a membrane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Ribosomes</a:t>
            </a:r>
            <a:r>
              <a:rPr lang="en-US" dirty="0"/>
              <a:t> are the only organelles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Genetic material floats in the cytoplasm (DNA and RNA)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164669" y="1854200"/>
            <a:ext cx="4487333" cy="508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i="1" u="sng" dirty="0"/>
              <a:t>Eukaryotes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Organelles covered by a membrane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Multiple organelles including </a:t>
            </a:r>
            <a:r>
              <a:rPr lang="en-US" dirty="0" err="1"/>
              <a:t>ribosomes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Membrane covered Genetic material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990600" y="1066800"/>
            <a:ext cx="4013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i="1" u="sng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i="1" u="sng" dirty="0"/>
              <a:t>Prokaryotes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Circular DNA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Unicellular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Cells are smaller in size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Has larger number of organisms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Appeared 4 billion years ago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156200" y="1473200"/>
            <a:ext cx="4487333" cy="4851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i="1" u="sng" dirty="0"/>
              <a:t>Eukaryotes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Linear DNA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May be </a:t>
            </a:r>
            <a:r>
              <a:rPr lang="en-US" dirty="0" err="1"/>
              <a:t>multicellular</a:t>
            </a:r>
            <a:r>
              <a:rPr lang="en-US" dirty="0"/>
              <a:t> or unicellular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Cells are larger in size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Has smaller number of organisms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Appeared 1 billion years ago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65800" y="1092200"/>
            <a:ext cx="4114800" cy="965200"/>
          </a:xfrm>
        </p:spPr>
        <p:txBody>
          <a:bodyPr/>
          <a:lstStyle/>
          <a:p>
            <a:pPr>
              <a:defRPr/>
            </a:pPr>
            <a:r>
              <a:rPr lang="en-US" dirty="0"/>
              <a:t>Similarities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484" name="Picture 4" descr="Common features of prokaryotic and eukaryotic cell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08000" y="1693333"/>
            <a:ext cx="4489098" cy="5080000"/>
          </a:xfrm>
          <a:noFill/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384800" y="1981201"/>
            <a:ext cx="4267200" cy="4826000"/>
          </a:xfrm>
        </p:spPr>
        <p:txBody>
          <a:bodyPr/>
          <a:lstStyle/>
          <a:p>
            <a:pPr>
              <a:defRPr/>
            </a:pPr>
            <a:r>
              <a:rPr lang="en-US" dirty="0"/>
              <a:t>Both types of cells have cell membranes (outer covering of the cell)</a:t>
            </a:r>
          </a:p>
          <a:p>
            <a:pPr>
              <a:defRPr/>
            </a:pPr>
            <a:r>
              <a:rPr lang="en-US" dirty="0"/>
              <a:t>Both types of cells have </a:t>
            </a:r>
            <a:r>
              <a:rPr lang="en-US" dirty="0" err="1"/>
              <a:t>ribosomes</a:t>
            </a:r>
            <a:endParaRPr lang="en-US" dirty="0"/>
          </a:p>
          <a:p>
            <a:pPr>
              <a:defRPr/>
            </a:pPr>
            <a:r>
              <a:rPr lang="en-US" dirty="0"/>
              <a:t>Both types of cells have DNA</a:t>
            </a:r>
          </a:p>
          <a:p>
            <a:pPr>
              <a:defRPr/>
            </a:pPr>
            <a:r>
              <a:rPr lang="en-US" dirty="0"/>
              <a:t>Both types of cells have a liquid environment known as the cytoplasm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584200" y="1104900"/>
            <a:ext cx="9144000" cy="1333500"/>
          </a:xfrm>
        </p:spPr>
        <p:txBody>
          <a:bodyPr>
            <a:normAutofit fontScale="90000"/>
          </a:bodyPr>
          <a:lstStyle/>
          <a:p>
            <a:pPr>
              <a:tabLst>
                <a:tab pos="1269974" algn="l"/>
              </a:tabLst>
            </a:pPr>
            <a:r>
              <a:rPr lang="en-US" sz="4400" b="1" dirty="0"/>
              <a:t>Prokaryote cells are smaller and simpler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1320800" y="2730500"/>
            <a:ext cx="7340600" cy="36703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Commonly known as bacteria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10-100 microns in size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Single-celled (unicellular) or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Filamentous (strings of single cells)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19200"/>
            <a:ext cx="4381500" cy="5562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5765800" y="1143000"/>
            <a:ext cx="3581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>
              <a:tabLst>
                <a:tab pos="838184" algn="l"/>
              </a:tabLst>
            </a:pPr>
            <a:r>
              <a:rPr lang="en-US" dirty="0"/>
              <a:t>These are prokaryote </a:t>
            </a:r>
          </a:p>
          <a:p>
            <a:pPr algn="l">
              <a:tabLst>
                <a:tab pos="838184" algn="l"/>
              </a:tabLst>
            </a:pPr>
            <a:r>
              <a:rPr lang="en-US" dirty="0"/>
              <a:t>E. coli bacteria on the head of a steel pin.</a:t>
            </a: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5902" y="4254500"/>
            <a:ext cx="2024063" cy="2324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368300" y="1104900"/>
            <a:ext cx="9461500" cy="1346200"/>
          </a:xfrm>
        </p:spPr>
        <p:txBody>
          <a:bodyPr>
            <a:normAutofit fontScale="90000"/>
          </a:bodyPr>
          <a:lstStyle/>
          <a:p>
            <a:pPr>
              <a:tabLst>
                <a:tab pos="1269974" algn="l"/>
              </a:tabLst>
            </a:pPr>
            <a:r>
              <a:rPr lang="en-US" sz="4400" dirty="0"/>
              <a:t>Prokaryote cells are simply built (example: E. coli)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95300" y="2794000"/>
            <a:ext cx="5359400" cy="43053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capsule</a:t>
            </a:r>
            <a:r>
              <a:rPr lang="en-US" dirty="0"/>
              <a:t>: slimy outer coating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cell wall</a:t>
            </a:r>
            <a:r>
              <a:rPr lang="en-US" dirty="0"/>
              <a:t>: tougher middle layer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cell membrane</a:t>
            </a:r>
            <a:r>
              <a:rPr lang="en-US" dirty="0"/>
              <a:t>: delicate inner skin</a:t>
            </a: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4400" y="1981200"/>
            <a:ext cx="3857626" cy="48879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idx="1"/>
          </p:nvPr>
        </p:nvSpPr>
        <p:spPr>
          <a:xfrm>
            <a:off x="355600" y="2717800"/>
            <a:ext cx="6210300" cy="44323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cytoplasm</a:t>
            </a:r>
            <a:r>
              <a:rPr lang="en-US" dirty="0"/>
              <a:t>: inner liquid filling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DNA</a:t>
            </a:r>
            <a:r>
              <a:rPr lang="en-US" dirty="0"/>
              <a:t> in one big loop</a:t>
            </a:r>
          </a:p>
          <a:p>
            <a:pPr>
              <a:tabLst>
                <a:tab pos="838184" algn="l"/>
              </a:tabLst>
            </a:pPr>
            <a:r>
              <a:rPr lang="en-US" dirty="0" err="1">
                <a:solidFill>
                  <a:srgbClr val="0000FF"/>
                </a:solidFill>
              </a:rPr>
              <a:t>pilli</a:t>
            </a:r>
            <a:r>
              <a:rPr lang="en-US" dirty="0"/>
              <a:t>: for sticking to things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flagella</a:t>
            </a:r>
            <a:r>
              <a:rPr lang="en-US" dirty="0"/>
              <a:t>: for swimming</a:t>
            </a:r>
          </a:p>
          <a:p>
            <a:pPr>
              <a:tabLst>
                <a:tab pos="838184" algn="l"/>
              </a:tabLst>
            </a:pPr>
            <a:r>
              <a:rPr lang="en-US" dirty="0" err="1">
                <a:solidFill>
                  <a:srgbClr val="0000FF"/>
                </a:solidFill>
              </a:rPr>
              <a:t>ribosomes</a:t>
            </a:r>
            <a:r>
              <a:rPr lang="en-US" dirty="0"/>
              <a:t>: for building proteins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2779713"/>
            <a:ext cx="3565526" cy="4089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68300" y="1104900"/>
            <a:ext cx="94615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tabLst>
                <a:tab pos="952480" algn="l"/>
              </a:tabLst>
            </a:pPr>
            <a:r>
              <a:rPr lang="en-US" sz="4800" dirty="0">
                <a:solidFill>
                  <a:srgbClr val="3A3A3E"/>
                </a:solidFill>
                <a:latin typeface="Stone Sans ITC TT-Semi" pitchFamily="34" charset="0"/>
              </a:rPr>
              <a:t>Prokaryote cells are simply built (example: E. coli)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269974" algn="l"/>
              </a:tabLst>
            </a:pPr>
            <a:r>
              <a:rPr lang="en-US" dirty="0"/>
              <a:t>Prokaryote lifestyle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711200" y="2400300"/>
            <a:ext cx="4000500" cy="47244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unicellular</a:t>
            </a:r>
            <a:r>
              <a:rPr lang="en-US" dirty="0"/>
              <a:t>: all alone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colony</a:t>
            </a:r>
            <a:r>
              <a:rPr lang="en-US" dirty="0"/>
              <a:t>: forms a film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filamentous</a:t>
            </a:r>
            <a:r>
              <a:rPr lang="en-US" dirty="0"/>
              <a:t>: forms a chain of cells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7014" y="5308600"/>
            <a:ext cx="1830388" cy="1308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2400" y="3657602"/>
            <a:ext cx="1738313" cy="1135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83489" y="5219700"/>
            <a:ext cx="1992313" cy="149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273300"/>
            <a:ext cx="1879600" cy="1041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269974" algn="l"/>
              </a:tabLst>
            </a:pPr>
            <a:r>
              <a:rPr lang="en-US" dirty="0"/>
              <a:t>Prokaryote Feeding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Photosynthetic</a:t>
            </a:r>
            <a:r>
              <a:rPr lang="en-US" dirty="0"/>
              <a:t>: energy from sunlight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Disease-causing</a:t>
            </a:r>
            <a:r>
              <a:rPr lang="en-US" dirty="0"/>
              <a:t>: feed on living things</a:t>
            </a:r>
          </a:p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Decomposers</a:t>
            </a:r>
            <a:r>
              <a:rPr lang="en-US" dirty="0"/>
              <a:t>: feed on dead things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1498600"/>
            <a:ext cx="7886700" cy="1384300"/>
          </a:xfrm>
        </p:spPr>
        <p:txBody>
          <a:bodyPr>
            <a:normAutofit fontScale="90000"/>
          </a:bodyPr>
          <a:lstStyle/>
          <a:p>
            <a:pPr>
              <a:tabLst>
                <a:tab pos="1269974" algn="l"/>
              </a:tabLst>
            </a:pPr>
            <a:r>
              <a:rPr lang="en-US" dirty="0"/>
              <a:t>Cells have evolved two different architectures: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977900" y="3302000"/>
            <a:ext cx="7772400" cy="28829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Prokaryote “style”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Eukaryote “style”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104900"/>
            <a:ext cx="9321800" cy="1816100"/>
          </a:xfrm>
        </p:spPr>
        <p:txBody>
          <a:bodyPr/>
          <a:lstStyle/>
          <a:p>
            <a:pPr>
              <a:tabLst>
                <a:tab pos="1269974" algn="l"/>
              </a:tabLst>
            </a:pPr>
            <a:r>
              <a:rPr lang="en-US" sz="4800" b="1" dirty="0"/>
              <a:t>Eukaryotes are bigger and more complicated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3162300"/>
            <a:ext cx="7747000" cy="29718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Have </a:t>
            </a:r>
            <a:r>
              <a:rPr lang="en-US" b="1" dirty="0"/>
              <a:t>organelles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Have </a:t>
            </a:r>
            <a:r>
              <a:rPr lang="en-US" b="1" dirty="0"/>
              <a:t>chromosomes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can be </a:t>
            </a:r>
            <a:r>
              <a:rPr lang="en-US" b="1" dirty="0"/>
              <a:t>multi-cellular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include </a:t>
            </a:r>
            <a:r>
              <a:rPr lang="en-US" b="1" dirty="0"/>
              <a:t>animal</a:t>
            </a:r>
            <a:r>
              <a:rPr lang="en-US" dirty="0"/>
              <a:t> and </a:t>
            </a:r>
            <a:r>
              <a:rPr lang="en-US" b="1" dirty="0"/>
              <a:t>plant</a:t>
            </a:r>
            <a:r>
              <a:rPr lang="en-US" dirty="0"/>
              <a:t> cells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355600" y="1104900"/>
            <a:ext cx="9220200" cy="1866900"/>
          </a:xfrm>
        </p:spPr>
        <p:txBody>
          <a:bodyPr/>
          <a:lstStyle/>
          <a:p>
            <a:pPr>
              <a:tabLst>
                <a:tab pos="1269974" algn="l"/>
              </a:tabLst>
            </a:pPr>
            <a:r>
              <a:rPr lang="en-US" sz="4800" b="1" dirty="0"/>
              <a:t>Organelles are membrane-bound cell parts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622300" y="2628900"/>
            <a:ext cx="5664200" cy="45593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Mini “organs” that have unique structures and functions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Located in cytoplasm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5300" y="3314700"/>
            <a:ext cx="2209800" cy="22304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idx="1"/>
          </p:nvPr>
        </p:nvSpPr>
        <p:spPr>
          <a:xfrm>
            <a:off x="990600" y="2362200"/>
            <a:ext cx="4076700" cy="44958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Cell membrane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delicate </a:t>
            </a:r>
            <a:r>
              <a:rPr lang="en-US" dirty="0">
                <a:solidFill>
                  <a:srgbClr val="0000FF"/>
                </a:solidFill>
              </a:rPr>
              <a:t>lipid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protein</a:t>
            </a:r>
            <a:r>
              <a:rPr lang="en-US" dirty="0"/>
              <a:t> skin around cytoplasm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found in </a:t>
            </a:r>
            <a:r>
              <a:rPr lang="en-US" u="sng" dirty="0"/>
              <a:t>all</a:t>
            </a:r>
            <a:r>
              <a:rPr lang="en-US" dirty="0"/>
              <a:t> cells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1460500" y="1104900"/>
            <a:ext cx="7239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>
              <a:tabLst>
                <a:tab pos="952480" algn="l"/>
              </a:tabLst>
            </a:pPr>
            <a:r>
              <a:rPr lang="en-US" sz="5000" dirty="0">
                <a:solidFill>
                  <a:srgbClr val="3A3A3E"/>
                </a:solidFill>
                <a:latin typeface="Stone Sans ITC TT-Semi" pitchFamily="34" charset="0"/>
              </a:rPr>
              <a:t>Cell Structures</a:t>
            </a:r>
          </a:p>
        </p:txBody>
      </p:sp>
      <p:sp>
        <p:nvSpPr>
          <p:cNvPr id="21509" name="Freeform 4"/>
          <p:cNvSpPr>
            <a:spLocks/>
          </p:cNvSpPr>
          <p:nvPr/>
        </p:nvSpPr>
        <p:spPr bwMode="auto">
          <a:xfrm>
            <a:off x="6032500" y="26543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idx="1"/>
          </p:nvPr>
        </p:nvSpPr>
        <p:spPr>
          <a:xfrm>
            <a:off x="330200" y="1752600"/>
            <a:ext cx="5054600" cy="45720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Nucleus</a:t>
            </a:r>
          </a:p>
          <a:p>
            <a:pPr marL="979468" lvl="1" indent="-407980">
              <a:tabLst>
                <a:tab pos="750872" algn="l"/>
              </a:tabLst>
            </a:pPr>
            <a:r>
              <a:rPr lang="en-US" dirty="0"/>
              <a:t>a membrane-bound sac evolved to store the cell’s chromosomes(DNA)</a:t>
            </a:r>
          </a:p>
          <a:p>
            <a:pPr marL="979468" lvl="1" indent="-407980">
              <a:tabLst>
                <a:tab pos="750872" algn="l"/>
              </a:tabLst>
            </a:pPr>
            <a:r>
              <a:rPr lang="en-US" dirty="0"/>
              <a:t>has pores: holes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2532" name="Freeform 3"/>
          <p:cNvSpPr>
            <a:spLocks/>
          </p:cNvSpPr>
          <p:nvPr/>
        </p:nvSpPr>
        <p:spPr bwMode="auto">
          <a:xfrm>
            <a:off x="5499100" y="42291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idx="1"/>
          </p:nvPr>
        </p:nvSpPr>
        <p:spPr>
          <a:xfrm>
            <a:off x="990600" y="1511300"/>
            <a:ext cx="4127500" cy="53467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Nucleolus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inside nucleus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location of ribosome factory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made or RNA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3556" name="Freeform 3"/>
          <p:cNvSpPr>
            <a:spLocks/>
          </p:cNvSpPr>
          <p:nvPr/>
        </p:nvSpPr>
        <p:spPr bwMode="auto">
          <a:xfrm>
            <a:off x="5689600" y="39624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idx="1"/>
          </p:nvPr>
        </p:nvSpPr>
        <p:spPr>
          <a:xfrm>
            <a:off x="508000" y="2438400"/>
            <a:ext cx="4419600" cy="47117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b="1" dirty="0">
                <a:solidFill>
                  <a:srgbClr val="0000FF"/>
                </a:solidFill>
              </a:rPr>
              <a:t>Mitochondrion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 makes the cell’s energy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the more energy the cell needs, the more mitochondria it has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4580" name="Freeform 3"/>
          <p:cNvSpPr>
            <a:spLocks/>
          </p:cNvSpPr>
          <p:nvPr/>
        </p:nvSpPr>
        <p:spPr bwMode="auto">
          <a:xfrm>
            <a:off x="5829300" y="32004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  <p:sp>
        <p:nvSpPr>
          <p:cNvPr id="24581" name="Freeform 4"/>
          <p:cNvSpPr>
            <a:spLocks/>
          </p:cNvSpPr>
          <p:nvPr/>
        </p:nvSpPr>
        <p:spPr bwMode="auto">
          <a:xfrm>
            <a:off x="6350000" y="46101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idx="1"/>
          </p:nvPr>
        </p:nvSpPr>
        <p:spPr>
          <a:xfrm>
            <a:off x="469900" y="1181100"/>
            <a:ext cx="4775200" cy="57023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 err="1">
                <a:solidFill>
                  <a:srgbClr val="0000FF"/>
                </a:solidFill>
              </a:rPr>
              <a:t>Ribosomes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tabLst>
                <a:tab pos="838184" algn="l"/>
              </a:tabLst>
            </a:pPr>
            <a:r>
              <a:rPr lang="en-US" dirty="0"/>
              <a:t>build </a:t>
            </a:r>
            <a:r>
              <a:rPr lang="en-US" dirty="0">
                <a:solidFill>
                  <a:srgbClr val="0000FF"/>
                </a:solidFill>
              </a:rPr>
              <a:t>proteins</a:t>
            </a:r>
            <a:r>
              <a:rPr lang="en-US" dirty="0"/>
              <a:t> from amino acids in cytoplasm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may be free-floating, or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may be attached to ER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made of </a:t>
            </a:r>
            <a:r>
              <a:rPr lang="en-US" dirty="0">
                <a:solidFill>
                  <a:srgbClr val="0000FF"/>
                </a:solidFill>
              </a:rPr>
              <a:t>RNA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5604" name="Freeform 3"/>
          <p:cNvSpPr>
            <a:spLocks/>
          </p:cNvSpPr>
          <p:nvPr/>
        </p:nvSpPr>
        <p:spPr bwMode="auto">
          <a:xfrm>
            <a:off x="4902200" y="54229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  <p:sp>
        <p:nvSpPr>
          <p:cNvPr id="25605" name="Freeform 4"/>
          <p:cNvSpPr>
            <a:spLocks/>
          </p:cNvSpPr>
          <p:nvPr/>
        </p:nvSpPr>
        <p:spPr bwMode="auto">
          <a:xfrm>
            <a:off x="7048500" y="33655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idx="1"/>
          </p:nvPr>
        </p:nvSpPr>
        <p:spPr>
          <a:xfrm>
            <a:off x="444500" y="1231900"/>
            <a:ext cx="4381500" cy="56515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Endoplasmic reticulum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may be </a:t>
            </a:r>
            <a:r>
              <a:rPr lang="en-US" dirty="0">
                <a:solidFill>
                  <a:srgbClr val="0000FF"/>
                </a:solidFill>
              </a:rPr>
              <a:t>smooth</a:t>
            </a:r>
            <a:r>
              <a:rPr lang="en-US" dirty="0"/>
              <a:t>: builds lipids and carbohydrates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may be </a:t>
            </a:r>
            <a:r>
              <a:rPr lang="en-US" dirty="0">
                <a:solidFill>
                  <a:srgbClr val="0000FF"/>
                </a:solidFill>
              </a:rPr>
              <a:t>rough</a:t>
            </a:r>
            <a:r>
              <a:rPr lang="en-US" dirty="0"/>
              <a:t>: stores proteins made by attached </a:t>
            </a:r>
            <a:r>
              <a:rPr lang="en-US" dirty="0" err="1"/>
              <a:t>ribosomes</a:t>
            </a:r>
            <a:endParaRPr lang="en-US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6628" name="Freeform 3"/>
          <p:cNvSpPr>
            <a:spLocks/>
          </p:cNvSpPr>
          <p:nvPr/>
        </p:nvSpPr>
        <p:spPr bwMode="auto">
          <a:xfrm>
            <a:off x="4381500" y="52578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  <p:sp>
        <p:nvSpPr>
          <p:cNvPr id="26629" name="Freeform 4"/>
          <p:cNvSpPr>
            <a:spLocks/>
          </p:cNvSpPr>
          <p:nvPr/>
        </p:nvSpPr>
        <p:spPr bwMode="auto">
          <a:xfrm>
            <a:off x="6540500" y="34036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  <p:sp>
        <p:nvSpPr>
          <p:cNvPr id="26630" name="Freeform 5"/>
          <p:cNvSpPr>
            <a:spLocks/>
          </p:cNvSpPr>
          <p:nvPr/>
        </p:nvSpPr>
        <p:spPr bwMode="auto">
          <a:xfrm>
            <a:off x="5219700" y="47498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idx="1"/>
          </p:nvPr>
        </p:nvSpPr>
        <p:spPr>
          <a:xfrm>
            <a:off x="787400" y="1308100"/>
            <a:ext cx="4000500" cy="55499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Golgi Complex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takes in sacs of raw material from ER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sends out sacs containing finished cell products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7652" name="Freeform 3"/>
          <p:cNvSpPr>
            <a:spLocks/>
          </p:cNvSpPr>
          <p:nvPr/>
        </p:nvSpPr>
        <p:spPr bwMode="auto">
          <a:xfrm>
            <a:off x="6235700" y="51943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idx="1"/>
          </p:nvPr>
        </p:nvSpPr>
        <p:spPr>
          <a:xfrm>
            <a:off x="508000" y="1104900"/>
            <a:ext cx="4699000" cy="59944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 err="1">
                <a:solidFill>
                  <a:srgbClr val="0000FF"/>
                </a:solidFill>
              </a:rPr>
              <a:t>Lysosomes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tabLst>
                <a:tab pos="838184" algn="l"/>
              </a:tabLst>
            </a:pPr>
            <a:r>
              <a:rPr lang="en-US" dirty="0"/>
              <a:t>sacs filled with </a:t>
            </a:r>
            <a:r>
              <a:rPr lang="en-US" dirty="0">
                <a:solidFill>
                  <a:srgbClr val="0000FF"/>
                </a:solidFill>
              </a:rPr>
              <a:t>digestive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enzymes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digest worn out cell parts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digest food absorbed by cell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8676" name="Freeform 3"/>
          <p:cNvSpPr>
            <a:spLocks/>
          </p:cNvSpPr>
          <p:nvPr/>
        </p:nvSpPr>
        <p:spPr bwMode="auto">
          <a:xfrm>
            <a:off x="4368800" y="44577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  <p:sp>
        <p:nvSpPr>
          <p:cNvPr id="28677" name="Freeform 4"/>
          <p:cNvSpPr>
            <a:spLocks/>
          </p:cNvSpPr>
          <p:nvPr/>
        </p:nvSpPr>
        <p:spPr bwMode="auto">
          <a:xfrm>
            <a:off x="7150100" y="45720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09600" y="1371600"/>
            <a:ext cx="9042400" cy="5486400"/>
          </a:xfrm>
          <a:prstGeom prst="rect">
            <a:avLst/>
          </a:prstGeom>
        </p:spPr>
        <p:txBody>
          <a:bodyPr lIns="91438" tIns="45720" rIns="91438" bIns="45720"/>
          <a:lstStyle/>
          <a:p>
            <a:pPr marL="685786" indent="-533390" algn="just" defTabSz="914382">
              <a:spcAft>
                <a:spcPts val="1700"/>
              </a:spcAft>
              <a:buSzPct val="77000"/>
              <a:buBlip>
                <a:blip r:embed="rId2"/>
              </a:buBlip>
              <a:defRPr/>
            </a:pPr>
            <a:r>
              <a:rPr lang="en-US" b="1" kern="0" dirty="0">
                <a:solidFill>
                  <a:schemeClr val="tx1"/>
                </a:solidFill>
                <a:latin typeface="+mn-lt"/>
              </a:rPr>
              <a:t>Prokaryotic cells 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were here first and for billions of years were the only form of life on Earth. All </a:t>
            </a:r>
            <a:r>
              <a:rPr lang="en-US" b="1" kern="0" dirty="0">
                <a:solidFill>
                  <a:schemeClr val="tx1"/>
                </a:solidFill>
                <a:latin typeface="+mn-lt"/>
              </a:rPr>
              <a:t>prokaryotic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 organisms are </a:t>
            </a:r>
            <a:r>
              <a:rPr lang="en-US" b="1" kern="0" dirty="0">
                <a:solidFill>
                  <a:schemeClr val="tx1"/>
                </a:solidFill>
                <a:latin typeface="+mn-lt"/>
              </a:rPr>
              <a:t>unicellular</a:t>
            </a:r>
          </a:p>
          <a:p>
            <a:pPr marL="685786" indent="-533390" algn="just" defTabSz="914382">
              <a:spcAft>
                <a:spcPts val="1700"/>
              </a:spcAft>
              <a:buSzPct val="77000"/>
              <a:buBlip>
                <a:blip r:embed="rId2"/>
              </a:buBlip>
              <a:defRPr/>
            </a:pPr>
            <a:endParaRPr lang="en-US" b="1" kern="0" dirty="0">
              <a:solidFill>
                <a:schemeClr val="tx1"/>
              </a:solidFill>
              <a:latin typeface="+mn-lt"/>
            </a:endParaRPr>
          </a:p>
          <a:p>
            <a:pPr marL="685786" indent="-533390" algn="just" defTabSz="914382">
              <a:spcAft>
                <a:spcPts val="1700"/>
              </a:spcAft>
              <a:buSzPct val="77000"/>
              <a:buBlip>
                <a:blip r:embed="rId2"/>
              </a:buBlip>
              <a:defRPr/>
            </a:pPr>
            <a:r>
              <a:rPr lang="en-US" b="1" kern="0" dirty="0">
                <a:solidFill>
                  <a:schemeClr val="tx1"/>
                </a:solidFill>
                <a:latin typeface="+mn-lt"/>
              </a:rPr>
              <a:t>Eukaryotic cells 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appeared on earth long after </a:t>
            </a:r>
            <a:r>
              <a:rPr lang="en-US" b="1" kern="0" dirty="0">
                <a:solidFill>
                  <a:schemeClr val="tx1"/>
                </a:solidFill>
                <a:latin typeface="+mn-lt"/>
              </a:rPr>
              <a:t>prokaryotic cells 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but they are much more advanced.  </a:t>
            </a:r>
            <a:r>
              <a:rPr lang="en-US" b="1" kern="0" dirty="0">
                <a:solidFill>
                  <a:schemeClr val="tx1"/>
                </a:solidFill>
                <a:latin typeface="+mn-lt"/>
              </a:rPr>
              <a:t>Eukaryotic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 organisms unlike </a:t>
            </a:r>
            <a:r>
              <a:rPr lang="en-US" b="1" kern="0" dirty="0">
                <a:solidFill>
                  <a:schemeClr val="tx1"/>
                </a:solidFill>
                <a:latin typeface="+mn-lt"/>
              </a:rPr>
              <a:t>prokaryotic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 can be </a:t>
            </a:r>
            <a:r>
              <a:rPr lang="en-US" b="1" kern="0" dirty="0">
                <a:solidFill>
                  <a:schemeClr val="tx1"/>
                </a:solidFill>
                <a:latin typeface="+mn-lt"/>
              </a:rPr>
              <a:t>unicellular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 or </a:t>
            </a:r>
            <a:r>
              <a:rPr lang="en-US" b="1" kern="0" dirty="0" err="1">
                <a:solidFill>
                  <a:schemeClr val="tx1"/>
                </a:solidFill>
                <a:latin typeface="+mn-lt"/>
              </a:rPr>
              <a:t>multicellular</a:t>
            </a:r>
            <a:r>
              <a:rPr lang="en-US" kern="0" dirty="0">
                <a:solidFill>
                  <a:schemeClr val="tx1"/>
                </a:solidFill>
                <a:latin typeface="+mn-lt"/>
              </a:rPr>
              <a:t>.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idx="1"/>
          </p:nvPr>
        </p:nvSpPr>
        <p:spPr>
          <a:xfrm>
            <a:off x="406400" y="1244600"/>
            <a:ext cx="4927600" cy="55753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 err="1">
                <a:solidFill>
                  <a:srgbClr val="0000FF"/>
                </a:solidFill>
              </a:rPr>
              <a:t>Centrioles</a:t>
            </a:r>
            <a:endParaRPr lang="en-US" dirty="0">
              <a:solidFill>
                <a:srgbClr val="0000FF"/>
              </a:solidFill>
            </a:endParaRPr>
          </a:p>
          <a:p>
            <a:pPr lvl="1">
              <a:tabLst>
                <a:tab pos="838184" algn="l"/>
              </a:tabLst>
            </a:pPr>
            <a:r>
              <a:rPr lang="en-US" dirty="0"/>
              <a:t>pair of bundled tubes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organize cell division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9700" name="Freeform 3"/>
          <p:cNvSpPr>
            <a:spLocks/>
          </p:cNvSpPr>
          <p:nvPr/>
        </p:nvSpPr>
        <p:spPr bwMode="auto">
          <a:xfrm>
            <a:off x="5283200" y="56261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269974" algn="l"/>
              </a:tabLst>
            </a:pPr>
            <a:r>
              <a:rPr lang="en-US" dirty="0"/>
              <a:t>Cytoskeleton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520700" y="2387600"/>
            <a:ext cx="4394200" cy="45085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made of microtubules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found throughout cytoplasm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gives shape to cell &amp; moves</a:t>
            </a:r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0" y="2441575"/>
            <a:ext cx="4432300" cy="4402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0725" name="Freeform 4"/>
          <p:cNvSpPr>
            <a:spLocks/>
          </p:cNvSpPr>
          <p:nvPr/>
        </p:nvSpPr>
        <p:spPr bwMode="auto">
          <a:xfrm>
            <a:off x="4495800" y="46990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79400" y="1041400"/>
            <a:ext cx="9601200" cy="1447800"/>
          </a:xfrm>
        </p:spPr>
        <p:txBody>
          <a:bodyPr/>
          <a:lstStyle/>
          <a:p>
            <a:pPr>
              <a:tabLst>
                <a:tab pos="1269974" algn="l"/>
              </a:tabLst>
            </a:pPr>
            <a:r>
              <a:rPr lang="en-US" dirty="0"/>
              <a:t>Structures found in plant cells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254000" y="2209800"/>
            <a:ext cx="4394200" cy="48641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Cell wall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very strong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made of </a:t>
            </a:r>
            <a:r>
              <a:rPr lang="en-US" dirty="0">
                <a:solidFill>
                  <a:srgbClr val="0000FF"/>
                </a:solidFill>
              </a:rPr>
              <a:t>cellulose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protects cell from rupturing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glued to other cells next door</a:t>
            </a:r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100" y="2476500"/>
            <a:ext cx="5057776" cy="413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1749" name="Freeform 4"/>
          <p:cNvSpPr>
            <a:spLocks/>
          </p:cNvSpPr>
          <p:nvPr/>
        </p:nvSpPr>
        <p:spPr bwMode="auto">
          <a:xfrm>
            <a:off x="3822700" y="28829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idx="1"/>
          </p:nvPr>
        </p:nvSpPr>
        <p:spPr>
          <a:xfrm>
            <a:off x="495300" y="1282700"/>
            <a:ext cx="3987800" cy="57658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>
                <a:solidFill>
                  <a:srgbClr val="0000FF"/>
                </a:solidFill>
              </a:rPr>
              <a:t>Vacuole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huge water-filled sac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keeps cell pressurized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stores starch 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100" y="2476500"/>
            <a:ext cx="5057776" cy="413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2772" name="Freeform 3"/>
          <p:cNvSpPr>
            <a:spLocks/>
          </p:cNvSpPr>
          <p:nvPr/>
        </p:nvSpPr>
        <p:spPr bwMode="auto">
          <a:xfrm>
            <a:off x="5219700" y="41656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idx="1"/>
          </p:nvPr>
        </p:nvSpPr>
        <p:spPr>
          <a:xfrm>
            <a:off x="558800" y="1346200"/>
            <a:ext cx="3822700" cy="5651500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Chloroplasts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filled with chlorophyll</a:t>
            </a:r>
          </a:p>
          <a:p>
            <a:pPr lvl="1">
              <a:tabLst>
                <a:tab pos="838184" algn="l"/>
              </a:tabLst>
            </a:pPr>
            <a:r>
              <a:rPr lang="en-US" dirty="0"/>
              <a:t>turn solar energy into food energy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7100" y="2476500"/>
            <a:ext cx="5057776" cy="413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3796" name="Freeform 3"/>
          <p:cNvSpPr>
            <a:spLocks/>
          </p:cNvSpPr>
          <p:nvPr/>
        </p:nvSpPr>
        <p:spPr bwMode="auto">
          <a:xfrm>
            <a:off x="4813300" y="3822700"/>
            <a:ext cx="1803400" cy="381000"/>
          </a:xfrm>
          <a:custGeom>
            <a:avLst/>
            <a:gdLst>
              <a:gd name="T0" fmla="*/ 0 w 10000"/>
              <a:gd name="T1" fmla="*/ 3330 h 10000"/>
              <a:gd name="T2" fmla="*/ 0 w 10000"/>
              <a:gd name="T3" fmla="*/ 6670 h 10000"/>
              <a:gd name="T4" fmla="*/ 6000 w 10000"/>
              <a:gd name="T5" fmla="*/ 6670 h 10000"/>
              <a:gd name="T6" fmla="*/ 6000 w 10000"/>
              <a:gd name="T7" fmla="*/ 10000 h 10000"/>
              <a:gd name="T8" fmla="*/ 10000 w 10000"/>
              <a:gd name="T9" fmla="*/ 5000 h 10000"/>
              <a:gd name="T10" fmla="*/ 6000 w 10000"/>
              <a:gd name="T11" fmla="*/ 0 h 10000"/>
              <a:gd name="T12" fmla="*/ 6000 w 10000"/>
              <a:gd name="T13" fmla="*/ 3330 h 10000"/>
              <a:gd name="T14" fmla="*/ 0 w 10000"/>
              <a:gd name="T15" fmla="*/ 3330 h 100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000"/>
              <a:gd name="T25" fmla="*/ 0 h 10000"/>
              <a:gd name="T26" fmla="*/ 10000 w 10000"/>
              <a:gd name="T27" fmla="*/ 10000 h 100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000" h="10000">
                <a:moveTo>
                  <a:pt x="0" y="3330"/>
                </a:moveTo>
                <a:lnTo>
                  <a:pt x="0" y="6670"/>
                </a:lnTo>
                <a:lnTo>
                  <a:pt x="6000" y="6670"/>
                </a:lnTo>
                <a:lnTo>
                  <a:pt x="6000" y="10000"/>
                </a:lnTo>
                <a:lnTo>
                  <a:pt x="10000" y="5000"/>
                </a:lnTo>
                <a:lnTo>
                  <a:pt x="6000" y="0"/>
                </a:lnTo>
                <a:lnTo>
                  <a:pt x="6000" y="3330"/>
                </a:lnTo>
                <a:close/>
                <a:moveTo>
                  <a:pt x="0" y="3330"/>
                </a:moveTo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</p:spPr>
        <p:txBody>
          <a:bodyPr lIns="91438" tIns="45720" rIns="91438" bIns="4572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301" y="2133600"/>
            <a:ext cx="4761583" cy="4495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4800" y="2057400"/>
            <a:ext cx="4355398" cy="432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009652" y="1371602"/>
            <a:ext cx="78803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838184" algn="l"/>
              </a:tabLst>
            </a:pPr>
            <a:r>
              <a:rPr lang="en-US" dirty="0"/>
              <a:t>Difference between Animal &amp; Plant Cell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27" name="Group 63"/>
          <p:cNvGraphicFramePr>
            <a:graphicFrameLocks noGrp="1"/>
          </p:cNvGraphicFramePr>
          <p:nvPr/>
        </p:nvGraphicFramePr>
        <p:xfrm>
          <a:off x="431800" y="381000"/>
          <a:ext cx="9296401" cy="6736080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Structure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Animal cells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Plant cells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cell membrane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nucleus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nucleolus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ribosomes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ER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Golgi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centrioles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radley Hand ITC TT-Bold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cell wall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radley Hand ITC TT-Bold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mitochondria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cholorplasts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radley Hand ITC TT-Bold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One big vacuole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radley Hand ITC TT-Bold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cytoskeleton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7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Bradley Hand ITC TT-Bold" pitchFamily="34" charset="0"/>
                        </a:rPr>
                        <a:t>Yes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584200" y="1308100"/>
            <a:ext cx="8915400" cy="1333500"/>
          </a:xfrm>
        </p:spPr>
        <p:txBody>
          <a:bodyPr>
            <a:normAutofit fontScale="90000"/>
          </a:bodyPr>
          <a:lstStyle/>
          <a:p>
            <a:pPr>
              <a:tabLst>
                <a:tab pos="1269974" algn="l"/>
              </a:tabLst>
            </a:pPr>
            <a:r>
              <a:rPr lang="en-US" sz="4800" b="1" dirty="0"/>
              <a:t>Eukaryote cells can be </a:t>
            </a:r>
            <a:r>
              <a:rPr lang="en-US" sz="4800" b="1" dirty="0" err="1"/>
              <a:t>multicellular</a:t>
            </a:r>
            <a:endParaRPr lang="en-US" sz="4800" b="1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508000" y="3124200"/>
            <a:ext cx="9144000" cy="3047648"/>
          </a:xfrm>
        </p:spPr>
        <p:txBody>
          <a:bodyPr/>
          <a:lstStyle/>
          <a:p>
            <a:pPr>
              <a:tabLst>
                <a:tab pos="838184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whole cell</a:t>
            </a:r>
            <a:r>
              <a:rPr lang="en-US" dirty="0"/>
              <a:t> can be </a:t>
            </a:r>
            <a:r>
              <a:rPr lang="en-US" u="sng" dirty="0"/>
              <a:t>specialized</a:t>
            </a:r>
            <a:r>
              <a:rPr lang="en-US" dirty="0"/>
              <a:t> for one job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cells can work together as </a:t>
            </a:r>
            <a:r>
              <a:rPr lang="en-US" dirty="0">
                <a:solidFill>
                  <a:srgbClr val="0000FF"/>
                </a:solidFill>
              </a:rPr>
              <a:t>tissues</a:t>
            </a:r>
          </a:p>
          <a:p>
            <a:pPr>
              <a:tabLst>
                <a:tab pos="838184" algn="l"/>
              </a:tabLst>
            </a:pPr>
            <a:r>
              <a:rPr lang="en-US" dirty="0"/>
              <a:t>Tissues can work together as </a:t>
            </a:r>
            <a:r>
              <a:rPr lang="en-US" dirty="0">
                <a:solidFill>
                  <a:srgbClr val="0000FF"/>
                </a:solidFill>
              </a:rPr>
              <a:t>organs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1092200"/>
            <a:ext cx="9652000" cy="1270000"/>
          </a:xfrm>
        </p:spPr>
        <p:txBody>
          <a:bodyPr>
            <a:normAutofit fontScale="90000"/>
          </a:bodyPr>
          <a:lstStyle/>
          <a:p>
            <a:pPr>
              <a:tabLst>
                <a:tab pos="1269974" algn="l"/>
              </a:tabLst>
            </a:pPr>
            <a:r>
              <a:rPr lang="en-US" sz="4800" b="1" dirty="0"/>
              <a:t>Advantages of each kind of cell architecture</a:t>
            </a:r>
          </a:p>
        </p:txBody>
      </p:sp>
      <p:grpSp>
        <p:nvGrpSpPr>
          <p:cNvPr id="37891" name="Group 2"/>
          <p:cNvGrpSpPr>
            <a:grpSpLocks noRot="1"/>
          </p:cNvGrpSpPr>
          <p:nvPr/>
        </p:nvGrpSpPr>
        <p:grpSpPr bwMode="auto">
          <a:xfrm>
            <a:off x="660400" y="2997200"/>
            <a:ext cx="8826500" cy="3771900"/>
            <a:chOff x="0" y="-8"/>
            <a:chExt cx="5560" cy="2376"/>
          </a:xfrm>
        </p:grpSpPr>
        <p:sp>
          <p:nvSpPr>
            <p:cNvPr id="37892" name="Rectangle 3"/>
            <p:cNvSpPr>
              <a:spLocks noChangeArrowheads="1"/>
            </p:cNvSpPr>
            <p:nvPr/>
          </p:nvSpPr>
          <p:spPr bwMode="auto">
            <a:xfrm>
              <a:off x="0" y="-8"/>
              <a:ext cx="2792" cy="59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Prokaryotes</a:t>
              </a:r>
            </a:p>
          </p:txBody>
        </p:sp>
        <p:sp>
          <p:nvSpPr>
            <p:cNvPr id="37893" name="Rectangle 4"/>
            <p:cNvSpPr>
              <a:spLocks noChangeArrowheads="1"/>
            </p:cNvSpPr>
            <p:nvPr/>
          </p:nvSpPr>
          <p:spPr bwMode="auto">
            <a:xfrm>
              <a:off x="2792" y="-8"/>
              <a:ext cx="2768" cy="59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Eukaryotes</a:t>
              </a:r>
            </a:p>
          </p:txBody>
        </p:sp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0" y="584"/>
              <a:ext cx="2792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simple and easy to grow</a:t>
              </a:r>
            </a:p>
          </p:txBody>
        </p:sp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2792" y="584"/>
              <a:ext cx="2768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can specialize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0" y="1184"/>
              <a:ext cx="2792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fast reproduction</a:t>
              </a: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2792" y="1184"/>
              <a:ext cx="2768" cy="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Multi-</a:t>
              </a:r>
              <a:r>
                <a:rPr lang="en-US" sz="2800" dirty="0" err="1"/>
                <a:t>cellularity</a:t>
              </a:r>
              <a:endParaRPr lang="en-US" sz="2800" dirty="0"/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0" y="1784"/>
              <a:ext cx="2792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all the same</a:t>
              </a:r>
            </a:p>
          </p:txBody>
        </p:sp>
        <p:sp>
          <p:nvSpPr>
            <p:cNvPr id="37899" name="Rectangle 10"/>
            <p:cNvSpPr>
              <a:spLocks noChangeArrowheads="1"/>
            </p:cNvSpPr>
            <p:nvPr/>
          </p:nvSpPr>
          <p:spPr bwMode="auto">
            <a:xfrm>
              <a:off x="2792" y="1784"/>
              <a:ext cx="2768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SzPct val="77000"/>
                <a:tabLst>
                  <a:tab pos="520690" algn="l"/>
                </a:tabLst>
              </a:pPr>
              <a:r>
                <a:rPr lang="en-US" sz="2800" dirty="0"/>
                <a:t>can build large bodies</a:t>
              </a:r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>
              <a:off x="0" y="-8"/>
              <a:ext cx="0" cy="2376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>
              <a:off x="2792" y="-8"/>
              <a:ext cx="0" cy="2376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>
              <a:off x="5560" y="-8"/>
              <a:ext cx="0" cy="2376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>
              <a:off x="0" y="-8"/>
              <a:ext cx="5560" cy="0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>
              <a:off x="0" y="584"/>
              <a:ext cx="5560" cy="0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6"/>
            <p:cNvSpPr>
              <a:spLocks noChangeShapeType="1"/>
            </p:cNvSpPr>
            <p:nvPr/>
          </p:nvSpPr>
          <p:spPr bwMode="auto">
            <a:xfrm>
              <a:off x="0" y="1184"/>
              <a:ext cx="5560" cy="0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7"/>
            <p:cNvSpPr>
              <a:spLocks noChangeShapeType="1"/>
            </p:cNvSpPr>
            <p:nvPr/>
          </p:nvSpPr>
          <p:spPr bwMode="auto">
            <a:xfrm>
              <a:off x="0" y="1784"/>
              <a:ext cx="5560" cy="0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Line 18"/>
            <p:cNvSpPr>
              <a:spLocks noChangeShapeType="1"/>
            </p:cNvSpPr>
            <p:nvPr/>
          </p:nvSpPr>
          <p:spPr bwMode="auto">
            <a:xfrm>
              <a:off x="0" y="2368"/>
              <a:ext cx="5560" cy="0"/>
            </a:xfrm>
            <a:prstGeom prst="line">
              <a:avLst/>
            </a:prstGeom>
            <a:noFill/>
            <a:ln w="25400" cap="sq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104900"/>
            <a:ext cx="9448800" cy="13335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Characteristics of Prokaryotes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2844800"/>
            <a:ext cx="9144000" cy="4394200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/>
              <a:t>Prokaryotes are the simplest type of cell. </a:t>
            </a:r>
          </a:p>
          <a:p>
            <a:pPr eaLnBrk="1" hangingPunct="1">
              <a:defRPr/>
            </a:pPr>
            <a:r>
              <a:rPr lang="en-US" sz="3100" dirty="0"/>
              <a:t>Oldest type of cell appeared about four billion years ago.</a:t>
            </a:r>
          </a:p>
          <a:p>
            <a:pPr eaLnBrk="1" hangingPunct="1">
              <a:defRPr/>
            </a:pPr>
            <a:r>
              <a:rPr lang="en-US" sz="3100" dirty="0"/>
              <a:t>Prokaryotes are the largest group of organisms </a:t>
            </a:r>
          </a:p>
          <a:p>
            <a:pPr eaLnBrk="1" hangingPunct="1">
              <a:defRPr/>
            </a:pPr>
            <a:r>
              <a:rPr lang="en-US" sz="3100" dirty="0"/>
              <a:t>Prokaryotes unicellular organisms that are found in all environments.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515533"/>
            <a:ext cx="9144000" cy="4656667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/>
              <a:t>Prokaryotes  do not have a nuclear membrane. Their circular shaped genetic material dispersed throughout cytoplasm.</a:t>
            </a:r>
          </a:p>
          <a:p>
            <a:pPr eaLnBrk="1" hangingPunct="1">
              <a:defRPr/>
            </a:pPr>
            <a:r>
              <a:rPr lang="en-US" sz="3100" dirty="0"/>
              <a:t>Prokaryotes do not have membrane-bound organelles.</a:t>
            </a:r>
          </a:p>
          <a:p>
            <a:pPr eaLnBrk="1" hangingPunct="1">
              <a:defRPr/>
            </a:pPr>
            <a:r>
              <a:rPr lang="en-US" sz="3100" dirty="0"/>
              <a:t>Prokaryotes have a simple internal structure. </a:t>
            </a:r>
          </a:p>
          <a:p>
            <a:pPr eaLnBrk="1" hangingPunct="1">
              <a:defRPr/>
            </a:pPr>
            <a:r>
              <a:rPr lang="en-US" sz="3100" dirty="0"/>
              <a:t>Prokaryotes are smaller in size when compared to Eukaryotes.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838200"/>
            <a:ext cx="7239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Shapes of Prokaryotes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756401" y="2052463"/>
            <a:ext cx="2895600" cy="503413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Cocci</a:t>
            </a:r>
            <a:r>
              <a:rPr lang="en-US" dirty="0"/>
              <a:t> = spherical (round)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Bacillus = (rod shaped)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/>
              <a:t>Spirilla</a:t>
            </a:r>
            <a:r>
              <a:rPr lang="en-US" dirty="0"/>
              <a:t> = helical (spiral)</a:t>
            </a:r>
          </a:p>
        </p:txBody>
      </p:sp>
      <p:pic>
        <p:nvPicPr>
          <p:cNvPr id="12292" name="Picture 4" descr="prokaryotic sha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336" y="1981201"/>
            <a:ext cx="6011333" cy="531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50d092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600200"/>
            <a:ext cx="914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95300"/>
            <a:ext cx="8915400" cy="13335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/>
              <a:t>Characteristics of eukaryotes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Eukaryotic cells appeared approximately one billion years ago </a:t>
            </a:r>
          </a:p>
          <a:p>
            <a:pPr eaLnBrk="1" hangingPunct="1">
              <a:defRPr/>
            </a:pPr>
            <a:r>
              <a:rPr lang="en-US" dirty="0"/>
              <a:t>Eukaryotes are generally more advanced than prokaryotes </a:t>
            </a:r>
          </a:p>
          <a:p>
            <a:pPr eaLnBrk="1" hangingPunct="1">
              <a:defRPr/>
            </a:pPr>
            <a:r>
              <a:rPr lang="en-US" dirty="0"/>
              <a:t>Nuclear membrane surrounds linear genetic material (DNA)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47803"/>
            <a:ext cx="9144000" cy="5034139"/>
          </a:xfrm>
        </p:spPr>
        <p:txBody>
          <a:bodyPr/>
          <a:lstStyle/>
          <a:p>
            <a:pPr>
              <a:defRPr/>
            </a:pPr>
            <a:r>
              <a:rPr lang="en-US" sz="3100" dirty="0"/>
              <a:t>Unlike prokaryotes, eukaryotes have several different parts.</a:t>
            </a:r>
          </a:p>
          <a:p>
            <a:pPr>
              <a:defRPr/>
            </a:pPr>
            <a:r>
              <a:rPr lang="en-US" sz="3100" dirty="0"/>
              <a:t>Prokaryote’s organelles have coverings known as membranes.</a:t>
            </a:r>
            <a:endParaRPr lang="en-US" sz="3100" b="1" dirty="0"/>
          </a:p>
          <a:p>
            <a:pPr>
              <a:defRPr/>
            </a:pPr>
            <a:r>
              <a:rPr lang="en-US" sz="3100" b="1" dirty="0"/>
              <a:t>Eukaryotes</a:t>
            </a:r>
            <a:r>
              <a:rPr lang="en-US" sz="3100" dirty="0"/>
              <a:t> have a complex internal structure.</a:t>
            </a:r>
          </a:p>
          <a:p>
            <a:pPr>
              <a:defRPr/>
            </a:pPr>
            <a:r>
              <a:rPr lang="en-US" sz="3100" dirty="0"/>
              <a:t>Eukaryotes are larger than prokaryotes in size 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">
  <a:themeElements>
    <a:clrScheme name="">
      <a:dk1>
        <a:srgbClr val="3A3A3E"/>
      </a:dk1>
      <a:lt1>
        <a:srgbClr val="FFFFFF"/>
      </a:lt1>
      <a:dk2>
        <a:srgbClr val="3A3A3E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303034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Stone Sans ITC TT-Semi"/>
        <a:ea typeface=""/>
        <a:cs typeface=""/>
      </a:majorFont>
      <a:minorFont>
        <a:latin typeface="Bradley Hand ITC TT-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- Top">
  <a:themeElements>
    <a:clrScheme name="">
      <a:dk1>
        <a:srgbClr val="FFFFFF"/>
      </a:dk1>
      <a:lt1>
        <a:srgbClr val="FFFFFF"/>
      </a:lt1>
      <a:dk2>
        <a:srgbClr val="3A3A3E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Stone Sans ITC TT-Semi"/>
        <a:ea typeface=""/>
        <a:cs typeface=""/>
      </a:majorFont>
      <a:minorFont>
        <a:latin typeface="Bradley Hand ITC TT-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">
      <a:dk1>
        <a:srgbClr val="D6E2ED"/>
      </a:dk1>
      <a:lt1>
        <a:srgbClr val="FFFFFF"/>
      </a:lt1>
      <a:dk2>
        <a:srgbClr val="D7E2EE"/>
      </a:dk2>
      <a:lt2>
        <a:srgbClr val="000000"/>
      </a:lt2>
      <a:accent1>
        <a:srgbClr val="D6E2ED"/>
      </a:accent1>
      <a:accent2>
        <a:srgbClr val="333399"/>
      </a:accent2>
      <a:accent3>
        <a:srgbClr val="FFFFFF"/>
      </a:accent3>
      <a:accent4>
        <a:srgbClr val="B7C1CA"/>
      </a:accent4>
      <a:accent5>
        <a:srgbClr val="E8EEF4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Stone Sans ITC TT-Semi"/>
        <a:ea typeface=""/>
        <a:cs typeface=""/>
      </a:majorFont>
      <a:minorFont>
        <a:latin typeface="Stone Sans ITC TT-S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6E2ED"/>
      </a:lt1>
      <a:dk2>
        <a:srgbClr val="000000"/>
      </a:dk2>
      <a:lt2>
        <a:srgbClr val="D7E2EE"/>
      </a:lt2>
      <a:accent1>
        <a:srgbClr val="D6E2ED"/>
      </a:accent1>
      <a:accent2>
        <a:srgbClr val="333399"/>
      </a:accent2>
      <a:accent3>
        <a:srgbClr val="AAAAAA"/>
      </a:accent3>
      <a:accent4>
        <a:srgbClr val="B7C1CA"/>
      </a:accent4>
      <a:accent5>
        <a:srgbClr val="E8EEF4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Stone Sans ITC TT-Semi"/>
        <a:ea typeface=""/>
        <a:cs typeface=""/>
      </a:majorFont>
      <a:minorFont>
        <a:latin typeface="Stone Sans ITC TT-S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6E2ED"/>
      </a:lt1>
      <a:dk2>
        <a:srgbClr val="000000"/>
      </a:dk2>
      <a:lt2>
        <a:srgbClr val="D7E2EE"/>
      </a:lt2>
      <a:accent1>
        <a:srgbClr val="D6E2ED"/>
      </a:accent1>
      <a:accent2>
        <a:srgbClr val="333399"/>
      </a:accent2>
      <a:accent3>
        <a:srgbClr val="AAAAAA"/>
      </a:accent3>
      <a:accent4>
        <a:srgbClr val="B7C1CA"/>
      </a:accent4>
      <a:accent5>
        <a:srgbClr val="E8EEF4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Stone Sans ITC TT-Semi"/>
        <a:ea typeface=""/>
        <a:cs typeface=""/>
      </a:majorFont>
      <a:minorFont>
        <a:latin typeface="Stone Sans ITC TT-S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80808"/>
      </a:dk2>
      <a:lt2>
        <a:srgbClr val="3A3A3E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Stone Sans ITC TT-Semi"/>
        <a:ea typeface=""/>
        <a:cs typeface=""/>
      </a:majorFont>
      <a:minorFont>
        <a:latin typeface="Bradley Hand ITC TT-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 &amp; Bullets - Left">
  <a:themeElements>
    <a:clrScheme name="">
      <a:dk1>
        <a:srgbClr val="FFFFFF"/>
      </a:dk1>
      <a:lt1>
        <a:srgbClr val="FFFFFF"/>
      </a:lt1>
      <a:dk2>
        <a:srgbClr val="3A3A3E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Stone Sans ITC TT-Semi"/>
        <a:ea typeface=""/>
        <a:cs typeface=""/>
      </a:majorFont>
      <a:minorFont>
        <a:latin typeface="Bradley Hand ITC TT-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Right">
  <a:themeElements>
    <a:clrScheme name="">
      <a:dk1>
        <a:srgbClr val="FFFFFF"/>
      </a:dk1>
      <a:lt1>
        <a:srgbClr val="FFFFFF"/>
      </a:lt1>
      <a:dk2>
        <a:srgbClr val="3A3A3E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Stone Sans ITC TT-Semi"/>
        <a:ea typeface=""/>
        <a:cs typeface=""/>
      </a:majorFont>
      <a:minorFont>
        <a:latin typeface="Bradley Hand ITC TT-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Bradley Hand ITC TT-Bold" pitchFamily="34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Pages>0</Pages>
  <Words>864</Words>
  <Characters>0</Characters>
  <Application>Microsoft Office PowerPoint</Application>
  <PresentationFormat>Custom</PresentationFormat>
  <Lines>0</Lines>
  <Paragraphs>225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Bradley Hand ITC TT-Bold</vt:lpstr>
      <vt:lpstr>Calibri</vt:lpstr>
      <vt:lpstr>Stone Sans ITC TT-Semi</vt:lpstr>
      <vt:lpstr>Wingdings</vt:lpstr>
      <vt:lpstr>Blank</vt:lpstr>
      <vt:lpstr>Title - Top</vt:lpstr>
      <vt:lpstr>Title - Center</vt:lpstr>
      <vt:lpstr>Photo - Horizontal</vt:lpstr>
      <vt:lpstr>Photo - Vertical</vt:lpstr>
      <vt:lpstr>Title, Bullets &amp; Photo</vt:lpstr>
      <vt:lpstr>Title &amp; Bullets - Left</vt:lpstr>
      <vt:lpstr>Title &amp; Bullets - Right</vt:lpstr>
      <vt:lpstr>Office Theme</vt:lpstr>
      <vt:lpstr>Cells: Prokaryote vs Eukaryote</vt:lpstr>
      <vt:lpstr>Cells have evolved two different architectures:</vt:lpstr>
      <vt:lpstr>PowerPoint Presentation</vt:lpstr>
      <vt:lpstr>Characteristics of Prokaryotes</vt:lpstr>
      <vt:lpstr>PowerPoint Presentation</vt:lpstr>
      <vt:lpstr>Shapes of Prokaryotes</vt:lpstr>
      <vt:lpstr>PowerPoint Presentation</vt:lpstr>
      <vt:lpstr>Characteristics of eukaryotes</vt:lpstr>
      <vt:lpstr>PowerPoint Presentation</vt:lpstr>
      <vt:lpstr>PowerPoint Presentation</vt:lpstr>
      <vt:lpstr>Differences </vt:lpstr>
      <vt:lpstr>PowerPoint Presentation</vt:lpstr>
      <vt:lpstr>Similarities </vt:lpstr>
      <vt:lpstr>Prokaryote cells are smaller and simpler</vt:lpstr>
      <vt:lpstr>PowerPoint Presentation</vt:lpstr>
      <vt:lpstr>Prokaryote cells are simply built (example: E. coli)</vt:lpstr>
      <vt:lpstr>PowerPoint Presentation</vt:lpstr>
      <vt:lpstr>Prokaryote lifestyle</vt:lpstr>
      <vt:lpstr>Prokaryote Feeding</vt:lpstr>
      <vt:lpstr>Eukaryotes are bigger and more complicated</vt:lpstr>
      <vt:lpstr>Organelles are membrane-bound cell parts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Cytoskeleton</vt:lpstr>
      <vt:lpstr>Structures found in plant cells</vt:lpstr>
      <vt:lpstr>PowerPoint Presentation</vt:lpstr>
      <vt:lpstr>PowerPoint Presentation</vt:lpstr>
      <vt:lpstr>PowerPoint Presentation</vt:lpstr>
      <vt:lpstr>PowerPoint Presentation</vt:lpstr>
      <vt:lpstr>Eukaryote cells can be multicellular</vt:lpstr>
      <vt:lpstr>Advantages of each kind of cell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Cells: Prokaryote vs Eukaryote</dc:title>
  <dc:creator>Doc Asma</dc:creator>
  <cp:lastModifiedBy>Annabelle Olivo</cp:lastModifiedBy>
  <cp:revision>17</cp:revision>
  <dcterms:modified xsi:type="dcterms:W3CDTF">2024-08-22T01:42:00Z</dcterms:modified>
</cp:coreProperties>
</file>