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4"/>
  </p:handoutMasterIdLst>
  <p:sldIdLst>
    <p:sldId id="256" r:id="rId2"/>
    <p:sldId id="257" r:id="rId3"/>
    <p:sldId id="260" r:id="rId4"/>
    <p:sldId id="261" r:id="rId5"/>
    <p:sldId id="262"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3" r:id="rId27"/>
    <p:sldId id="292" r:id="rId28"/>
    <p:sldId id="294" r:id="rId29"/>
    <p:sldId id="295" r:id="rId30"/>
    <p:sldId id="296" r:id="rId31"/>
    <p:sldId id="297" r:id="rId32"/>
    <p:sldId id="298"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4660"/>
  </p:normalViewPr>
  <p:slideViewPr>
    <p:cSldViewPr>
      <p:cViewPr varScale="1">
        <p:scale>
          <a:sx n="78" d="100"/>
          <a:sy n="78" d="100"/>
        </p:scale>
        <p:origin x="15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D35876F-765D-4AA1-AFDF-82A53C3889D2}" type="datetimeFigureOut">
              <a:rPr lang="en-US" smtClean="0"/>
              <a:t>8/22/2024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EDC78E0-9769-4649-8DE1-204E3D9E2A7E}" type="slidenum">
              <a:rPr lang="en-US" smtClean="0"/>
              <a:t>‹#›</a:t>
            </a:fld>
            <a:endParaRPr lang="en-US"/>
          </a:p>
        </p:txBody>
      </p:sp>
    </p:spTree>
    <p:extLst>
      <p:ext uri="{BB962C8B-B14F-4D97-AF65-F5344CB8AC3E}">
        <p14:creationId xmlns:p14="http://schemas.microsoft.com/office/powerpoint/2010/main" val="76081797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8C52D6-20B8-4DFF-85F3-D8B20C30AC6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3549534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C52D6-20B8-4DFF-85F3-D8B20C30AC6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3509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C52D6-20B8-4DFF-85F3-D8B20C30AC6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2320630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C52D6-20B8-4DFF-85F3-D8B20C30AC6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176645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C52D6-20B8-4DFF-85F3-D8B20C30AC6D}"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95732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8C52D6-20B8-4DFF-85F3-D8B20C30AC6D}"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172232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8C52D6-20B8-4DFF-85F3-D8B20C30AC6D}"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98292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8C52D6-20B8-4DFF-85F3-D8B20C30AC6D}"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335326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C52D6-20B8-4DFF-85F3-D8B20C30AC6D}"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407666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8C52D6-20B8-4DFF-85F3-D8B20C30AC6D}"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97274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8C52D6-20B8-4DFF-85F3-D8B20C30AC6D}"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57B820-CC57-4F2F-8F6E-795F8218E087}" type="slidenum">
              <a:rPr lang="en-US" smtClean="0"/>
              <a:t>‹#›</a:t>
            </a:fld>
            <a:endParaRPr lang="en-US"/>
          </a:p>
        </p:txBody>
      </p:sp>
    </p:spTree>
    <p:extLst>
      <p:ext uri="{BB962C8B-B14F-4D97-AF65-F5344CB8AC3E}">
        <p14:creationId xmlns:p14="http://schemas.microsoft.com/office/powerpoint/2010/main" val="325296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C52D6-20B8-4DFF-85F3-D8B20C30AC6D}" type="datetimeFigureOut">
              <a:rPr lang="en-US" smtClean="0"/>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57B820-CC57-4F2F-8F6E-795F8218E087}" type="slidenum">
              <a:rPr lang="en-US" smtClean="0"/>
              <a:t>‹#›</a:t>
            </a:fld>
            <a:endParaRPr lang="en-US"/>
          </a:p>
        </p:txBody>
      </p:sp>
    </p:spTree>
    <p:extLst>
      <p:ext uri="{BB962C8B-B14F-4D97-AF65-F5344CB8AC3E}">
        <p14:creationId xmlns:p14="http://schemas.microsoft.com/office/powerpoint/2010/main" val="4235582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838199"/>
          </a:xfrm>
        </p:spPr>
        <p:txBody>
          <a:bodyPr>
            <a:normAutofit fontScale="90000"/>
          </a:bodyPr>
          <a:lstStyle/>
          <a:p>
            <a:r>
              <a:rPr lang="en-US" dirty="0"/>
              <a:t>The Discovery of Cells</a:t>
            </a:r>
            <a:br>
              <a:rPr lang="en-US" dirty="0"/>
            </a:br>
            <a:endParaRPr lang="en-US" dirty="0"/>
          </a:p>
        </p:txBody>
      </p:sp>
      <p:sp>
        <p:nvSpPr>
          <p:cNvPr id="3" name="Subtitle 2"/>
          <p:cNvSpPr>
            <a:spLocks noGrp="1"/>
          </p:cNvSpPr>
          <p:nvPr>
            <p:ph type="subTitle" idx="1"/>
          </p:nvPr>
        </p:nvSpPr>
        <p:spPr>
          <a:xfrm>
            <a:off x="762000" y="1295400"/>
            <a:ext cx="7696200" cy="4343400"/>
          </a:xfrm>
        </p:spPr>
        <p:txBody>
          <a:bodyPr/>
          <a:lstStyle/>
          <a:p>
            <a:pPr algn="l"/>
            <a:r>
              <a:rPr lang="en-US" dirty="0">
                <a:solidFill>
                  <a:schemeClr val="tx1"/>
                </a:solidFill>
              </a:rPr>
              <a:t>Before microscopes were invented, people believed that diseases were caused by curses and supernatural spirits.</a:t>
            </a:r>
          </a:p>
          <a:p>
            <a:pPr algn="l"/>
            <a:r>
              <a:rPr lang="en-US" dirty="0">
                <a:solidFill>
                  <a:schemeClr val="tx1"/>
                </a:solidFill>
              </a:rPr>
              <a:t>They had no idea that organisms such as bacteria existed. </a:t>
            </a:r>
          </a:p>
          <a:p>
            <a:pPr algn="l"/>
            <a:r>
              <a:rPr lang="en-US" dirty="0">
                <a:solidFill>
                  <a:schemeClr val="tx1"/>
                </a:solidFill>
              </a:rPr>
              <a:t>Then scientists began using microscopes when enabled them to view and study cells.</a:t>
            </a:r>
          </a:p>
        </p:txBody>
      </p:sp>
    </p:spTree>
    <p:extLst>
      <p:ext uri="{BB962C8B-B14F-4D97-AF65-F5344CB8AC3E}">
        <p14:creationId xmlns:p14="http://schemas.microsoft.com/office/powerpoint/2010/main" val="1511341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Nucleus</a:t>
            </a:r>
          </a:p>
        </p:txBody>
      </p:sp>
      <p:sp>
        <p:nvSpPr>
          <p:cNvPr id="3" name="Content Placeholder 2"/>
          <p:cNvSpPr>
            <a:spLocks noGrp="1"/>
          </p:cNvSpPr>
          <p:nvPr>
            <p:ph idx="1"/>
          </p:nvPr>
        </p:nvSpPr>
        <p:spPr/>
        <p:txBody>
          <a:bodyPr/>
          <a:lstStyle/>
          <a:p>
            <a:r>
              <a:rPr lang="en-US" dirty="0"/>
              <a:t>Cytoplasm is the clear, gelatinous fluid inside a cell. Ribosomes and translated RNA are transported to the cytoplasm through the nuclear envelope- a structure that separates the nucleus.</a:t>
            </a:r>
          </a:p>
          <a:p>
            <a:r>
              <a:rPr lang="en-US" dirty="0"/>
              <a:t>The nuclear envelope is composed of two phospholipid bilayers containing small nuclear pores.</a:t>
            </a:r>
          </a:p>
        </p:txBody>
      </p:sp>
    </p:spTree>
    <p:extLst>
      <p:ext uri="{BB962C8B-B14F-4D97-AF65-F5344CB8AC3E}">
        <p14:creationId xmlns:p14="http://schemas.microsoft.com/office/powerpoint/2010/main" val="374320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Nucleus</a:t>
            </a:r>
          </a:p>
        </p:txBody>
      </p:sp>
      <p:sp>
        <p:nvSpPr>
          <p:cNvPr id="3" name="Content Placeholder 2"/>
          <p:cNvSpPr>
            <a:spLocks noGrp="1"/>
          </p:cNvSpPr>
          <p:nvPr>
            <p:ph idx="1"/>
          </p:nvPr>
        </p:nvSpPr>
        <p:spPr/>
        <p:txBody>
          <a:bodyPr/>
          <a:lstStyle/>
          <a:p>
            <a:r>
              <a:rPr lang="en-US" dirty="0"/>
              <a:t>Ribosomes and translated RNA pass into the cytoplasm through these pores on the nuclear envelope.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875" y="2662702"/>
            <a:ext cx="5413925" cy="401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51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and transport of proteins</a:t>
            </a:r>
          </a:p>
        </p:txBody>
      </p:sp>
      <p:sp>
        <p:nvSpPr>
          <p:cNvPr id="3" name="Content Placeholder 2"/>
          <p:cNvSpPr>
            <a:spLocks noGrp="1"/>
          </p:cNvSpPr>
          <p:nvPr>
            <p:ph idx="1"/>
          </p:nvPr>
        </p:nvSpPr>
        <p:spPr/>
        <p:txBody>
          <a:bodyPr/>
          <a:lstStyle/>
          <a:p>
            <a:r>
              <a:rPr lang="en-US" dirty="0"/>
              <a:t>The </a:t>
            </a:r>
            <a:r>
              <a:rPr lang="en-US" b="1" dirty="0"/>
              <a:t>endoplasmic reticulum (ER) </a:t>
            </a:r>
            <a:r>
              <a:rPr lang="en-US" dirty="0"/>
              <a:t>is the site of cellular chemical reactions.</a:t>
            </a:r>
          </a:p>
          <a:p>
            <a:r>
              <a:rPr lang="en-US" dirty="0"/>
              <a:t>The ER is arranged in a series of highly folded membranes in the cytoplasm. Folds are like an accordion.</a:t>
            </a:r>
          </a:p>
          <a:p>
            <a:r>
              <a:rPr lang="en-US" dirty="0"/>
              <a:t>Reason for the folds of the ER. To have a large surface area in a small space.</a:t>
            </a:r>
          </a:p>
        </p:txBody>
      </p:sp>
    </p:spTree>
    <p:extLst>
      <p:ext uri="{BB962C8B-B14F-4D97-AF65-F5344CB8AC3E}">
        <p14:creationId xmlns:p14="http://schemas.microsoft.com/office/powerpoint/2010/main" val="351562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and transport of proteins</a:t>
            </a:r>
          </a:p>
        </p:txBody>
      </p:sp>
      <p:sp>
        <p:nvSpPr>
          <p:cNvPr id="3" name="Content Placeholder 2"/>
          <p:cNvSpPr>
            <a:spLocks noGrp="1"/>
          </p:cNvSpPr>
          <p:nvPr>
            <p:ph idx="1"/>
          </p:nvPr>
        </p:nvSpPr>
        <p:spPr/>
        <p:txBody>
          <a:bodyPr/>
          <a:lstStyle/>
          <a:p>
            <a:r>
              <a:rPr lang="en-US" dirty="0"/>
              <a:t>Ribosomes in the cytoplasm are attached to the surface of the endoplasmic reticulum, called </a:t>
            </a:r>
            <a:r>
              <a:rPr lang="en-US" b="1" dirty="0"/>
              <a:t>rough endoplasmic reticulum</a:t>
            </a:r>
            <a:r>
              <a:rPr lang="en-US" dirty="0"/>
              <a:t>, where they carry out the function of protein synthesis. </a:t>
            </a:r>
          </a:p>
          <a:p>
            <a:r>
              <a:rPr lang="en-US" dirty="0"/>
              <a:t>The ribosome’s job is to make proteins. Each protein made in the rough ER has a particular function.</a:t>
            </a:r>
          </a:p>
          <a:p>
            <a:endParaRPr lang="en-US" dirty="0"/>
          </a:p>
        </p:txBody>
      </p:sp>
    </p:spTree>
    <p:extLst>
      <p:ext uri="{BB962C8B-B14F-4D97-AF65-F5344CB8AC3E}">
        <p14:creationId xmlns:p14="http://schemas.microsoft.com/office/powerpoint/2010/main" val="82040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and transport of proteins</a:t>
            </a:r>
          </a:p>
        </p:txBody>
      </p:sp>
      <p:sp>
        <p:nvSpPr>
          <p:cNvPr id="3" name="Content Placeholder 2"/>
          <p:cNvSpPr>
            <a:spLocks noGrp="1"/>
          </p:cNvSpPr>
          <p:nvPr>
            <p:ph idx="1"/>
          </p:nvPr>
        </p:nvSpPr>
        <p:spPr/>
        <p:txBody>
          <a:bodyPr>
            <a:normAutofit lnSpcReduction="10000"/>
          </a:bodyPr>
          <a:lstStyle/>
          <a:p>
            <a:pPr marL="0" indent="0">
              <a:buNone/>
            </a:pPr>
            <a:r>
              <a:rPr lang="en-US" dirty="0"/>
              <a:t>Function of proteins made from ribosomes on rough ER may become:</a:t>
            </a:r>
          </a:p>
          <a:p>
            <a:pPr marL="514350" indent="-514350">
              <a:buAutoNum type="arabicPeriod"/>
            </a:pPr>
            <a:r>
              <a:rPr lang="en-US" dirty="0"/>
              <a:t>a protein may become part of plasma membrane.</a:t>
            </a:r>
          </a:p>
          <a:p>
            <a:pPr marL="514350" indent="-514350">
              <a:buAutoNum type="arabicPeriod" startAt="2"/>
            </a:pPr>
            <a:r>
              <a:rPr lang="en-US" dirty="0"/>
              <a:t>a protein that is released from the cell.</a:t>
            </a:r>
          </a:p>
          <a:p>
            <a:pPr marL="514350" indent="-514350">
              <a:buAutoNum type="arabicPeriod" startAt="2"/>
            </a:pPr>
            <a:r>
              <a:rPr lang="en-US" dirty="0"/>
              <a:t>A protein transported to other organelles</a:t>
            </a:r>
          </a:p>
          <a:p>
            <a:pPr marL="0" indent="0">
              <a:buNone/>
            </a:pPr>
            <a:r>
              <a:rPr lang="en-US" dirty="0"/>
              <a:t>Ribosomes floating freely in the cytoplasm make proteins that perform tasks within the cytoplasm itself.</a:t>
            </a:r>
          </a:p>
        </p:txBody>
      </p:sp>
    </p:spTree>
    <p:extLst>
      <p:ext uri="{BB962C8B-B14F-4D97-AF65-F5344CB8AC3E}">
        <p14:creationId xmlns:p14="http://schemas.microsoft.com/office/powerpoint/2010/main" val="354662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534400" cy="6477000"/>
          </a:xfrm>
        </p:spPr>
        <p:txBody>
          <a:bodyPr/>
          <a:lstStyle/>
          <a:p>
            <a:r>
              <a:rPr lang="en-US" dirty="0"/>
              <a:t>The area of the ER that are not studded with ribosomes are known as the </a:t>
            </a:r>
            <a:r>
              <a:rPr lang="en-US" b="1" dirty="0"/>
              <a:t>smooth endoplasmic reticulum</a:t>
            </a:r>
            <a:r>
              <a:rPr lang="en-US" dirty="0"/>
              <a:t>. The Smooth ER is involved in numerous biochemical activities, including the production and storage of Lipids.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764" y="3124200"/>
            <a:ext cx="5181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78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and transport of proteins</a:t>
            </a:r>
          </a:p>
        </p:txBody>
      </p:sp>
      <p:sp>
        <p:nvSpPr>
          <p:cNvPr id="3" name="Content Placeholder 2"/>
          <p:cNvSpPr>
            <a:spLocks noGrp="1"/>
          </p:cNvSpPr>
          <p:nvPr>
            <p:ph idx="1"/>
          </p:nvPr>
        </p:nvSpPr>
        <p:spPr/>
        <p:txBody>
          <a:bodyPr>
            <a:normAutofit/>
          </a:bodyPr>
          <a:lstStyle/>
          <a:p>
            <a:r>
              <a:rPr lang="en-US" sz="2800" dirty="0"/>
              <a:t>After proteins are made, they are transferred to another organelle called the </a:t>
            </a:r>
            <a:r>
              <a:rPr lang="en-US" sz="2800" b="1" dirty="0"/>
              <a:t>Golgi apparatus.</a:t>
            </a:r>
            <a:endParaRPr lang="en-US" sz="2800" dirty="0"/>
          </a:p>
          <a:p>
            <a:r>
              <a:rPr lang="en-US" sz="2800" dirty="0"/>
              <a:t>The Golgi apparatus is a flattened stack of tubular membranes that modifies the proteins.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505200"/>
            <a:ext cx="5029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974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and transport of Proteins</a:t>
            </a:r>
          </a:p>
        </p:txBody>
      </p:sp>
      <p:sp>
        <p:nvSpPr>
          <p:cNvPr id="3" name="Content Placeholder 2"/>
          <p:cNvSpPr>
            <a:spLocks noGrp="1"/>
          </p:cNvSpPr>
          <p:nvPr>
            <p:ph idx="1"/>
          </p:nvPr>
        </p:nvSpPr>
        <p:spPr/>
        <p:txBody>
          <a:bodyPr/>
          <a:lstStyle/>
          <a:p>
            <a:r>
              <a:rPr lang="en-US" dirty="0"/>
              <a:t>The Golgi apparatus sorts proteins into packages and packs them into membrane-bound structures, called vesicles, to be sent to the appropriate destination, like mail being sorted at the post office.</a:t>
            </a:r>
          </a:p>
        </p:txBody>
      </p:sp>
    </p:spTree>
    <p:extLst>
      <p:ext uri="{BB962C8B-B14F-4D97-AF65-F5344CB8AC3E}">
        <p14:creationId xmlns:p14="http://schemas.microsoft.com/office/powerpoint/2010/main" val="110408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Vacuoles and Storage</a:t>
            </a:r>
          </a:p>
        </p:txBody>
      </p:sp>
      <p:sp>
        <p:nvSpPr>
          <p:cNvPr id="3" name="Content Placeholder 2"/>
          <p:cNvSpPr>
            <a:spLocks noGrp="1"/>
          </p:cNvSpPr>
          <p:nvPr>
            <p:ph idx="1"/>
          </p:nvPr>
        </p:nvSpPr>
        <p:spPr/>
        <p:txBody>
          <a:bodyPr/>
          <a:lstStyle/>
          <a:p>
            <a:r>
              <a:rPr lang="en-US" dirty="0"/>
              <a:t>Cells have membrane-bound compartments called </a:t>
            </a:r>
            <a:r>
              <a:rPr lang="en-US" b="1" dirty="0"/>
              <a:t>vacuoles, </a:t>
            </a:r>
            <a:r>
              <a:rPr lang="en-US" dirty="0"/>
              <a:t>for temporary storage of materials. A vacuole is a sac used to store food, enzymes, and other materials needed by the cell. Some vacuoles store waste products. </a:t>
            </a:r>
          </a:p>
          <a:p>
            <a:r>
              <a:rPr lang="en-US" dirty="0"/>
              <a:t>Animal cells do not usually have a vacuoles but if they do they are much smaller than a plants cells.</a:t>
            </a:r>
          </a:p>
        </p:txBody>
      </p:sp>
    </p:spTree>
    <p:extLst>
      <p:ext uri="{BB962C8B-B14F-4D97-AF65-F5344CB8AC3E}">
        <p14:creationId xmlns:p14="http://schemas.microsoft.com/office/powerpoint/2010/main" val="153533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Lysosomes and Recycling</a:t>
            </a:r>
          </a:p>
        </p:txBody>
      </p:sp>
      <p:sp>
        <p:nvSpPr>
          <p:cNvPr id="3" name="Content Placeholder 2"/>
          <p:cNvSpPr>
            <a:spLocks noGrp="1"/>
          </p:cNvSpPr>
          <p:nvPr>
            <p:ph idx="1"/>
          </p:nvPr>
        </p:nvSpPr>
        <p:spPr/>
        <p:txBody>
          <a:bodyPr/>
          <a:lstStyle/>
          <a:p>
            <a:r>
              <a:rPr lang="en-US" dirty="0"/>
              <a:t>The trash guys “</a:t>
            </a:r>
            <a:r>
              <a:rPr lang="en-US" b="1" dirty="0"/>
              <a:t>lysosomes</a:t>
            </a:r>
            <a:r>
              <a:rPr lang="en-US" dirty="0"/>
              <a:t>” are organelles that contain digestive enzymes. They digest excess or worn out organelles, food particles, and engulfed viruses or bacteria.</a:t>
            </a:r>
          </a:p>
          <a:p>
            <a:r>
              <a:rPr lang="en-US" dirty="0"/>
              <a:t>Lysosomes can fuse with vacuoles and dispense their enzymes into the vacuole, digesting its contents. </a:t>
            </a:r>
          </a:p>
        </p:txBody>
      </p:sp>
    </p:spTree>
    <p:extLst>
      <p:ext uri="{BB962C8B-B14F-4D97-AF65-F5344CB8AC3E}">
        <p14:creationId xmlns:p14="http://schemas.microsoft.com/office/powerpoint/2010/main" val="2298972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microscopes</a:t>
            </a:r>
          </a:p>
        </p:txBody>
      </p:sp>
      <p:sp>
        <p:nvSpPr>
          <p:cNvPr id="3" name="Content Placeholder 2"/>
          <p:cNvSpPr>
            <a:spLocks noGrp="1"/>
          </p:cNvSpPr>
          <p:nvPr>
            <p:ph idx="1"/>
          </p:nvPr>
        </p:nvSpPr>
        <p:spPr/>
        <p:txBody>
          <a:bodyPr>
            <a:normAutofit lnSpcReduction="10000"/>
          </a:bodyPr>
          <a:lstStyle/>
          <a:p>
            <a:r>
              <a:rPr lang="en-US" dirty="0"/>
              <a:t>In the 1600’s Anton van Leeuwenhoek used a simple light microscope because it contained one lens and used light to view objects.</a:t>
            </a:r>
          </a:p>
          <a:p>
            <a:r>
              <a:rPr lang="en-US" dirty="0"/>
              <a:t> Over the next 200 years microscopes improved greatly developing the </a:t>
            </a:r>
            <a:r>
              <a:rPr lang="en-US" b="1" dirty="0"/>
              <a:t>compound light microscope</a:t>
            </a:r>
            <a:r>
              <a:rPr lang="en-US" dirty="0"/>
              <a:t> which uses a series of lenses to magnify objects in steps.</a:t>
            </a:r>
          </a:p>
          <a:p>
            <a:r>
              <a:rPr lang="en-US" dirty="0"/>
              <a:t>These microscopes can magnify objects up to about 1500 times</a:t>
            </a:r>
          </a:p>
        </p:txBody>
      </p:sp>
    </p:spTree>
    <p:extLst>
      <p:ext uri="{BB962C8B-B14F-4D97-AF65-F5344CB8AC3E}">
        <p14:creationId xmlns:p14="http://schemas.microsoft.com/office/powerpoint/2010/main" val="2772762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Energy transformers</a:t>
            </a:r>
          </a:p>
        </p:txBody>
      </p:sp>
      <p:sp>
        <p:nvSpPr>
          <p:cNvPr id="3" name="Content Placeholder 2"/>
          <p:cNvSpPr>
            <a:spLocks noGrp="1"/>
          </p:cNvSpPr>
          <p:nvPr>
            <p:ph idx="1"/>
          </p:nvPr>
        </p:nvSpPr>
        <p:spPr/>
        <p:txBody>
          <a:bodyPr/>
          <a:lstStyle/>
          <a:p>
            <a:r>
              <a:rPr lang="en-US" dirty="0"/>
              <a:t>Protein production, modification, transportation, digestion- all require energy. Two organelles, chloroplasts and mitochondria provide that energy.</a:t>
            </a:r>
          </a:p>
          <a:p>
            <a:pPr marL="0" indent="0" algn="ctr">
              <a:buNone/>
            </a:pPr>
            <a:r>
              <a:rPr lang="en-US" sz="4000" dirty="0"/>
              <a:t>Chloroplasts and energy</a:t>
            </a:r>
          </a:p>
          <a:p>
            <a:pPr marL="0" indent="0">
              <a:buNone/>
            </a:pPr>
            <a:r>
              <a:rPr lang="en-US" dirty="0"/>
              <a:t>Chloroplasts are cell organelles that capture light energy and convert it to chemical energy. </a:t>
            </a:r>
          </a:p>
        </p:txBody>
      </p:sp>
    </p:spTree>
    <p:extLst>
      <p:ext uri="{BB962C8B-B14F-4D97-AF65-F5344CB8AC3E}">
        <p14:creationId xmlns:p14="http://schemas.microsoft.com/office/powerpoint/2010/main" val="365016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Chloroplasts and energy</a:t>
            </a:r>
          </a:p>
        </p:txBody>
      </p:sp>
      <p:sp>
        <p:nvSpPr>
          <p:cNvPr id="3" name="Content Placeholder 2"/>
          <p:cNvSpPr>
            <a:spLocks noGrp="1"/>
          </p:cNvSpPr>
          <p:nvPr>
            <p:ph idx="1"/>
          </p:nvPr>
        </p:nvSpPr>
        <p:spPr/>
        <p:txBody>
          <a:bodyPr/>
          <a:lstStyle/>
          <a:p>
            <a:r>
              <a:rPr lang="en-US" b="1" dirty="0"/>
              <a:t>Chloroplasts </a:t>
            </a:r>
            <a:r>
              <a:rPr lang="en-US" dirty="0"/>
              <a:t>are cell organelles that capture light energy and convert it to chemical energy.</a:t>
            </a:r>
          </a:p>
          <a:p>
            <a:r>
              <a:rPr lang="en-US" dirty="0"/>
              <a:t>Structure of Chloroplasts- Has two membranes. Thylakoid membranes are stacked on top of one another (stack of coins) making a membranous sacs called grana. The </a:t>
            </a:r>
            <a:r>
              <a:rPr lang="en-US" dirty="0" err="1"/>
              <a:t>stroma</a:t>
            </a:r>
            <a:r>
              <a:rPr lang="en-US" dirty="0"/>
              <a:t> is the fluid that surrounds that grana.</a:t>
            </a:r>
          </a:p>
          <a:p>
            <a:endParaRPr lang="en-US" b="1" dirty="0"/>
          </a:p>
        </p:txBody>
      </p:sp>
    </p:spTree>
    <p:extLst>
      <p:ext uri="{BB962C8B-B14F-4D97-AF65-F5344CB8AC3E}">
        <p14:creationId xmlns:p14="http://schemas.microsoft.com/office/powerpoint/2010/main" val="3115805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Chloroplasts contain the green pigment chlorophyll. </a:t>
            </a:r>
            <a:r>
              <a:rPr lang="en-US" b="1" dirty="0"/>
              <a:t>Chlorophyll</a:t>
            </a:r>
            <a:r>
              <a:rPr lang="en-US" dirty="0"/>
              <a:t> traps light energy and gives leaves and stems their green color.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67056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241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Chloroplasts and energy</a:t>
            </a:r>
          </a:p>
        </p:txBody>
      </p:sp>
      <p:sp>
        <p:nvSpPr>
          <p:cNvPr id="3" name="Content Placeholder 2"/>
          <p:cNvSpPr>
            <a:spLocks noGrp="1"/>
          </p:cNvSpPr>
          <p:nvPr>
            <p:ph idx="1"/>
          </p:nvPr>
        </p:nvSpPr>
        <p:spPr/>
        <p:txBody>
          <a:bodyPr/>
          <a:lstStyle/>
          <a:p>
            <a:r>
              <a:rPr lang="en-US" dirty="0"/>
              <a:t>The chloroplasts  belongs to a group of plant organelles called </a:t>
            </a:r>
            <a:r>
              <a:rPr lang="en-US" b="1" dirty="0"/>
              <a:t>plastids</a:t>
            </a:r>
            <a:r>
              <a:rPr lang="en-US" dirty="0"/>
              <a:t>, which are used for storage. Some plastids store starches or lipids, whereas others contain pigments, molecules that give color. </a:t>
            </a:r>
          </a:p>
        </p:txBody>
      </p:sp>
    </p:spTree>
    <p:extLst>
      <p:ext uri="{BB962C8B-B14F-4D97-AF65-F5344CB8AC3E}">
        <p14:creationId xmlns:p14="http://schemas.microsoft.com/office/powerpoint/2010/main" val="756518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Mitochondria and energy</a:t>
            </a:r>
            <a:br>
              <a:rPr lang="en-US" dirty="0"/>
            </a:br>
            <a:r>
              <a:rPr lang="en-US" dirty="0"/>
              <a:t>(The Power house of the Cell)</a:t>
            </a:r>
          </a:p>
        </p:txBody>
      </p:sp>
      <p:sp>
        <p:nvSpPr>
          <p:cNvPr id="3" name="Content Placeholder 2"/>
          <p:cNvSpPr>
            <a:spLocks noGrp="1"/>
          </p:cNvSpPr>
          <p:nvPr>
            <p:ph idx="1"/>
          </p:nvPr>
        </p:nvSpPr>
        <p:spPr/>
        <p:txBody>
          <a:bodyPr>
            <a:normAutofit fontScale="92500"/>
          </a:bodyPr>
          <a:lstStyle/>
          <a:p>
            <a:r>
              <a:rPr lang="en-US" dirty="0"/>
              <a:t>Mitochondria  are membrane-bound organelles in plant and animal cells that transform energy for cells. The energy is then stored in the bonds of other molecules that cell organelles can access easily and quickly when energy is needed. </a:t>
            </a:r>
          </a:p>
          <a:p>
            <a:r>
              <a:rPr lang="en-US" dirty="0"/>
              <a:t>The chemical energy generated by the chloroplasts is stored in the bonds of sugar molecules until they are broken down by mitochondria. </a:t>
            </a:r>
          </a:p>
        </p:txBody>
      </p:sp>
    </p:spTree>
    <p:extLst>
      <p:ext uri="{BB962C8B-B14F-4D97-AF65-F5344CB8AC3E}">
        <p14:creationId xmlns:p14="http://schemas.microsoft.com/office/powerpoint/2010/main" val="1207921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Mitochondria and energy</a:t>
            </a:r>
          </a:p>
        </p:txBody>
      </p:sp>
      <p:sp>
        <p:nvSpPr>
          <p:cNvPr id="3" name="Content Placeholder 2"/>
          <p:cNvSpPr>
            <a:spLocks noGrp="1"/>
          </p:cNvSpPr>
          <p:nvPr>
            <p:ph idx="1"/>
          </p:nvPr>
        </p:nvSpPr>
        <p:spPr/>
        <p:txBody>
          <a:bodyPr/>
          <a:lstStyle/>
          <a:p>
            <a:r>
              <a:rPr lang="en-US" dirty="0"/>
              <a:t>A mitochondrion has an outer membrane and inner membrane. Energy-storing molecules are produced on the inner membrane.</a:t>
            </a:r>
          </a:p>
          <a:p>
            <a:r>
              <a:rPr lang="en-US" dirty="0"/>
              <a:t>Mitochondria numbers vary from cell to cell depending on the function of the cell. For example, liver cells may have up to 2000 mitochondria. </a:t>
            </a:r>
          </a:p>
          <a:p>
            <a:pPr marL="0" indent="0">
              <a:buNone/>
            </a:pPr>
            <a:endParaRPr lang="en-US" dirty="0"/>
          </a:p>
        </p:txBody>
      </p:sp>
    </p:spTree>
    <p:extLst>
      <p:ext uri="{BB962C8B-B14F-4D97-AF65-F5344CB8AC3E}">
        <p14:creationId xmlns:p14="http://schemas.microsoft.com/office/powerpoint/2010/main" val="423385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93185"/>
            <a:ext cx="8534400" cy="54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161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Cytoskeleton</a:t>
            </a:r>
          </a:p>
        </p:txBody>
      </p:sp>
      <p:sp>
        <p:nvSpPr>
          <p:cNvPr id="3" name="Content Placeholder 2"/>
          <p:cNvSpPr>
            <a:spLocks noGrp="1"/>
          </p:cNvSpPr>
          <p:nvPr>
            <p:ph idx="1"/>
          </p:nvPr>
        </p:nvSpPr>
        <p:spPr/>
        <p:txBody>
          <a:bodyPr/>
          <a:lstStyle/>
          <a:p>
            <a:r>
              <a:rPr lang="en-US" dirty="0"/>
              <a:t>Cells have a support structure called the cytoskeleton within the cytoplasm. It is like the skeleton of the human body but the cytoskeleton is constantly changing structure. It can be dismantled in one place and reassembled some where else in the cell, changing the cell’s shape. </a:t>
            </a:r>
          </a:p>
          <a:p>
            <a:endParaRPr lang="en-US" dirty="0"/>
          </a:p>
        </p:txBody>
      </p:sp>
    </p:spTree>
    <p:extLst>
      <p:ext uri="{BB962C8B-B14F-4D97-AF65-F5344CB8AC3E}">
        <p14:creationId xmlns:p14="http://schemas.microsoft.com/office/powerpoint/2010/main" val="3929292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Cytoskeleton</a:t>
            </a:r>
          </a:p>
        </p:txBody>
      </p:sp>
      <p:sp>
        <p:nvSpPr>
          <p:cNvPr id="3" name="Content Placeholder 2"/>
          <p:cNvSpPr>
            <a:spLocks noGrp="1"/>
          </p:cNvSpPr>
          <p:nvPr>
            <p:ph idx="1"/>
          </p:nvPr>
        </p:nvSpPr>
        <p:spPr/>
        <p:txBody>
          <a:bodyPr/>
          <a:lstStyle/>
          <a:p>
            <a:r>
              <a:rPr lang="en-US" dirty="0"/>
              <a:t>Microtubules are thin, hollow cylinders made of protein and microfilaments are smaller, solid protein fibers and they  make up the cytoskeleton. Together, they act as a sort of scaffold to maintain the shape of the cell in the same way that poles maintain the shape of a tent. </a:t>
            </a:r>
          </a:p>
        </p:txBody>
      </p:sp>
    </p:spTree>
    <p:extLst>
      <p:ext uri="{BB962C8B-B14F-4D97-AF65-F5344CB8AC3E}">
        <p14:creationId xmlns:p14="http://schemas.microsoft.com/office/powerpoint/2010/main" val="3088178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33400"/>
            <a:ext cx="74676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79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 Microscopes</a:t>
            </a:r>
          </a:p>
        </p:txBody>
      </p:sp>
      <p:sp>
        <p:nvSpPr>
          <p:cNvPr id="3" name="Content Placeholder 2"/>
          <p:cNvSpPr>
            <a:spLocks noGrp="1"/>
          </p:cNvSpPr>
          <p:nvPr>
            <p:ph idx="1"/>
          </p:nvPr>
        </p:nvSpPr>
        <p:spPr/>
        <p:txBody>
          <a:bodyPr>
            <a:normAutofit fontScale="92500" lnSpcReduction="10000"/>
          </a:bodyPr>
          <a:lstStyle/>
          <a:p>
            <a:r>
              <a:rPr lang="en-US" dirty="0"/>
              <a:t>The electron microscopes was developed in the 1930’s and 1940’s.</a:t>
            </a:r>
          </a:p>
          <a:p>
            <a:r>
              <a:rPr lang="en-US" dirty="0"/>
              <a:t>This microscope uses a beam of electrons instead of light to magnify structures up to 500,000 times their actual size, allowing scientists to see structures within a cell.</a:t>
            </a:r>
          </a:p>
          <a:p>
            <a:r>
              <a:rPr lang="en-US" dirty="0"/>
              <a:t>Two basic types of EM. Scanning EM, scans the surfaces of cells to learn their 3D shape. Transmission EM allows scientists to study the structures contained within the cell.</a:t>
            </a:r>
          </a:p>
        </p:txBody>
      </p:sp>
    </p:spTree>
    <p:extLst>
      <p:ext uri="{BB962C8B-B14F-4D97-AF65-F5344CB8AC3E}">
        <p14:creationId xmlns:p14="http://schemas.microsoft.com/office/powerpoint/2010/main" val="3458518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81000"/>
            <a:ext cx="8026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226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marL="0" indent="0">
              <a:buNone/>
            </a:pPr>
            <a:r>
              <a:rPr lang="en-US" dirty="0"/>
              <a:t>Centrioles are organelles found in the cells of animals and most </a:t>
            </a:r>
            <a:r>
              <a:rPr lang="en-US" dirty="0" err="1"/>
              <a:t>protists</a:t>
            </a:r>
            <a:r>
              <a:rPr lang="en-US" dirty="0"/>
              <a:t>. Centrioles play and important role in cell division. </a:t>
            </a:r>
          </a:p>
          <a:p>
            <a:pPr marL="0" indent="0" algn="ctr">
              <a:buNone/>
            </a:pPr>
            <a:r>
              <a:rPr lang="en-US" sz="4400" dirty="0"/>
              <a:t>Cilia and flagella</a:t>
            </a:r>
          </a:p>
          <a:p>
            <a:pPr marL="0" indent="0">
              <a:buNone/>
            </a:pPr>
            <a:r>
              <a:rPr lang="en-US" dirty="0"/>
              <a:t>Some cells surfaces have cilia and flagella, which are organelles made of </a:t>
            </a:r>
            <a:r>
              <a:rPr lang="en-US" dirty="0" err="1"/>
              <a:t>microtubles</a:t>
            </a:r>
            <a:r>
              <a:rPr lang="en-US" dirty="0"/>
              <a:t> that aid the cell in locomotion or feeding.</a:t>
            </a:r>
          </a:p>
          <a:p>
            <a:pPr marL="0" indent="0">
              <a:buNone/>
            </a:pPr>
            <a:r>
              <a:rPr lang="en-US" dirty="0"/>
              <a:t>Cilia are short, numerous projections that look like hairs. Their motion is similar to that of oars in a rowboat.</a:t>
            </a:r>
          </a:p>
        </p:txBody>
      </p:sp>
    </p:spTree>
    <p:extLst>
      <p:ext uri="{BB962C8B-B14F-4D97-AF65-F5344CB8AC3E}">
        <p14:creationId xmlns:p14="http://schemas.microsoft.com/office/powerpoint/2010/main" val="3721060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229600" cy="6126163"/>
          </a:xfrm>
        </p:spPr>
        <p:txBody>
          <a:bodyPr/>
          <a:lstStyle/>
          <a:p>
            <a:r>
              <a:rPr lang="en-US" dirty="0"/>
              <a:t>Flagella are longer projections that move with a whip like motion. A cell usually has only one or two flagella.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33813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76400"/>
            <a:ext cx="4495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43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Basic cell types</a:t>
            </a:r>
          </a:p>
        </p:txBody>
      </p:sp>
      <p:sp>
        <p:nvSpPr>
          <p:cNvPr id="3" name="Content Placeholder 2"/>
          <p:cNvSpPr>
            <a:spLocks noGrp="1"/>
          </p:cNvSpPr>
          <p:nvPr>
            <p:ph idx="1"/>
          </p:nvPr>
        </p:nvSpPr>
        <p:spPr/>
        <p:txBody>
          <a:bodyPr/>
          <a:lstStyle/>
          <a:p>
            <a:r>
              <a:rPr lang="en-US" dirty="0"/>
              <a:t>Prokaryotes- most unicellular organisms, such as bacteria, do not have membrane bound organelles.</a:t>
            </a:r>
          </a:p>
          <a:p>
            <a:endParaRPr lang="en-US" dirty="0"/>
          </a:p>
          <a:p>
            <a:r>
              <a:rPr lang="en-US" dirty="0"/>
              <a:t>Eukaryotes- those containing membrane-bound organelles.</a:t>
            </a:r>
          </a:p>
        </p:txBody>
      </p:sp>
    </p:spTree>
    <p:extLst>
      <p:ext uri="{BB962C8B-B14F-4D97-AF65-F5344CB8AC3E}">
        <p14:creationId xmlns:p14="http://schemas.microsoft.com/office/powerpoint/2010/main" val="67370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9" y="173611"/>
            <a:ext cx="4607305" cy="615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639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Eukaryotic Cell Structure</a:t>
            </a:r>
          </a:p>
        </p:txBody>
      </p:sp>
      <p:sp>
        <p:nvSpPr>
          <p:cNvPr id="3" name="Content Placeholder 2"/>
          <p:cNvSpPr>
            <a:spLocks noGrp="1"/>
          </p:cNvSpPr>
          <p:nvPr>
            <p:ph idx="1"/>
          </p:nvPr>
        </p:nvSpPr>
        <p:spPr/>
        <p:txBody>
          <a:bodyPr/>
          <a:lstStyle/>
          <a:p>
            <a:r>
              <a:rPr lang="en-US" dirty="0"/>
              <a:t>Cellular Boundaries</a:t>
            </a:r>
          </a:p>
          <a:p>
            <a:r>
              <a:rPr lang="en-US" dirty="0"/>
              <a:t>Plant cells, fungi, bacteria and some </a:t>
            </a:r>
            <a:r>
              <a:rPr lang="en-US" dirty="0" err="1"/>
              <a:t>protists</a:t>
            </a:r>
            <a:r>
              <a:rPr lang="en-US" dirty="0"/>
              <a:t> have an additional boundary, the cell wall</a:t>
            </a:r>
          </a:p>
          <a:p>
            <a:r>
              <a:rPr lang="en-US" dirty="0"/>
              <a:t>The cell wall is a fairly rigid structure located outside the plasma membrane that provides additional support and protection.</a:t>
            </a:r>
          </a:p>
        </p:txBody>
      </p:sp>
    </p:spTree>
    <p:extLst>
      <p:ext uri="{BB962C8B-B14F-4D97-AF65-F5344CB8AC3E}">
        <p14:creationId xmlns:p14="http://schemas.microsoft.com/office/powerpoint/2010/main" val="321502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Cell Wall</a:t>
            </a:r>
          </a:p>
        </p:txBody>
      </p:sp>
      <p:sp>
        <p:nvSpPr>
          <p:cNvPr id="3" name="Content Placeholder 2"/>
          <p:cNvSpPr>
            <a:spLocks noGrp="1"/>
          </p:cNvSpPr>
          <p:nvPr>
            <p:ph idx="1"/>
          </p:nvPr>
        </p:nvSpPr>
        <p:spPr/>
        <p:txBody>
          <a:bodyPr/>
          <a:lstStyle/>
          <a:p>
            <a:r>
              <a:rPr lang="en-US" dirty="0"/>
              <a:t>The cell wall forms an inflexible barrier that protects the cell and gives it support.</a:t>
            </a:r>
          </a:p>
          <a:p>
            <a:r>
              <a:rPr lang="en-US" dirty="0"/>
              <a:t>In plants the cell wall is composed of a carbohydrate called cellulose. The cellulose forms a thick, tough mesh of fibers. </a:t>
            </a:r>
          </a:p>
          <a:p>
            <a:r>
              <a:rPr lang="en-US" dirty="0"/>
              <a:t>The cell wall allows  molecules to enter.  Unlike the plasma membrane it does not select which molecules can enter into the cell.</a:t>
            </a:r>
          </a:p>
        </p:txBody>
      </p:sp>
    </p:spTree>
    <p:extLst>
      <p:ext uri="{BB962C8B-B14F-4D97-AF65-F5344CB8AC3E}">
        <p14:creationId xmlns:p14="http://schemas.microsoft.com/office/powerpoint/2010/main" val="328320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Nucleus and cell control</a:t>
            </a:r>
          </a:p>
        </p:txBody>
      </p:sp>
      <p:sp>
        <p:nvSpPr>
          <p:cNvPr id="3" name="Content Placeholder 2"/>
          <p:cNvSpPr>
            <a:spLocks noGrp="1"/>
          </p:cNvSpPr>
          <p:nvPr>
            <p:ph idx="1"/>
          </p:nvPr>
        </p:nvSpPr>
        <p:spPr/>
        <p:txBody>
          <a:bodyPr/>
          <a:lstStyle/>
          <a:p>
            <a:r>
              <a:rPr lang="en-US" dirty="0"/>
              <a:t>The nucleus contains the directions to make proteins. Every part of the cell depends on proteins, so by containing the blueprint to make proteins, the nucleus controls the activity of the organelles.</a:t>
            </a:r>
          </a:p>
          <a:p>
            <a:r>
              <a:rPr lang="en-US" dirty="0"/>
              <a:t>The master set of directions for making proteins is contained in the chromatin, which are strands of the genetic material, DNA.</a:t>
            </a:r>
          </a:p>
        </p:txBody>
      </p:sp>
    </p:spTree>
    <p:extLst>
      <p:ext uri="{BB962C8B-B14F-4D97-AF65-F5344CB8AC3E}">
        <p14:creationId xmlns:p14="http://schemas.microsoft.com/office/powerpoint/2010/main" val="114576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Nucleus</a:t>
            </a:r>
          </a:p>
        </p:txBody>
      </p:sp>
      <p:sp>
        <p:nvSpPr>
          <p:cNvPr id="3" name="Content Placeholder 2"/>
          <p:cNvSpPr>
            <a:spLocks noGrp="1"/>
          </p:cNvSpPr>
          <p:nvPr>
            <p:ph idx="1"/>
          </p:nvPr>
        </p:nvSpPr>
        <p:spPr/>
        <p:txBody>
          <a:bodyPr>
            <a:normAutofit fontScale="92500"/>
          </a:bodyPr>
          <a:lstStyle/>
          <a:p>
            <a:r>
              <a:rPr lang="en-US" dirty="0"/>
              <a:t>Within the Nucleus is a prominent organelle called the </a:t>
            </a:r>
            <a:r>
              <a:rPr lang="en-US" b="1" dirty="0"/>
              <a:t>nucleolus, </a:t>
            </a:r>
            <a:r>
              <a:rPr lang="en-US" dirty="0"/>
              <a:t>which makes ribosomes.</a:t>
            </a:r>
          </a:p>
          <a:p>
            <a:r>
              <a:rPr lang="en-US" b="1" dirty="0"/>
              <a:t>Ribosomes</a:t>
            </a:r>
            <a:r>
              <a:rPr lang="en-US" dirty="0"/>
              <a:t> are the sites where the cell produces proteins according to the directions of DNA.</a:t>
            </a:r>
          </a:p>
          <a:p>
            <a:r>
              <a:rPr lang="en-US" dirty="0"/>
              <a:t>For  proteins to be made, ribosomes must leave the nucleus and enter the cytoplasm and the blueprints contained in DNA must be translated into RNA and sent to the cytoplasm.</a:t>
            </a:r>
          </a:p>
        </p:txBody>
      </p:sp>
    </p:spTree>
    <p:extLst>
      <p:ext uri="{BB962C8B-B14F-4D97-AF65-F5344CB8AC3E}">
        <p14:creationId xmlns:p14="http://schemas.microsoft.com/office/powerpoint/2010/main" val="1276722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1387</Words>
  <Application>Microsoft Office PowerPoint</Application>
  <PresentationFormat>On-screen Show (4:3)</PresentationFormat>
  <Paragraphs>89</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The Discovery of Cells </vt:lpstr>
      <vt:lpstr>Light microscopes</vt:lpstr>
      <vt:lpstr>Electron Microscopes</vt:lpstr>
      <vt:lpstr>Two Basic cell types</vt:lpstr>
      <vt:lpstr>PowerPoint Presentation</vt:lpstr>
      <vt:lpstr>The Eukaryotic Cell Structure</vt:lpstr>
      <vt:lpstr>The Cell Wall</vt:lpstr>
      <vt:lpstr>The Nucleus and cell control</vt:lpstr>
      <vt:lpstr>The Nucleus</vt:lpstr>
      <vt:lpstr>The Nucleus</vt:lpstr>
      <vt:lpstr>The Nucleus</vt:lpstr>
      <vt:lpstr>Assembly and transport of proteins</vt:lpstr>
      <vt:lpstr>Assembly and transport of proteins</vt:lpstr>
      <vt:lpstr>Assembly and transport of proteins</vt:lpstr>
      <vt:lpstr>PowerPoint Presentation</vt:lpstr>
      <vt:lpstr>Assembly and transport of proteins</vt:lpstr>
      <vt:lpstr>Assembly and transport of Proteins</vt:lpstr>
      <vt:lpstr>Vacuoles and Storage</vt:lpstr>
      <vt:lpstr>Lysosomes and Recycling</vt:lpstr>
      <vt:lpstr>Energy transformers</vt:lpstr>
      <vt:lpstr>Chloroplasts and energy</vt:lpstr>
      <vt:lpstr>PowerPoint Presentation</vt:lpstr>
      <vt:lpstr>Chloroplasts and energy</vt:lpstr>
      <vt:lpstr>Mitochondria and energy (The Power house of the Cell)</vt:lpstr>
      <vt:lpstr>Mitochondria and energy</vt:lpstr>
      <vt:lpstr>PowerPoint Presentation</vt:lpstr>
      <vt:lpstr>Cytoskeleton</vt:lpstr>
      <vt:lpstr>Cytoskeleton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Discovery of Cells</dc:title>
  <dc:creator>user</dc:creator>
  <cp:lastModifiedBy>Annabelle Olivo</cp:lastModifiedBy>
  <cp:revision>46</cp:revision>
  <cp:lastPrinted>2013-01-30T16:41:31Z</cp:lastPrinted>
  <dcterms:created xsi:type="dcterms:W3CDTF">2012-12-18T14:26:09Z</dcterms:created>
  <dcterms:modified xsi:type="dcterms:W3CDTF">2024-08-22T01:53:11Z</dcterms:modified>
</cp:coreProperties>
</file>