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Funtastic" charset="1" panose="00000000000000000000"/>
      <p:regular r:id="rId29"/>
    </p:embeddedFont>
    <p:embeddedFont>
      <p:font typeface="Dreaming Outloud Sans" charset="1" panose="00000500000000000000"/>
      <p:regular r:id="rId30"/>
    </p:embeddedFont>
    <p:embeddedFont>
      <p:font typeface="Genty Sans" charset="1" panose="00000600000000000000"/>
      <p:regular r:id="rId31"/>
    </p:embeddedFont>
    <p:embeddedFont>
      <p:font typeface="Canva Sans" charset="1" panose="020B0503030501040103"/>
      <p:regular r:id="rId32"/>
    </p:embeddedFont>
    <p:embeddedFont>
      <p:font typeface="Canva Sans Bold" charset="1" panose="020B0803030501040103"/>
      <p:regular r:id="rId33"/>
    </p:embeddedFont>
    <p:embeddedFont>
      <p:font typeface="Glacial Indifference Bold" charset="1" panose="00000800000000000000"/>
      <p:regular r:id="rId34"/>
    </p:embeddedFont>
    <p:embeddedFont>
      <p:font typeface="Glacial Indifference" charset="1" panose="00000000000000000000"/>
      <p:regular r:id="rId35"/>
    </p:embeddedFont>
    <p:embeddedFont>
      <p:font typeface="Glacial Indifference Bold Italics"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734966" y="952854"/>
            <a:ext cx="16818068" cy="8381292"/>
            <a:chOff x="0" y="0"/>
            <a:chExt cx="4429450" cy="2207419"/>
          </a:xfrm>
        </p:grpSpPr>
        <p:sp>
          <p:nvSpPr>
            <p:cNvPr name="Freeform 3" id="3"/>
            <p:cNvSpPr/>
            <p:nvPr/>
          </p:nvSpPr>
          <p:spPr>
            <a:xfrm flipH="false" flipV="false" rot="0">
              <a:off x="0" y="0"/>
              <a:ext cx="4429450" cy="2207419"/>
            </a:xfrm>
            <a:custGeom>
              <a:avLst/>
              <a:gdLst/>
              <a:ahLst/>
              <a:cxnLst/>
              <a:rect r="r" b="b" t="t" l="l"/>
              <a:pathLst>
                <a:path h="2207419" w="4429450">
                  <a:moveTo>
                    <a:pt x="23477" y="0"/>
                  </a:moveTo>
                  <a:lnTo>
                    <a:pt x="4405973" y="0"/>
                  </a:lnTo>
                  <a:cubicBezTo>
                    <a:pt x="4418939" y="0"/>
                    <a:pt x="4429450" y="10511"/>
                    <a:pt x="4429450" y="23477"/>
                  </a:cubicBezTo>
                  <a:lnTo>
                    <a:pt x="4429450" y="2183942"/>
                  </a:lnTo>
                  <a:cubicBezTo>
                    <a:pt x="4429450" y="2196908"/>
                    <a:pt x="4418939" y="2207419"/>
                    <a:pt x="4405973" y="2207419"/>
                  </a:cubicBezTo>
                  <a:lnTo>
                    <a:pt x="23477" y="2207419"/>
                  </a:lnTo>
                  <a:cubicBezTo>
                    <a:pt x="10511" y="2207419"/>
                    <a:pt x="0" y="2196908"/>
                    <a:pt x="0" y="2183942"/>
                  </a:cubicBezTo>
                  <a:lnTo>
                    <a:pt x="0" y="23477"/>
                  </a:lnTo>
                  <a:cubicBezTo>
                    <a:pt x="0" y="10511"/>
                    <a:pt x="10511" y="0"/>
                    <a:pt x="23477" y="0"/>
                  </a:cubicBezTo>
                  <a:close/>
                </a:path>
              </a:pathLst>
            </a:custGeom>
            <a:solidFill>
              <a:srgbClr val="5D8BA4"/>
            </a:solidFill>
            <a:ln w="47625" cap="rnd">
              <a:solidFill>
                <a:srgbClr val="000000"/>
              </a:solidFill>
              <a:prstDash val="solid"/>
              <a:round/>
            </a:ln>
          </p:spPr>
        </p:sp>
        <p:sp>
          <p:nvSpPr>
            <p:cNvPr name="TextBox 4" id="4"/>
            <p:cNvSpPr txBox="true"/>
            <p:nvPr/>
          </p:nvSpPr>
          <p:spPr>
            <a:xfrm>
              <a:off x="0" y="-38100"/>
              <a:ext cx="4429450" cy="2245519"/>
            </a:xfrm>
            <a:prstGeom prst="rect">
              <a:avLst/>
            </a:prstGeom>
          </p:spPr>
          <p:txBody>
            <a:bodyPr anchor="ctr" rtlCol="false" tIns="50800" lIns="50800" bIns="50800" rIns="50800"/>
            <a:lstStyle/>
            <a:p>
              <a:pPr algn="ctr">
                <a:lnSpc>
                  <a:spcPts val="2660"/>
                </a:lnSpc>
              </a:pPr>
            </a:p>
          </p:txBody>
        </p:sp>
      </p:grpSp>
      <p:sp>
        <p:nvSpPr>
          <p:cNvPr name="Freeform 5" id="5"/>
          <p:cNvSpPr/>
          <p:nvPr/>
        </p:nvSpPr>
        <p:spPr>
          <a:xfrm flipH="false" flipV="false" rot="0">
            <a:off x="-2184681" y="-2391330"/>
            <a:ext cx="6953910" cy="6536675"/>
          </a:xfrm>
          <a:custGeom>
            <a:avLst/>
            <a:gdLst/>
            <a:ahLst/>
            <a:cxnLst/>
            <a:rect r="r" b="b" t="t" l="l"/>
            <a:pathLst>
              <a:path h="6536675" w="6953910">
                <a:moveTo>
                  <a:pt x="0" y="0"/>
                </a:moveTo>
                <a:lnTo>
                  <a:pt x="6953910" y="0"/>
                </a:lnTo>
                <a:lnTo>
                  <a:pt x="6953910" y="6536675"/>
                </a:lnTo>
                <a:lnTo>
                  <a:pt x="0" y="6536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271418"/>
            <a:ext cx="16157244" cy="4763165"/>
          </a:xfrm>
          <a:prstGeom prst="rect">
            <a:avLst/>
          </a:prstGeom>
        </p:spPr>
        <p:txBody>
          <a:bodyPr anchor="t" rtlCol="false" tIns="0" lIns="0" bIns="0" rIns="0">
            <a:spAutoFit/>
          </a:bodyPr>
          <a:lstStyle/>
          <a:p>
            <a:pPr algn="ctr">
              <a:lnSpc>
                <a:spcPts val="11846"/>
              </a:lnSpc>
            </a:pPr>
            <a:r>
              <a:rPr lang="en-US" sz="11501">
                <a:solidFill>
                  <a:srgbClr val="000000"/>
                </a:solidFill>
                <a:latin typeface="Funtastic"/>
                <a:ea typeface="Funtastic"/>
                <a:cs typeface="Funtastic"/>
                <a:sym typeface="Funtastic"/>
              </a:rPr>
              <a:t>TRANSCRIPTIONAL CONTROL OF GENE EXPRESSION</a:t>
            </a:r>
          </a:p>
        </p:txBody>
      </p:sp>
      <p:sp>
        <p:nvSpPr>
          <p:cNvPr name="Freeform 7" id="7"/>
          <p:cNvSpPr/>
          <p:nvPr/>
        </p:nvSpPr>
        <p:spPr>
          <a:xfrm flipH="false" flipV="false" rot="0">
            <a:off x="14059119" y="6354011"/>
            <a:ext cx="6771751" cy="6365446"/>
          </a:xfrm>
          <a:custGeom>
            <a:avLst/>
            <a:gdLst/>
            <a:ahLst/>
            <a:cxnLst/>
            <a:rect r="r" b="b" t="t" l="l"/>
            <a:pathLst>
              <a:path h="6365446" w="6771751">
                <a:moveTo>
                  <a:pt x="0" y="0"/>
                </a:moveTo>
                <a:lnTo>
                  <a:pt x="6771751" y="0"/>
                </a:lnTo>
                <a:lnTo>
                  <a:pt x="6771751" y="6365446"/>
                </a:lnTo>
                <a:lnTo>
                  <a:pt x="0" y="63654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413871" y="7254365"/>
            <a:ext cx="8755921" cy="986109"/>
          </a:xfrm>
          <a:prstGeom prst="rect">
            <a:avLst/>
          </a:prstGeom>
        </p:spPr>
        <p:txBody>
          <a:bodyPr anchor="t" rtlCol="false" tIns="0" lIns="0" bIns="0" rIns="0">
            <a:spAutoFit/>
          </a:bodyPr>
          <a:lstStyle/>
          <a:p>
            <a:pPr algn="ctr">
              <a:lnSpc>
                <a:spcPts val="8122"/>
              </a:lnSpc>
            </a:pPr>
            <a:r>
              <a:rPr lang="en-US" sz="5801">
                <a:solidFill>
                  <a:srgbClr val="000000"/>
                </a:solidFill>
                <a:latin typeface="Dreaming Outloud Sans"/>
                <a:ea typeface="Dreaming Outloud Sans"/>
                <a:cs typeface="Dreaming Outloud Sans"/>
                <a:sym typeface="Dreaming Outloud Sans"/>
              </a:rPr>
              <a:t>BY: DACANAY, KIZZIE MAE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568647" y="1628886"/>
            <a:ext cx="15150707" cy="1630029"/>
            <a:chOff x="0" y="0"/>
            <a:chExt cx="3990310" cy="429308"/>
          </a:xfrm>
        </p:grpSpPr>
        <p:sp>
          <p:nvSpPr>
            <p:cNvPr name="Freeform 6" id="6"/>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7" id="7"/>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IMPORTANCE OF TRANSCRIPTIONAL CONTROL:</a:t>
              </a:r>
            </a:p>
          </p:txBody>
        </p:sp>
      </p:grpSp>
      <p:sp>
        <p:nvSpPr>
          <p:cNvPr name="TextBox 8" id="8"/>
          <p:cNvSpPr txBox="true"/>
          <p:nvPr/>
        </p:nvSpPr>
        <p:spPr>
          <a:xfrm rot="0">
            <a:off x="1568647" y="3075864"/>
            <a:ext cx="15150707" cy="6240145"/>
          </a:xfrm>
          <a:prstGeom prst="rect">
            <a:avLst/>
          </a:prstGeom>
        </p:spPr>
        <p:txBody>
          <a:bodyPr anchor="t" rtlCol="false" tIns="0" lIns="0" bIns="0" rIns="0">
            <a:spAutoFit/>
          </a:bodyPr>
          <a:lstStyle/>
          <a:p>
            <a:pPr algn="just">
              <a:lnSpc>
                <a:spcPts val="5179"/>
              </a:lnSpc>
            </a:pPr>
          </a:p>
          <a:p>
            <a:pPr algn="just">
              <a:lnSpc>
                <a:spcPts val="4899"/>
              </a:lnSpc>
            </a:pPr>
            <a:r>
              <a:rPr lang="en-US" sz="3499" b="true">
                <a:solidFill>
                  <a:srgbClr val="000000"/>
                </a:solidFill>
                <a:latin typeface="Canva Sans Bold"/>
                <a:ea typeface="Canva Sans Bold"/>
                <a:cs typeface="Canva Sans Bold"/>
                <a:sym typeface="Canva Sans Bold"/>
              </a:rPr>
              <a:t>Cell Differentiation: </a:t>
            </a:r>
            <a:r>
              <a:rPr lang="en-US" sz="3499">
                <a:solidFill>
                  <a:srgbClr val="000000"/>
                </a:solidFill>
                <a:latin typeface="Canva Sans"/>
                <a:ea typeface="Canva Sans"/>
                <a:cs typeface="Canva Sans"/>
                <a:sym typeface="Canva Sans"/>
              </a:rPr>
              <a:t>Transcriptional control allows for the specialization of cells. </a:t>
            </a:r>
          </a:p>
          <a:p>
            <a:pPr algn="just">
              <a:lnSpc>
                <a:spcPts val="4899"/>
              </a:lnSpc>
            </a:pPr>
            <a:r>
              <a:rPr lang="en-US" b="true" sz="3499">
                <a:solidFill>
                  <a:srgbClr val="000000"/>
                </a:solidFill>
                <a:latin typeface="Canva Sans Bold"/>
                <a:ea typeface="Canva Sans Bold"/>
                <a:cs typeface="Canva Sans Bold"/>
                <a:sym typeface="Canva Sans Bold"/>
              </a:rPr>
              <a:t>Response to Environmental Changes</a:t>
            </a:r>
            <a:r>
              <a:rPr lang="en-US" sz="3499">
                <a:solidFill>
                  <a:srgbClr val="000000"/>
                </a:solidFill>
                <a:latin typeface="Canva Sans"/>
                <a:ea typeface="Canva Sans"/>
                <a:cs typeface="Canva Sans"/>
                <a:sym typeface="Canva Sans"/>
              </a:rPr>
              <a:t>: Cells can quickly adapt to changing conditions (e.g., stress, nutrient availability) by turning genes on or off as needed.</a:t>
            </a:r>
          </a:p>
          <a:p>
            <a:pPr algn="just">
              <a:lnSpc>
                <a:spcPts val="4899"/>
              </a:lnSpc>
            </a:pPr>
            <a:r>
              <a:rPr lang="en-US" b="true" sz="3499">
                <a:solidFill>
                  <a:srgbClr val="000000"/>
                </a:solidFill>
                <a:latin typeface="Canva Sans Bold"/>
                <a:ea typeface="Canva Sans Bold"/>
                <a:cs typeface="Canva Sans Bold"/>
                <a:sym typeface="Canva Sans Bold"/>
              </a:rPr>
              <a:t>Development and Growth:</a:t>
            </a:r>
            <a:r>
              <a:rPr lang="en-US" sz="3499">
                <a:solidFill>
                  <a:srgbClr val="000000"/>
                </a:solidFill>
                <a:latin typeface="Canva Sans"/>
                <a:ea typeface="Canva Sans"/>
                <a:cs typeface="Canva Sans"/>
                <a:sym typeface="Canva Sans"/>
              </a:rPr>
              <a:t> Proper transcriptional regulation is essential for normal development and growth, as it ensures that genes are expressed at the right times and levels.</a:t>
            </a:r>
          </a:p>
          <a:p>
            <a:pPr algn="just">
              <a:lnSpc>
                <a:spcPts val="51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HEMOGLOBIN</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4149" r="0" b="-4149"/>
              </a:stretch>
            </a:blipFill>
            <a:ln w="38100" cap="rnd">
              <a:solidFill>
                <a:srgbClr val="000000"/>
              </a:solidFill>
              <a:prstDash val="solid"/>
              <a:round/>
            </a:ln>
          </p:spPr>
        </p:sp>
      </p:grpSp>
      <p:sp>
        <p:nvSpPr>
          <p:cNvPr name="TextBox 16" id="16"/>
          <p:cNvSpPr txBox="true"/>
          <p:nvPr/>
        </p:nvSpPr>
        <p:spPr>
          <a:xfrm rot="0">
            <a:off x="1855248" y="3311714"/>
            <a:ext cx="7142899" cy="5252085"/>
          </a:xfrm>
          <a:prstGeom prst="rect">
            <a:avLst/>
          </a:prstGeom>
        </p:spPr>
        <p:txBody>
          <a:bodyPr anchor="t" rtlCol="false" tIns="0" lIns="0" bIns="0" rIns="0">
            <a:spAutoFit/>
          </a:bodyPr>
          <a:lstStyle/>
          <a:p>
            <a:pPr algn="just" marL="518160" indent="-259080" lvl="1">
              <a:lnSpc>
                <a:spcPts val="6000"/>
              </a:lnSpc>
              <a:buAutoNum type="arabicPeriod" startAt="1"/>
            </a:pPr>
            <a:r>
              <a:rPr lang="en-US" b="true" sz="2400">
                <a:solidFill>
                  <a:srgbClr val="000000"/>
                </a:solidFill>
                <a:latin typeface="Glacial Indifference Bold"/>
                <a:ea typeface="Glacial Indifference Bold"/>
                <a:cs typeface="Glacial Indifference Bold"/>
                <a:sym typeface="Glacial Indifference Bold"/>
              </a:rPr>
              <a:t>Copying the Instructions (Transcription)</a:t>
            </a:r>
          </a:p>
          <a:p>
            <a:pPr algn="just">
              <a:lnSpc>
                <a:spcPts val="6000"/>
              </a:lnSpc>
            </a:pPr>
            <a:r>
              <a:rPr lang="en-US" sz="2400">
                <a:solidFill>
                  <a:srgbClr val="000000"/>
                </a:solidFill>
                <a:latin typeface="Glacial Indifference"/>
                <a:ea typeface="Glacial Indifference"/>
                <a:cs typeface="Glacial Indifference"/>
                <a:sym typeface="Glacial Indifference"/>
              </a:rPr>
              <a:t>Inside certain cells in the bone marrow, the DNA contains genes that have the instructions to make hemoglobin. Two important genes are involved: </a:t>
            </a:r>
            <a:r>
              <a:rPr lang="en-US" b="true" sz="2400">
                <a:solidFill>
                  <a:srgbClr val="000000"/>
                </a:solidFill>
                <a:latin typeface="Glacial Indifference Bold"/>
                <a:ea typeface="Glacial Indifference Bold"/>
                <a:cs typeface="Glacial Indifference Bold"/>
                <a:sym typeface="Glacial Indifference Bold"/>
              </a:rPr>
              <a:t>one for the alpha</a:t>
            </a:r>
            <a:r>
              <a:rPr lang="en-US" sz="2400">
                <a:solidFill>
                  <a:srgbClr val="000000"/>
                </a:solidFill>
                <a:latin typeface="Glacial Indifference"/>
                <a:ea typeface="Glacial Indifference"/>
                <a:cs typeface="Glacial Indifference"/>
                <a:sym typeface="Glacial Indifference"/>
              </a:rPr>
              <a:t> part and </a:t>
            </a:r>
            <a:r>
              <a:rPr lang="en-US" b="true" sz="2400">
                <a:solidFill>
                  <a:srgbClr val="000000"/>
                </a:solidFill>
                <a:latin typeface="Glacial Indifference Bold"/>
                <a:ea typeface="Glacial Indifference Bold"/>
                <a:cs typeface="Glacial Indifference Bold"/>
                <a:sym typeface="Glacial Indifference Bold"/>
              </a:rPr>
              <a:t>one for the beta part</a:t>
            </a:r>
            <a:r>
              <a:rPr lang="en-US" sz="2400">
                <a:solidFill>
                  <a:srgbClr val="000000"/>
                </a:solidFill>
                <a:latin typeface="Glacial Indifference"/>
                <a:ea typeface="Glacial Indifference"/>
                <a:cs typeface="Glacial Indifference"/>
                <a:sym typeface="Glacial Indifference"/>
              </a:rPr>
              <a:t> of hemoglobin. The cell makes a copy of these instructions in the form of messenger RNA (mRNA).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HEMOGLOBIN</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4149" r="0" b="-4149"/>
              </a:stretch>
            </a:blipFill>
            <a:ln w="38100" cap="rnd">
              <a:solidFill>
                <a:srgbClr val="000000"/>
              </a:solidFill>
              <a:prstDash val="solid"/>
              <a:round/>
            </a:ln>
          </p:spPr>
        </p:sp>
      </p:grpSp>
      <p:sp>
        <p:nvSpPr>
          <p:cNvPr name="TextBox 16" id="16"/>
          <p:cNvSpPr txBox="true"/>
          <p:nvPr/>
        </p:nvSpPr>
        <p:spPr>
          <a:xfrm rot="0">
            <a:off x="1811189" y="3517323"/>
            <a:ext cx="6761052" cy="4490085"/>
          </a:xfrm>
          <a:prstGeom prst="rect">
            <a:avLst/>
          </a:prstGeom>
        </p:spPr>
        <p:txBody>
          <a:bodyPr anchor="t" rtlCol="false" tIns="0" lIns="0" bIns="0" rIns="0">
            <a:spAutoFit/>
          </a:bodyPr>
          <a:lstStyle/>
          <a:p>
            <a:pPr algn="just">
              <a:lnSpc>
                <a:spcPts val="6000"/>
              </a:lnSpc>
            </a:pPr>
            <a:r>
              <a:rPr lang="en-US" sz="2400" b="true">
                <a:solidFill>
                  <a:srgbClr val="000000"/>
                </a:solidFill>
                <a:latin typeface="Glacial Indifference Bold"/>
                <a:ea typeface="Glacial Indifference Bold"/>
                <a:cs typeface="Glacial Indifference Bold"/>
                <a:sym typeface="Glacial Indifference Bold"/>
              </a:rPr>
              <a:t>2. Sending the Instructions (mRNA Processing and Transport)</a:t>
            </a:r>
          </a:p>
          <a:p>
            <a:pPr algn="just">
              <a:lnSpc>
                <a:spcPts val="6000"/>
              </a:lnSpc>
            </a:pPr>
            <a:r>
              <a:rPr lang="en-US" sz="2400">
                <a:solidFill>
                  <a:srgbClr val="000000"/>
                </a:solidFill>
                <a:latin typeface="Glacial Indifference"/>
                <a:ea typeface="Glacial Indifference"/>
                <a:cs typeface="Glacial Indifference"/>
                <a:sym typeface="Glacial Indifference"/>
              </a:rPr>
              <a:t>Once the mRNA copy is made, it gets prepared to leave the nucleus, where DNA is stored, and heads to the ribosomes (the cell’s protein factories) in the cytoplasm.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HEMOGLOBIN</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4149" r="0" b="-4149"/>
              </a:stretch>
            </a:blipFill>
            <a:ln w="38100" cap="rnd">
              <a:solidFill>
                <a:srgbClr val="000000"/>
              </a:solidFill>
              <a:prstDash val="solid"/>
              <a:round/>
            </a:ln>
          </p:spPr>
        </p:sp>
      </p:grpSp>
      <p:sp>
        <p:nvSpPr>
          <p:cNvPr name="TextBox 16" id="16"/>
          <p:cNvSpPr txBox="true"/>
          <p:nvPr/>
        </p:nvSpPr>
        <p:spPr>
          <a:xfrm rot="0">
            <a:off x="1811189" y="3517323"/>
            <a:ext cx="6761052" cy="4490085"/>
          </a:xfrm>
          <a:prstGeom prst="rect">
            <a:avLst/>
          </a:prstGeom>
        </p:spPr>
        <p:txBody>
          <a:bodyPr anchor="t" rtlCol="false" tIns="0" lIns="0" bIns="0" rIns="0">
            <a:spAutoFit/>
          </a:bodyPr>
          <a:lstStyle/>
          <a:p>
            <a:pPr algn="just">
              <a:lnSpc>
                <a:spcPts val="6000"/>
              </a:lnSpc>
            </a:pPr>
            <a:r>
              <a:rPr lang="en-US" sz="2400" b="true">
                <a:solidFill>
                  <a:srgbClr val="000000"/>
                </a:solidFill>
                <a:latin typeface="Glacial Indifference Bold"/>
                <a:ea typeface="Glacial Indifference Bold"/>
                <a:cs typeface="Glacial Indifference Bold"/>
                <a:sym typeface="Glacial Indifference Bold"/>
              </a:rPr>
              <a:t>3. Making the Hemoglobin (Translation)</a:t>
            </a:r>
          </a:p>
          <a:p>
            <a:pPr algn="just">
              <a:lnSpc>
                <a:spcPts val="6000"/>
              </a:lnSpc>
            </a:pPr>
            <a:r>
              <a:rPr lang="en-US" sz="2400">
                <a:solidFill>
                  <a:srgbClr val="000000"/>
                </a:solidFill>
                <a:latin typeface="Glacial Indifference"/>
                <a:ea typeface="Glacial Indifference"/>
                <a:cs typeface="Glacial Indifference"/>
                <a:sym typeface="Glacial Indifference"/>
              </a:rPr>
              <a:t>In the ribosomes, the mRNA is "read" like a set of instructions. The cell uses these instructions to link amino acids together in the right order to form the </a:t>
            </a:r>
            <a:r>
              <a:rPr lang="en-US" b="true" sz="2400" i="true">
                <a:solidFill>
                  <a:srgbClr val="000000"/>
                </a:solidFill>
                <a:latin typeface="Glacial Indifference Bold Italics"/>
                <a:ea typeface="Glacial Indifference Bold Italics"/>
                <a:cs typeface="Glacial Indifference Bold Italics"/>
                <a:sym typeface="Glacial Indifference Bold Italics"/>
              </a:rPr>
              <a:t>alpha</a:t>
            </a:r>
            <a:r>
              <a:rPr lang="en-US" sz="2400">
                <a:solidFill>
                  <a:srgbClr val="000000"/>
                </a:solidFill>
                <a:latin typeface="Glacial Indifference"/>
                <a:ea typeface="Glacial Indifference"/>
                <a:cs typeface="Glacial Indifference"/>
                <a:sym typeface="Glacial Indifference"/>
              </a:rPr>
              <a:t> and </a:t>
            </a:r>
            <a:r>
              <a:rPr lang="en-US" b="true" sz="2400" i="true">
                <a:solidFill>
                  <a:srgbClr val="000000"/>
                </a:solidFill>
                <a:latin typeface="Glacial Indifference Bold Italics"/>
                <a:ea typeface="Glacial Indifference Bold Italics"/>
                <a:cs typeface="Glacial Indifference Bold Italics"/>
                <a:sym typeface="Glacial Indifference Bold Italics"/>
              </a:rPr>
              <a:t>beta globin proteins</a:t>
            </a:r>
            <a:r>
              <a:rPr lang="en-US" sz="2400">
                <a:solidFill>
                  <a:srgbClr val="000000"/>
                </a:solidFill>
                <a:latin typeface="Glacial Indifference"/>
                <a:ea typeface="Glacial Indifference"/>
                <a:cs typeface="Glacial Indifference"/>
                <a:sym typeface="Glacial Indifference"/>
              </a:rPr>
              <a:t> (the building blocks of hemoglobin).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HEMOGLOBIN</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19311" r="0" b="-19311"/>
              </a:stretch>
            </a:blipFill>
            <a:ln w="38100" cap="rnd">
              <a:solidFill>
                <a:srgbClr val="000000"/>
              </a:solidFill>
              <a:prstDash val="solid"/>
              <a:round/>
            </a:ln>
          </p:spPr>
        </p:sp>
      </p:grpSp>
      <p:sp>
        <p:nvSpPr>
          <p:cNvPr name="TextBox 16" id="16"/>
          <p:cNvSpPr txBox="true"/>
          <p:nvPr/>
        </p:nvSpPr>
        <p:spPr>
          <a:xfrm rot="0">
            <a:off x="1811189" y="3517323"/>
            <a:ext cx="7025407" cy="4490085"/>
          </a:xfrm>
          <a:prstGeom prst="rect">
            <a:avLst/>
          </a:prstGeom>
        </p:spPr>
        <p:txBody>
          <a:bodyPr anchor="t" rtlCol="false" tIns="0" lIns="0" bIns="0" rIns="0">
            <a:spAutoFit/>
          </a:bodyPr>
          <a:lstStyle/>
          <a:p>
            <a:pPr algn="just">
              <a:lnSpc>
                <a:spcPts val="6000"/>
              </a:lnSpc>
            </a:pPr>
            <a:r>
              <a:rPr lang="en-US" sz="2400" b="true">
                <a:solidFill>
                  <a:srgbClr val="000000"/>
                </a:solidFill>
                <a:latin typeface="Glacial Indifference Bold"/>
                <a:ea typeface="Glacial Indifference Bold"/>
                <a:cs typeface="Glacial Indifference Bold"/>
                <a:sym typeface="Glacial Indifference Bold"/>
              </a:rPr>
              <a:t>4. Putting It All Together</a:t>
            </a:r>
          </a:p>
          <a:p>
            <a:pPr algn="just">
              <a:lnSpc>
                <a:spcPts val="6000"/>
              </a:lnSpc>
            </a:pPr>
            <a:r>
              <a:rPr lang="en-US" sz="2400">
                <a:solidFill>
                  <a:srgbClr val="000000"/>
                </a:solidFill>
                <a:latin typeface="Glacial Indifference"/>
                <a:ea typeface="Glacial Indifference"/>
                <a:cs typeface="Glacial Indifference"/>
                <a:sym typeface="Glacial Indifference"/>
              </a:rPr>
              <a:t>After the alpha and beta parts are made, they fold up and come together to form the complete hemoglobin protein. Each hemoglobin protein also attaches to a special component called </a:t>
            </a:r>
            <a:r>
              <a:rPr lang="en-US" b="true" sz="2400">
                <a:solidFill>
                  <a:srgbClr val="000000"/>
                </a:solidFill>
                <a:latin typeface="Glacial Indifference Bold"/>
                <a:ea typeface="Glacial Indifference Bold"/>
                <a:cs typeface="Glacial Indifference Bold"/>
                <a:sym typeface="Glacial Indifference Bold"/>
              </a:rPr>
              <a:t>heme</a:t>
            </a:r>
            <a:r>
              <a:rPr lang="en-US" sz="2400">
                <a:solidFill>
                  <a:srgbClr val="000000"/>
                </a:solidFill>
                <a:latin typeface="Glacial Indifference"/>
                <a:ea typeface="Glacial Indifference"/>
                <a:cs typeface="Glacial Indifference"/>
                <a:sym typeface="Glacial Indifference"/>
              </a:rPr>
              <a:t>, which contains iron and allows hemoglobin to bind oxygen.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HEMOGLOBIN</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4149" r="0" b="-4149"/>
              </a:stretch>
            </a:blipFill>
            <a:ln w="38100" cap="rnd">
              <a:solidFill>
                <a:srgbClr val="000000"/>
              </a:solidFill>
              <a:prstDash val="solid"/>
              <a:round/>
            </a:ln>
          </p:spPr>
        </p:sp>
      </p:grpSp>
      <p:sp>
        <p:nvSpPr>
          <p:cNvPr name="TextBox 16" id="16"/>
          <p:cNvSpPr txBox="true"/>
          <p:nvPr/>
        </p:nvSpPr>
        <p:spPr>
          <a:xfrm rot="0">
            <a:off x="1811189" y="3517323"/>
            <a:ext cx="6951975" cy="5252085"/>
          </a:xfrm>
          <a:prstGeom prst="rect">
            <a:avLst/>
          </a:prstGeom>
        </p:spPr>
        <p:txBody>
          <a:bodyPr anchor="t" rtlCol="false" tIns="0" lIns="0" bIns="0" rIns="0">
            <a:spAutoFit/>
          </a:bodyPr>
          <a:lstStyle/>
          <a:p>
            <a:pPr algn="just">
              <a:lnSpc>
                <a:spcPts val="6000"/>
              </a:lnSpc>
            </a:pPr>
            <a:r>
              <a:rPr lang="en-US" sz="2400" b="true">
                <a:solidFill>
                  <a:srgbClr val="000000"/>
                </a:solidFill>
                <a:latin typeface="Glacial Indifference Bold"/>
                <a:ea typeface="Glacial Indifference Bold"/>
                <a:cs typeface="Glacial Indifference Bold"/>
                <a:sym typeface="Glacial Indifference Bold"/>
              </a:rPr>
              <a:t>5. Regulation</a:t>
            </a:r>
          </a:p>
          <a:p>
            <a:pPr algn="just">
              <a:lnSpc>
                <a:spcPts val="6000"/>
              </a:lnSpc>
            </a:pPr>
            <a:r>
              <a:rPr lang="en-US" sz="2400">
                <a:solidFill>
                  <a:srgbClr val="000000"/>
                </a:solidFill>
                <a:latin typeface="Glacial Indifference"/>
                <a:ea typeface="Glacial Indifference"/>
                <a:cs typeface="Glacial Indifference"/>
                <a:sym typeface="Glacial Indifference"/>
              </a:rPr>
              <a:t>The</a:t>
            </a:r>
            <a:r>
              <a:rPr lang="en-US" sz="2400">
                <a:solidFill>
                  <a:srgbClr val="000000"/>
                </a:solidFill>
                <a:latin typeface="Glacial Indifference"/>
                <a:ea typeface="Glacial Indifference"/>
                <a:cs typeface="Glacial Indifference"/>
                <a:sym typeface="Glacial Indifference"/>
              </a:rPr>
              <a:t> body carefully controls when and how much hemoglobin is made. For example, babies make a special type of hemoglobin before they’re born that’s different from what adults have, so they can get oxygen more easily from their mothers.</a:t>
            </a:r>
          </a:p>
          <a:p>
            <a:pPr algn="just">
              <a:lnSpc>
                <a:spcPts val="6000"/>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3647849"/>
            <a:ext cx="16230600" cy="2991303"/>
            <a:chOff x="0" y="0"/>
            <a:chExt cx="4274726" cy="787833"/>
          </a:xfrm>
        </p:grpSpPr>
        <p:sp>
          <p:nvSpPr>
            <p:cNvPr name="Freeform 3" id="3"/>
            <p:cNvSpPr/>
            <p:nvPr/>
          </p:nvSpPr>
          <p:spPr>
            <a:xfrm flipH="false" flipV="false" rot="0">
              <a:off x="0" y="0"/>
              <a:ext cx="4274726" cy="787833"/>
            </a:xfrm>
            <a:custGeom>
              <a:avLst/>
              <a:gdLst/>
              <a:ahLst/>
              <a:cxnLst/>
              <a:rect r="r" b="b" t="t" l="l"/>
              <a:pathLst>
                <a:path h="787833" w="4274726">
                  <a:moveTo>
                    <a:pt x="9540" y="0"/>
                  </a:moveTo>
                  <a:lnTo>
                    <a:pt x="4265186" y="0"/>
                  </a:lnTo>
                  <a:cubicBezTo>
                    <a:pt x="4270455" y="0"/>
                    <a:pt x="4274726" y="4271"/>
                    <a:pt x="4274726" y="9540"/>
                  </a:cubicBezTo>
                  <a:lnTo>
                    <a:pt x="4274726" y="778293"/>
                  </a:lnTo>
                  <a:cubicBezTo>
                    <a:pt x="4274726" y="780823"/>
                    <a:pt x="4273721" y="783250"/>
                    <a:pt x="4271932" y="785039"/>
                  </a:cubicBezTo>
                  <a:cubicBezTo>
                    <a:pt x="4270143" y="786828"/>
                    <a:pt x="4267716" y="787833"/>
                    <a:pt x="4265186" y="787833"/>
                  </a:cubicBezTo>
                  <a:lnTo>
                    <a:pt x="9540" y="787833"/>
                  </a:lnTo>
                  <a:cubicBezTo>
                    <a:pt x="4271" y="787833"/>
                    <a:pt x="0" y="783562"/>
                    <a:pt x="0" y="778293"/>
                  </a:cubicBezTo>
                  <a:lnTo>
                    <a:pt x="0" y="9540"/>
                  </a:lnTo>
                  <a:cubicBezTo>
                    <a:pt x="0" y="4271"/>
                    <a:pt x="4271" y="0"/>
                    <a:pt x="9540" y="0"/>
                  </a:cubicBezTo>
                  <a:close/>
                </a:path>
              </a:pathLst>
            </a:custGeom>
            <a:solidFill>
              <a:srgbClr val="FFFFFF"/>
            </a:solidFill>
            <a:ln w="38100" cap="sq">
              <a:solidFill>
                <a:srgbClr val="000000"/>
              </a:solidFill>
              <a:prstDash val="solid"/>
              <a:miter/>
            </a:ln>
          </p:spPr>
        </p:sp>
        <p:sp>
          <p:nvSpPr>
            <p:cNvPr name="TextBox 4" id="4"/>
            <p:cNvSpPr txBox="true"/>
            <p:nvPr/>
          </p:nvSpPr>
          <p:spPr>
            <a:xfrm>
              <a:off x="0" y="-38100"/>
              <a:ext cx="4274726" cy="8259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24600" y="3984587"/>
            <a:ext cx="15638799" cy="2317826"/>
            <a:chOff x="0" y="0"/>
            <a:chExt cx="4118861" cy="610456"/>
          </a:xfrm>
        </p:grpSpPr>
        <p:sp>
          <p:nvSpPr>
            <p:cNvPr name="Freeform 6" id="6"/>
            <p:cNvSpPr/>
            <p:nvPr/>
          </p:nvSpPr>
          <p:spPr>
            <a:xfrm flipH="false" flipV="false" rot="0">
              <a:off x="0" y="0"/>
              <a:ext cx="4118861" cy="610456"/>
            </a:xfrm>
            <a:custGeom>
              <a:avLst/>
              <a:gdLst/>
              <a:ahLst/>
              <a:cxnLst/>
              <a:rect r="r" b="b" t="t" l="l"/>
              <a:pathLst>
                <a:path h="610456" w="4118861">
                  <a:moveTo>
                    <a:pt x="9901" y="0"/>
                  </a:moveTo>
                  <a:lnTo>
                    <a:pt x="4108960" y="0"/>
                  </a:lnTo>
                  <a:cubicBezTo>
                    <a:pt x="4111585" y="0"/>
                    <a:pt x="4114104" y="1043"/>
                    <a:pt x="4115961" y="2900"/>
                  </a:cubicBezTo>
                  <a:cubicBezTo>
                    <a:pt x="4117818" y="4757"/>
                    <a:pt x="4118861" y="7275"/>
                    <a:pt x="4118861" y="9901"/>
                  </a:cubicBezTo>
                  <a:lnTo>
                    <a:pt x="4118861" y="600555"/>
                  </a:lnTo>
                  <a:cubicBezTo>
                    <a:pt x="4118861" y="603181"/>
                    <a:pt x="4117818" y="605700"/>
                    <a:pt x="4115961" y="607556"/>
                  </a:cubicBezTo>
                  <a:cubicBezTo>
                    <a:pt x="4114104" y="609413"/>
                    <a:pt x="4111585" y="610456"/>
                    <a:pt x="4108960" y="610456"/>
                  </a:cubicBezTo>
                  <a:lnTo>
                    <a:pt x="9901" y="610456"/>
                  </a:lnTo>
                  <a:cubicBezTo>
                    <a:pt x="7275" y="610456"/>
                    <a:pt x="4757" y="609413"/>
                    <a:pt x="2900" y="607556"/>
                  </a:cubicBezTo>
                  <a:cubicBezTo>
                    <a:pt x="1043" y="605700"/>
                    <a:pt x="0" y="603181"/>
                    <a:pt x="0" y="600555"/>
                  </a:cubicBezTo>
                  <a:lnTo>
                    <a:pt x="0" y="9901"/>
                  </a:lnTo>
                  <a:cubicBezTo>
                    <a:pt x="0" y="7275"/>
                    <a:pt x="1043" y="4757"/>
                    <a:pt x="2900" y="2900"/>
                  </a:cubicBezTo>
                  <a:cubicBezTo>
                    <a:pt x="4757" y="1043"/>
                    <a:pt x="7275" y="0"/>
                    <a:pt x="9901" y="0"/>
                  </a:cubicBezTo>
                  <a:close/>
                </a:path>
              </a:pathLst>
            </a:custGeom>
            <a:solidFill>
              <a:srgbClr val="F7B495"/>
            </a:solidFill>
            <a:ln w="38100" cap="sq">
              <a:solidFill>
                <a:srgbClr val="000000"/>
              </a:solidFill>
              <a:prstDash val="solid"/>
              <a:miter/>
            </a:ln>
          </p:spPr>
        </p:sp>
        <p:sp>
          <p:nvSpPr>
            <p:cNvPr name="TextBox 7" id="7"/>
            <p:cNvSpPr txBox="true"/>
            <p:nvPr/>
          </p:nvSpPr>
          <p:spPr>
            <a:xfrm>
              <a:off x="0" y="-66675"/>
              <a:ext cx="4118861" cy="677131"/>
            </a:xfrm>
            <a:prstGeom prst="rect">
              <a:avLst/>
            </a:prstGeom>
          </p:spPr>
          <p:txBody>
            <a:bodyPr anchor="ctr" rtlCol="false" tIns="50800" lIns="50800" bIns="50800" rIns="50800"/>
            <a:lstStyle/>
            <a:p>
              <a:pPr algn="ctr">
                <a:lnSpc>
                  <a:spcPts val="5179"/>
                </a:lnSpc>
              </a:pPr>
            </a:p>
          </p:txBody>
        </p:sp>
      </p:grpSp>
      <p:grpSp>
        <p:nvGrpSpPr>
          <p:cNvPr name="Group 8" id="8"/>
          <p:cNvGrpSpPr/>
          <p:nvPr/>
        </p:nvGrpSpPr>
        <p:grpSpPr>
          <a:xfrm rot="0">
            <a:off x="1562647" y="4295172"/>
            <a:ext cx="15162705" cy="1630029"/>
            <a:chOff x="0" y="0"/>
            <a:chExt cx="3993470" cy="429308"/>
          </a:xfrm>
        </p:grpSpPr>
        <p:sp>
          <p:nvSpPr>
            <p:cNvPr name="Freeform 9" id="9"/>
            <p:cNvSpPr/>
            <p:nvPr/>
          </p:nvSpPr>
          <p:spPr>
            <a:xfrm flipH="false" flipV="false" rot="0">
              <a:off x="0" y="0"/>
              <a:ext cx="3993470" cy="429308"/>
            </a:xfrm>
            <a:custGeom>
              <a:avLst/>
              <a:gdLst/>
              <a:ahLst/>
              <a:cxnLst/>
              <a:rect r="r" b="b" t="t" l="l"/>
              <a:pathLst>
                <a:path h="429308" w="3993470">
                  <a:moveTo>
                    <a:pt x="10212" y="0"/>
                  </a:moveTo>
                  <a:lnTo>
                    <a:pt x="3983258" y="0"/>
                  </a:lnTo>
                  <a:cubicBezTo>
                    <a:pt x="3988898" y="0"/>
                    <a:pt x="3993470" y="4572"/>
                    <a:pt x="3993470" y="10212"/>
                  </a:cubicBezTo>
                  <a:lnTo>
                    <a:pt x="3993470" y="419096"/>
                  </a:lnTo>
                  <a:cubicBezTo>
                    <a:pt x="3993470" y="421804"/>
                    <a:pt x="3992394" y="424402"/>
                    <a:pt x="3990479" y="426317"/>
                  </a:cubicBezTo>
                  <a:cubicBezTo>
                    <a:pt x="3988564" y="428232"/>
                    <a:pt x="3985966" y="429308"/>
                    <a:pt x="3983258" y="429308"/>
                  </a:cubicBezTo>
                  <a:lnTo>
                    <a:pt x="10212" y="429308"/>
                  </a:lnTo>
                  <a:cubicBezTo>
                    <a:pt x="4572" y="429308"/>
                    <a:pt x="0" y="424736"/>
                    <a:pt x="0" y="419096"/>
                  </a:cubicBezTo>
                  <a:lnTo>
                    <a:pt x="0" y="10212"/>
                  </a:lnTo>
                  <a:cubicBezTo>
                    <a:pt x="0" y="7503"/>
                    <a:pt x="1076" y="4906"/>
                    <a:pt x="2991" y="2991"/>
                  </a:cubicBezTo>
                  <a:cubicBezTo>
                    <a:pt x="4906" y="1076"/>
                    <a:pt x="7503" y="0"/>
                    <a:pt x="1021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3470" cy="515033"/>
            </a:xfrm>
            <a:prstGeom prst="rect">
              <a:avLst/>
            </a:prstGeom>
          </p:spPr>
          <p:txBody>
            <a:bodyPr anchor="ctr" rtlCol="false" tIns="50800" lIns="50800" bIns="50800" rIns="50800"/>
            <a:lstStyle/>
            <a:p>
              <a:pPr algn="ctr">
                <a:lnSpc>
                  <a:spcPts val="5599"/>
                </a:lnSpc>
              </a:pPr>
            </a:p>
          </p:txBody>
        </p:sp>
      </p:grpSp>
      <p:sp>
        <p:nvSpPr>
          <p:cNvPr name="TextBox 11" id="11"/>
          <p:cNvSpPr txBox="true"/>
          <p:nvPr/>
        </p:nvSpPr>
        <p:spPr>
          <a:xfrm rot="0">
            <a:off x="2779365" y="4722836"/>
            <a:ext cx="12729270" cy="68897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enty Sans"/>
                <a:ea typeface="Genty Sans"/>
                <a:cs typeface="Genty Sans"/>
                <a:sym typeface="Genty Sans"/>
              </a:rPr>
              <a:t>WHAT HAPPENS WHEN THIS PROCESS GOES WRONG?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58836" y="1365438"/>
            <a:ext cx="15570329" cy="7556123"/>
            <a:chOff x="0" y="0"/>
            <a:chExt cx="4100827" cy="1990090"/>
          </a:xfrm>
        </p:grpSpPr>
        <p:sp>
          <p:nvSpPr>
            <p:cNvPr name="Freeform 6" id="6"/>
            <p:cNvSpPr/>
            <p:nvPr/>
          </p:nvSpPr>
          <p:spPr>
            <a:xfrm flipH="false" flipV="false" rot="0">
              <a:off x="0" y="0"/>
              <a:ext cx="4100827" cy="1990090"/>
            </a:xfrm>
            <a:custGeom>
              <a:avLst/>
              <a:gdLst/>
              <a:ahLst/>
              <a:cxnLst/>
              <a:rect r="r" b="b" t="t" l="l"/>
              <a:pathLst>
                <a:path h="1990090" w="4100827">
                  <a:moveTo>
                    <a:pt x="9944" y="0"/>
                  </a:moveTo>
                  <a:lnTo>
                    <a:pt x="4090883" y="0"/>
                  </a:lnTo>
                  <a:cubicBezTo>
                    <a:pt x="4096375" y="0"/>
                    <a:pt x="4100827" y="4452"/>
                    <a:pt x="4100827" y="9944"/>
                  </a:cubicBezTo>
                  <a:lnTo>
                    <a:pt x="4100827" y="1980146"/>
                  </a:lnTo>
                  <a:cubicBezTo>
                    <a:pt x="4100827" y="1982783"/>
                    <a:pt x="4099780" y="1985313"/>
                    <a:pt x="4097915" y="1987178"/>
                  </a:cubicBezTo>
                  <a:cubicBezTo>
                    <a:pt x="4096050" y="1989042"/>
                    <a:pt x="4093520" y="1990090"/>
                    <a:pt x="4090883" y="1990090"/>
                  </a:cubicBezTo>
                  <a:lnTo>
                    <a:pt x="9944" y="1990090"/>
                  </a:lnTo>
                  <a:cubicBezTo>
                    <a:pt x="4452" y="1990090"/>
                    <a:pt x="0" y="1985638"/>
                    <a:pt x="0" y="1980146"/>
                  </a:cubicBezTo>
                  <a:lnTo>
                    <a:pt x="0" y="9944"/>
                  </a:lnTo>
                  <a:cubicBezTo>
                    <a:pt x="0" y="7307"/>
                    <a:pt x="1048" y="4778"/>
                    <a:pt x="2913" y="2913"/>
                  </a:cubicBezTo>
                  <a:cubicBezTo>
                    <a:pt x="4778" y="1048"/>
                    <a:pt x="7307" y="0"/>
                    <a:pt x="9944"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0082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623859"/>
            <a:ext cx="15029884" cy="1800292"/>
            <a:chOff x="0" y="0"/>
            <a:chExt cx="3958488" cy="474151"/>
          </a:xfrm>
        </p:grpSpPr>
        <p:sp>
          <p:nvSpPr>
            <p:cNvPr name="Freeform 9" id="9"/>
            <p:cNvSpPr/>
            <p:nvPr/>
          </p:nvSpPr>
          <p:spPr>
            <a:xfrm flipH="false" flipV="false" rot="0">
              <a:off x="0" y="0"/>
              <a:ext cx="3958488" cy="474151"/>
            </a:xfrm>
            <a:custGeom>
              <a:avLst/>
              <a:gdLst/>
              <a:ahLst/>
              <a:cxnLst/>
              <a:rect r="r" b="b" t="t" l="l"/>
              <a:pathLst>
                <a:path h="474151" w="3958488">
                  <a:moveTo>
                    <a:pt x="10302" y="0"/>
                  </a:moveTo>
                  <a:lnTo>
                    <a:pt x="3948186" y="0"/>
                  </a:lnTo>
                  <a:cubicBezTo>
                    <a:pt x="3953876" y="0"/>
                    <a:pt x="3958488" y="4612"/>
                    <a:pt x="3958488" y="10302"/>
                  </a:cubicBezTo>
                  <a:lnTo>
                    <a:pt x="3958488" y="463849"/>
                  </a:lnTo>
                  <a:cubicBezTo>
                    <a:pt x="3958488" y="466581"/>
                    <a:pt x="3957403" y="469202"/>
                    <a:pt x="3955471" y="471134"/>
                  </a:cubicBezTo>
                  <a:cubicBezTo>
                    <a:pt x="3953539" y="473066"/>
                    <a:pt x="3950919" y="474151"/>
                    <a:pt x="3948186" y="474151"/>
                  </a:cubicBezTo>
                  <a:lnTo>
                    <a:pt x="10302" y="474151"/>
                  </a:lnTo>
                  <a:cubicBezTo>
                    <a:pt x="7570" y="474151"/>
                    <a:pt x="4949" y="473066"/>
                    <a:pt x="3017" y="471134"/>
                  </a:cubicBezTo>
                  <a:cubicBezTo>
                    <a:pt x="1085" y="469202"/>
                    <a:pt x="0" y="466581"/>
                    <a:pt x="0" y="463849"/>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59876"/>
            </a:xfrm>
            <a:prstGeom prst="rect">
              <a:avLst/>
            </a:prstGeom>
          </p:spPr>
          <p:txBody>
            <a:bodyPr anchor="ctr" rtlCol="false" tIns="50800" lIns="50800" bIns="50800" rIns="50800"/>
            <a:lstStyle/>
            <a:p>
              <a:pPr algn="ctr">
                <a:lnSpc>
                  <a:spcPts val="5599"/>
                </a:lnSpc>
              </a:pPr>
            </a:p>
          </p:txBody>
        </p:sp>
      </p:grpSp>
      <p:grpSp>
        <p:nvGrpSpPr>
          <p:cNvPr name="Group 11" id="11"/>
          <p:cNvGrpSpPr/>
          <p:nvPr/>
        </p:nvGrpSpPr>
        <p:grpSpPr>
          <a:xfrm rot="0">
            <a:off x="1629445" y="3204225"/>
            <a:ext cx="15029498" cy="5369599"/>
            <a:chOff x="0" y="0"/>
            <a:chExt cx="2328462" cy="831891"/>
          </a:xfrm>
        </p:grpSpPr>
        <p:sp>
          <p:nvSpPr>
            <p:cNvPr name="Freeform 12" id="12"/>
            <p:cNvSpPr/>
            <p:nvPr/>
          </p:nvSpPr>
          <p:spPr>
            <a:xfrm flipH="false" flipV="false" rot="0">
              <a:off x="0" y="0"/>
              <a:ext cx="2328463" cy="831891"/>
            </a:xfrm>
            <a:custGeom>
              <a:avLst/>
              <a:gdLst/>
              <a:ahLst/>
              <a:cxnLst/>
              <a:rect r="r" b="b" t="t" l="l"/>
              <a:pathLst>
                <a:path h="831891" w="2328463">
                  <a:moveTo>
                    <a:pt x="11848" y="0"/>
                  </a:moveTo>
                  <a:lnTo>
                    <a:pt x="2316615" y="0"/>
                  </a:lnTo>
                  <a:cubicBezTo>
                    <a:pt x="2319757" y="0"/>
                    <a:pt x="2322771" y="1248"/>
                    <a:pt x="2324992" y="3470"/>
                  </a:cubicBezTo>
                  <a:cubicBezTo>
                    <a:pt x="2327214" y="5692"/>
                    <a:pt x="2328463" y="8705"/>
                    <a:pt x="2328463" y="11848"/>
                  </a:cubicBezTo>
                  <a:lnTo>
                    <a:pt x="2328463" y="820044"/>
                  </a:lnTo>
                  <a:cubicBezTo>
                    <a:pt x="2328463" y="826587"/>
                    <a:pt x="2323158" y="831891"/>
                    <a:pt x="2316615" y="831891"/>
                  </a:cubicBezTo>
                  <a:lnTo>
                    <a:pt x="11848" y="831891"/>
                  </a:lnTo>
                  <a:cubicBezTo>
                    <a:pt x="8705" y="831891"/>
                    <a:pt x="5692" y="830643"/>
                    <a:pt x="3470" y="828421"/>
                  </a:cubicBezTo>
                  <a:cubicBezTo>
                    <a:pt x="1248" y="826199"/>
                    <a:pt x="0" y="823186"/>
                    <a:pt x="0" y="820044"/>
                  </a:cubicBezTo>
                  <a:lnTo>
                    <a:pt x="0" y="11848"/>
                  </a:lnTo>
                  <a:cubicBezTo>
                    <a:pt x="0" y="8705"/>
                    <a:pt x="1248" y="5692"/>
                    <a:pt x="3470" y="3470"/>
                  </a:cubicBezTo>
                  <a:cubicBezTo>
                    <a:pt x="5692" y="1248"/>
                    <a:pt x="8705" y="0"/>
                    <a:pt x="11848" y="0"/>
                  </a:cubicBezTo>
                  <a:close/>
                </a:path>
              </a:pathLst>
            </a:custGeom>
            <a:blipFill>
              <a:blip r:embed="rId2"/>
              <a:stretch>
                <a:fillRect l="0" t="-55848" r="0" b="-55848"/>
              </a:stretch>
            </a:blipFill>
            <a:ln w="38100" cap="rnd">
              <a:solidFill>
                <a:srgbClr val="000000"/>
              </a:solidFill>
              <a:prstDash val="solid"/>
              <a:round/>
            </a:ln>
          </p:spPr>
        </p:sp>
      </p:grpSp>
      <p:sp>
        <p:nvSpPr>
          <p:cNvPr name="TextBox 13" id="13"/>
          <p:cNvSpPr txBox="true"/>
          <p:nvPr/>
        </p:nvSpPr>
        <p:spPr>
          <a:xfrm rot="0">
            <a:off x="6675239" y="2136655"/>
            <a:ext cx="4937522"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enty Sans"/>
                <a:ea typeface="Genty Sans"/>
                <a:cs typeface="Genty Sans"/>
                <a:sym typeface="Genty Sans"/>
              </a:rPr>
              <a:t>SICKLE CELL ANEMIA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492447" y="1628886"/>
            <a:ext cx="7429500" cy="1630029"/>
            <a:chOff x="0" y="0"/>
            <a:chExt cx="1956741" cy="429308"/>
          </a:xfrm>
        </p:grpSpPr>
        <p:sp>
          <p:nvSpPr>
            <p:cNvPr name="Freeform 9" id="9"/>
            <p:cNvSpPr/>
            <p:nvPr/>
          </p:nvSpPr>
          <p:spPr>
            <a:xfrm flipH="false" flipV="false" rot="0">
              <a:off x="0" y="0"/>
              <a:ext cx="1956741" cy="429308"/>
            </a:xfrm>
            <a:custGeom>
              <a:avLst/>
              <a:gdLst/>
              <a:ahLst/>
              <a:cxnLst/>
              <a:rect r="r" b="b" t="t" l="l"/>
              <a:pathLst>
                <a:path h="429308" w="1956741">
                  <a:moveTo>
                    <a:pt x="20841" y="0"/>
                  </a:moveTo>
                  <a:lnTo>
                    <a:pt x="1935900" y="0"/>
                  </a:lnTo>
                  <a:cubicBezTo>
                    <a:pt x="1941427" y="0"/>
                    <a:pt x="1946728" y="2196"/>
                    <a:pt x="1950637" y="6104"/>
                  </a:cubicBezTo>
                  <a:cubicBezTo>
                    <a:pt x="1954545" y="10013"/>
                    <a:pt x="1956741" y="15314"/>
                    <a:pt x="1956741" y="20841"/>
                  </a:cubicBezTo>
                  <a:lnTo>
                    <a:pt x="1956741" y="408467"/>
                  </a:lnTo>
                  <a:cubicBezTo>
                    <a:pt x="1956741" y="413994"/>
                    <a:pt x="1954545" y="419295"/>
                    <a:pt x="1950637" y="423204"/>
                  </a:cubicBezTo>
                  <a:cubicBezTo>
                    <a:pt x="1946728" y="427112"/>
                    <a:pt x="1941427" y="429308"/>
                    <a:pt x="1935900" y="429308"/>
                  </a:cubicBezTo>
                  <a:lnTo>
                    <a:pt x="20841" y="429308"/>
                  </a:lnTo>
                  <a:cubicBezTo>
                    <a:pt x="9331" y="429308"/>
                    <a:pt x="0" y="419977"/>
                    <a:pt x="0" y="408467"/>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1956741"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SICKLE CELL ANEMIA (SYMPTOMS)</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1791854"/>
            <a:ext cx="7429500" cy="6875620"/>
            <a:chOff x="0" y="0"/>
            <a:chExt cx="1151024" cy="1065214"/>
          </a:xfrm>
        </p:grpSpPr>
        <p:sp>
          <p:nvSpPr>
            <p:cNvPr name="Freeform 15" id="15"/>
            <p:cNvSpPr/>
            <p:nvPr/>
          </p:nvSpPr>
          <p:spPr>
            <a:xfrm flipH="false" flipV="false" rot="0">
              <a:off x="0" y="0"/>
              <a:ext cx="1151024" cy="1065213"/>
            </a:xfrm>
            <a:custGeom>
              <a:avLst/>
              <a:gdLst/>
              <a:ahLst/>
              <a:cxnLst/>
              <a:rect r="r" b="b" t="t" l="l"/>
              <a:pathLst>
                <a:path h="1065213" w="1151024">
                  <a:moveTo>
                    <a:pt x="23967" y="0"/>
                  </a:moveTo>
                  <a:lnTo>
                    <a:pt x="1127057" y="0"/>
                  </a:lnTo>
                  <a:cubicBezTo>
                    <a:pt x="1140293" y="0"/>
                    <a:pt x="1151024" y="10730"/>
                    <a:pt x="1151024" y="23967"/>
                  </a:cubicBezTo>
                  <a:lnTo>
                    <a:pt x="1151024" y="1041246"/>
                  </a:lnTo>
                  <a:cubicBezTo>
                    <a:pt x="1151024" y="1054483"/>
                    <a:pt x="1140293" y="1065213"/>
                    <a:pt x="1127057" y="1065213"/>
                  </a:cubicBezTo>
                  <a:lnTo>
                    <a:pt x="23967" y="1065213"/>
                  </a:lnTo>
                  <a:cubicBezTo>
                    <a:pt x="10730" y="1065213"/>
                    <a:pt x="0" y="1054483"/>
                    <a:pt x="0" y="1041246"/>
                  </a:cubicBezTo>
                  <a:lnTo>
                    <a:pt x="0" y="23967"/>
                  </a:lnTo>
                  <a:cubicBezTo>
                    <a:pt x="0" y="10730"/>
                    <a:pt x="10730" y="0"/>
                    <a:pt x="23967" y="0"/>
                  </a:cubicBezTo>
                  <a:close/>
                </a:path>
              </a:pathLst>
            </a:custGeom>
            <a:blipFill>
              <a:blip r:embed="rId2"/>
              <a:stretch>
                <a:fillRect l="0" t="-22037" r="0" b="-22037"/>
              </a:stretch>
            </a:blipFill>
            <a:ln w="38100" cap="rnd">
              <a:solidFill>
                <a:srgbClr val="000000"/>
              </a:solidFill>
              <a:prstDash val="solid"/>
              <a:round/>
            </a:ln>
          </p:spPr>
        </p:sp>
      </p:grpSp>
      <p:sp>
        <p:nvSpPr>
          <p:cNvPr name="TextBox 16" id="16"/>
          <p:cNvSpPr txBox="true"/>
          <p:nvPr/>
        </p:nvSpPr>
        <p:spPr>
          <a:xfrm rot="0">
            <a:off x="1997272" y="3692714"/>
            <a:ext cx="6572250" cy="4490085"/>
          </a:xfrm>
          <a:prstGeom prst="rect">
            <a:avLst/>
          </a:prstGeom>
        </p:spPr>
        <p:txBody>
          <a:bodyPr anchor="t" rtlCol="false" tIns="0" lIns="0" bIns="0" rIns="0">
            <a:spAutoFit/>
          </a:bodyPr>
          <a:lstStyle/>
          <a:p>
            <a:pPr algn="l">
              <a:lnSpc>
                <a:spcPts val="6000"/>
              </a:lnSpc>
            </a:pPr>
            <a:r>
              <a:rPr lang="en-US" sz="2400">
                <a:solidFill>
                  <a:srgbClr val="000000"/>
                </a:solidFill>
                <a:latin typeface="Glacial Indifference"/>
                <a:ea typeface="Glacial Indifference"/>
                <a:cs typeface="Glacial Indifference"/>
                <a:sym typeface="Glacial Indifference"/>
              </a:rPr>
              <a:t> 1. Pain Crises (Sickle Cell Crisis)</a:t>
            </a:r>
          </a:p>
          <a:p>
            <a:pPr algn="l">
              <a:lnSpc>
                <a:spcPts val="6000"/>
              </a:lnSpc>
            </a:pPr>
            <a:r>
              <a:rPr lang="en-US" sz="2400">
                <a:solidFill>
                  <a:srgbClr val="000000"/>
                </a:solidFill>
                <a:latin typeface="Glacial Indifference"/>
                <a:ea typeface="Glacial Indifference"/>
                <a:cs typeface="Glacial Indifference"/>
                <a:sym typeface="Glacial Indifference"/>
              </a:rPr>
              <a:t>2. Anemia</a:t>
            </a:r>
          </a:p>
          <a:p>
            <a:pPr algn="l">
              <a:lnSpc>
                <a:spcPts val="6000"/>
              </a:lnSpc>
            </a:pPr>
            <a:r>
              <a:rPr lang="en-US" sz="2400">
                <a:solidFill>
                  <a:srgbClr val="000000"/>
                </a:solidFill>
                <a:latin typeface="Glacial Indifference"/>
                <a:ea typeface="Glacial Indifference"/>
                <a:cs typeface="Glacial Indifference"/>
                <a:sym typeface="Glacial Indifference"/>
              </a:rPr>
              <a:t>3. Swelling</a:t>
            </a:r>
          </a:p>
          <a:p>
            <a:pPr algn="l">
              <a:lnSpc>
                <a:spcPts val="6000"/>
              </a:lnSpc>
            </a:pPr>
            <a:r>
              <a:rPr lang="en-US" sz="2400">
                <a:solidFill>
                  <a:srgbClr val="000000"/>
                </a:solidFill>
                <a:latin typeface="Glacial Indifference"/>
                <a:ea typeface="Glacial Indifference"/>
                <a:cs typeface="Glacial Indifference"/>
                <a:sym typeface="Glacial Indifference"/>
              </a:rPr>
              <a:t>4. Frequent Infections</a:t>
            </a:r>
          </a:p>
          <a:p>
            <a:pPr algn="l">
              <a:lnSpc>
                <a:spcPts val="6000"/>
              </a:lnSpc>
            </a:pPr>
            <a:r>
              <a:rPr lang="en-US" sz="2400">
                <a:solidFill>
                  <a:srgbClr val="000000"/>
                </a:solidFill>
                <a:latin typeface="Glacial Indifference"/>
                <a:ea typeface="Glacial Indifference"/>
                <a:cs typeface="Glacial Indifference"/>
                <a:sym typeface="Glacial Indifference"/>
              </a:rPr>
              <a:t>5. Delayed Growth</a:t>
            </a:r>
          </a:p>
          <a:p>
            <a:pPr algn="l">
              <a:lnSpc>
                <a:spcPts val="6000"/>
              </a:lnSpc>
            </a:pPr>
            <a:r>
              <a:rPr lang="en-US" sz="2400">
                <a:solidFill>
                  <a:srgbClr val="000000"/>
                </a:solidFill>
                <a:latin typeface="Glacial Indifference"/>
                <a:ea typeface="Glacial Indifference"/>
                <a:cs typeface="Glacial Indifference"/>
                <a:sym typeface="Glacial Indifference"/>
              </a:rPr>
              <a:t>6. Vision Problems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58836" y="1365438"/>
            <a:ext cx="15570329" cy="7556123"/>
            <a:chOff x="0" y="0"/>
            <a:chExt cx="4100827" cy="1990090"/>
          </a:xfrm>
        </p:grpSpPr>
        <p:sp>
          <p:nvSpPr>
            <p:cNvPr name="Freeform 6" id="6"/>
            <p:cNvSpPr/>
            <p:nvPr/>
          </p:nvSpPr>
          <p:spPr>
            <a:xfrm flipH="false" flipV="false" rot="0">
              <a:off x="0" y="0"/>
              <a:ext cx="4100827" cy="1990090"/>
            </a:xfrm>
            <a:custGeom>
              <a:avLst/>
              <a:gdLst/>
              <a:ahLst/>
              <a:cxnLst/>
              <a:rect r="r" b="b" t="t" l="l"/>
              <a:pathLst>
                <a:path h="1990090" w="4100827">
                  <a:moveTo>
                    <a:pt x="9944" y="0"/>
                  </a:moveTo>
                  <a:lnTo>
                    <a:pt x="4090883" y="0"/>
                  </a:lnTo>
                  <a:cubicBezTo>
                    <a:pt x="4096375" y="0"/>
                    <a:pt x="4100827" y="4452"/>
                    <a:pt x="4100827" y="9944"/>
                  </a:cubicBezTo>
                  <a:lnTo>
                    <a:pt x="4100827" y="1980146"/>
                  </a:lnTo>
                  <a:cubicBezTo>
                    <a:pt x="4100827" y="1982783"/>
                    <a:pt x="4099780" y="1985313"/>
                    <a:pt x="4097915" y="1987178"/>
                  </a:cubicBezTo>
                  <a:cubicBezTo>
                    <a:pt x="4096050" y="1989042"/>
                    <a:pt x="4093520" y="1990090"/>
                    <a:pt x="4090883" y="1990090"/>
                  </a:cubicBezTo>
                  <a:lnTo>
                    <a:pt x="9944" y="1990090"/>
                  </a:lnTo>
                  <a:cubicBezTo>
                    <a:pt x="4452" y="1990090"/>
                    <a:pt x="0" y="1985638"/>
                    <a:pt x="0" y="1980146"/>
                  </a:cubicBezTo>
                  <a:lnTo>
                    <a:pt x="0" y="9944"/>
                  </a:lnTo>
                  <a:cubicBezTo>
                    <a:pt x="0" y="7307"/>
                    <a:pt x="1048" y="4778"/>
                    <a:pt x="2913" y="2913"/>
                  </a:cubicBezTo>
                  <a:cubicBezTo>
                    <a:pt x="4778" y="1048"/>
                    <a:pt x="7307" y="0"/>
                    <a:pt x="9944"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0082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623859"/>
            <a:ext cx="15029884" cy="1800292"/>
            <a:chOff x="0" y="0"/>
            <a:chExt cx="3958488" cy="474151"/>
          </a:xfrm>
        </p:grpSpPr>
        <p:sp>
          <p:nvSpPr>
            <p:cNvPr name="Freeform 9" id="9"/>
            <p:cNvSpPr/>
            <p:nvPr/>
          </p:nvSpPr>
          <p:spPr>
            <a:xfrm flipH="false" flipV="false" rot="0">
              <a:off x="0" y="0"/>
              <a:ext cx="3958488" cy="474151"/>
            </a:xfrm>
            <a:custGeom>
              <a:avLst/>
              <a:gdLst/>
              <a:ahLst/>
              <a:cxnLst/>
              <a:rect r="r" b="b" t="t" l="l"/>
              <a:pathLst>
                <a:path h="474151" w="3958488">
                  <a:moveTo>
                    <a:pt x="10302" y="0"/>
                  </a:moveTo>
                  <a:lnTo>
                    <a:pt x="3948186" y="0"/>
                  </a:lnTo>
                  <a:cubicBezTo>
                    <a:pt x="3953876" y="0"/>
                    <a:pt x="3958488" y="4612"/>
                    <a:pt x="3958488" y="10302"/>
                  </a:cubicBezTo>
                  <a:lnTo>
                    <a:pt x="3958488" y="463849"/>
                  </a:lnTo>
                  <a:cubicBezTo>
                    <a:pt x="3958488" y="466581"/>
                    <a:pt x="3957403" y="469202"/>
                    <a:pt x="3955471" y="471134"/>
                  </a:cubicBezTo>
                  <a:cubicBezTo>
                    <a:pt x="3953539" y="473066"/>
                    <a:pt x="3950919" y="474151"/>
                    <a:pt x="3948186" y="474151"/>
                  </a:cubicBezTo>
                  <a:lnTo>
                    <a:pt x="10302" y="474151"/>
                  </a:lnTo>
                  <a:cubicBezTo>
                    <a:pt x="7570" y="474151"/>
                    <a:pt x="4949" y="473066"/>
                    <a:pt x="3017" y="471134"/>
                  </a:cubicBezTo>
                  <a:cubicBezTo>
                    <a:pt x="1085" y="469202"/>
                    <a:pt x="0" y="466581"/>
                    <a:pt x="0" y="463849"/>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59876"/>
            </a:xfrm>
            <a:prstGeom prst="rect">
              <a:avLst/>
            </a:prstGeom>
          </p:spPr>
          <p:txBody>
            <a:bodyPr anchor="ctr" rtlCol="false" tIns="50800" lIns="50800" bIns="50800" rIns="50800"/>
            <a:lstStyle/>
            <a:p>
              <a:pPr algn="ctr">
                <a:lnSpc>
                  <a:spcPts val="5599"/>
                </a:lnSpc>
              </a:pPr>
            </a:p>
          </p:txBody>
        </p:sp>
      </p:grpSp>
      <p:grpSp>
        <p:nvGrpSpPr>
          <p:cNvPr name="Group 11" id="11"/>
          <p:cNvGrpSpPr/>
          <p:nvPr/>
        </p:nvGrpSpPr>
        <p:grpSpPr>
          <a:xfrm rot="0">
            <a:off x="1629058" y="3671930"/>
            <a:ext cx="15029498" cy="4972050"/>
            <a:chOff x="0" y="0"/>
            <a:chExt cx="2328462" cy="770301"/>
          </a:xfrm>
        </p:grpSpPr>
        <p:sp>
          <p:nvSpPr>
            <p:cNvPr name="Freeform 12" id="12"/>
            <p:cNvSpPr/>
            <p:nvPr/>
          </p:nvSpPr>
          <p:spPr>
            <a:xfrm flipH="false" flipV="false" rot="0">
              <a:off x="0" y="0"/>
              <a:ext cx="2328463" cy="770301"/>
            </a:xfrm>
            <a:custGeom>
              <a:avLst/>
              <a:gdLst/>
              <a:ahLst/>
              <a:cxnLst/>
              <a:rect r="r" b="b" t="t" l="l"/>
              <a:pathLst>
                <a:path h="770301" w="2328463">
                  <a:moveTo>
                    <a:pt x="11848" y="0"/>
                  </a:moveTo>
                  <a:lnTo>
                    <a:pt x="2316615" y="0"/>
                  </a:lnTo>
                  <a:cubicBezTo>
                    <a:pt x="2319757" y="0"/>
                    <a:pt x="2322771" y="1248"/>
                    <a:pt x="2324992" y="3470"/>
                  </a:cubicBezTo>
                  <a:cubicBezTo>
                    <a:pt x="2327214" y="5692"/>
                    <a:pt x="2328463" y="8705"/>
                    <a:pt x="2328463" y="11848"/>
                  </a:cubicBezTo>
                  <a:lnTo>
                    <a:pt x="2328463" y="758453"/>
                  </a:lnTo>
                  <a:cubicBezTo>
                    <a:pt x="2328463" y="764996"/>
                    <a:pt x="2323158" y="770301"/>
                    <a:pt x="2316615" y="770301"/>
                  </a:cubicBezTo>
                  <a:lnTo>
                    <a:pt x="11848" y="770301"/>
                  </a:lnTo>
                  <a:cubicBezTo>
                    <a:pt x="8705" y="770301"/>
                    <a:pt x="5692" y="769052"/>
                    <a:pt x="3470" y="766831"/>
                  </a:cubicBezTo>
                  <a:cubicBezTo>
                    <a:pt x="1248" y="764609"/>
                    <a:pt x="0" y="761595"/>
                    <a:pt x="0" y="758453"/>
                  </a:cubicBezTo>
                  <a:lnTo>
                    <a:pt x="0" y="11848"/>
                  </a:lnTo>
                  <a:cubicBezTo>
                    <a:pt x="0" y="8705"/>
                    <a:pt x="1248" y="5692"/>
                    <a:pt x="3470" y="3470"/>
                  </a:cubicBezTo>
                  <a:cubicBezTo>
                    <a:pt x="5692" y="1248"/>
                    <a:pt x="8705" y="0"/>
                    <a:pt x="11848" y="0"/>
                  </a:cubicBezTo>
                  <a:close/>
                </a:path>
              </a:pathLst>
            </a:custGeom>
            <a:blipFill>
              <a:blip r:embed="rId2"/>
              <a:stretch>
                <a:fillRect l="0" t="-34827" r="0" b="-34827"/>
              </a:stretch>
            </a:blipFill>
            <a:ln w="38100" cap="rnd">
              <a:solidFill>
                <a:srgbClr val="000000"/>
              </a:solidFill>
              <a:prstDash val="solid"/>
              <a:round/>
            </a:ln>
          </p:spPr>
        </p:sp>
      </p:grpSp>
      <p:sp>
        <p:nvSpPr>
          <p:cNvPr name="TextBox 13" id="13"/>
          <p:cNvSpPr txBox="true"/>
          <p:nvPr/>
        </p:nvSpPr>
        <p:spPr>
          <a:xfrm rot="0">
            <a:off x="6726064" y="2136655"/>
            <a:ext cx="4835872"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enty Sans"/>
                <a:ea typeface="Genty Sans"/>
                <a:cs typeface="Genty Sans"/>
                <a:sym typeface="Genty Sans"/>
              </a:rPr>
              <a:t>BETA-THALASSEMIA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603398" y="489984"/>
            <a:ext cx="17222972" cy="9250326"/>
            <a:chOff x="0" y="0"/>
            <a:chExt cx="4536091" cy="2436300"/>
          </a:xfrm>
        </p:grpSpPr>
        <p:sp>
          <p:nvSpPr>
            <p:cNvPr name="Freeform 3" id="3"/>
            <p:cNvSpPr/>
            <p:nvPr/>
          </p:nvSpPr>
          <p:spPr>
            <a:xfrm flipH="false" flipV="false" rot="0">
              <a:off x="0" y="0"/>
              <a:ext cx="4536091" cy="2436300"/>
            </a:xfrm>
            <a:custGeom>
              <a:avLst/>
              <a:gdLst/>
              <a:ahLst/>
              <a:cxnLst/>
              <a:rect r="r" b="b" t="t" l="l"/>
              <a:pathLst>
                <a:path h="2436300" w="4536091">
                  <a:moveTo>
                    <a:pt x="8990" y="0"/>
                  </a:moveTo>
                  <a:lnTo>
                    <a:pt x="4527101" y="0"/>
                  </a:lnTo>
                  <a:cubicBezTo>
                    <a:pt x="4529486" y="0"/>
                    <a:pt x="4531772" y="947"/>
                    <a:pt x="4533458" y="2633"/>
                  </a:cubicBezTo>
                  <a:cubicBezTo>
                    <a:pt x="4535144" y="4319"/>
                    <a:pt x="4536091" y="6606"/>
                    <a:pt x="4536091" y="8990"/>
                  </a:cubicBezTo>
                  <a:lnTo>
                    <a:pt x="4536091" y="2427310"/>
                  </a:lnTo>
                  <a:cubicBezTo>
                    <a:pt x="4536091" y="2432275"/>
                    <a:pt x="4532066" y="2436300"/>
                    <a:pt x="4527101" y="2436300"/>
                  </a:cubicBezTo>
                  <a:lnTo>
                    <a:pt x="8990" y="2436300"/>
                  </a:lnTo>
                  <a:cubicBezTo>
                    <a:pt x="4025" y="2436300"/>
                    <a:pt x="0" y="2432275"/>
                    <a:pt x="0" y="2427310"/>
                  </a:cubicBezTo>
                  <a:lnTo>
                    <a:pt x="0" y="8990"/>
                  </a:lnTo>
                  <a:cubicBezTo>
                    <a:pt x="0" y="4025"/>
                    <a:pt x="4025" y="0"/>
                    <a:pt x="899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536091" cy="2493450"/>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028700" y="826722"/>
            <a:ext cx="16230600" cy="8431578"/>
            <a:chOff x="0" y="0"/>
            <a:chExt cx="4274726" cy="2220663"/>
          </a:xfrm>
        </p:grpSpPr>
        <p:sp>
          <p:nvSpPr>
            <p:cNvPr name="Freeform 6" id="6"/>
            <p:cNvSpPr/>
            <p:nvPr/>
          </p:nvSpPr>
          <p:spPr>
            <a:xfrm flipH="false" flipV="false" rot="0">
              <a:off x="0" y="0"/>
              <a:ext cx="4274726" cy="2220663"/>
            </a:xfrm>
            <a:custGeom>
              <a:avLst/>
              <a:gdLst/>
              <a:ahLst/>
              <a:cxnLst/>
              <a:rect r="r" b="b" t="t" l="l"/>
              <a:pathLst>
                <a:path h="2220663" w="4274726">
                  <a:moveTo>
                    <a:pt x="9540" y="0"/>
                  </a:moveTo>
                  <a:lnTo>
                    <a:pt x="4265186" y="0"/>
                  </a:lnTo>
                  <a:cubicBezTo>
                    <a:pt x="4270455" y="0"/>
                    <a:pt x="4274726" y="4271"/>
                    <a:pt x="4274726" y="9540"/>
                  </a:cubicBezTo>
                  <a:lnTo>
                    <a:pt x="4274726" y="2211123"/>
                  </a:lnTo>
                  <a:cubicBezTo>
                    <a:pt x="4274726" y="2216391"/>
                    <a:pt x="4270455" y="2220663"/>
                    <a:pt x="4265186" y="2220663"/>
                  </a:cubicBezTo>
                  <a:lnTo>
                    <a:pt x="9540" y="2220663"/>
                  </a:lnTo>
                  <a:cubicBezTo>
                    <a:pt x="7010" y="2220663"/>
                    <a:pt x="4583" y="2219657"/>
                    <a:pt x="2794" y="2217868"/>
                  </a:cubicBezTo>
                  <a:cubicBezTo>
                    <a:pt x="1005" y="2216079"/>
                    <a:pt x="0" y="2213653"/>
                    <a:pt x="0" y="2211123"/>
                  </a:cubicBezTo>
                  <a:lnTo>
                    <a:pt x="0" y="9540"/>
                  </a:lnTo>
                  <a:cubicBezTo>
                    <a:pt x="0" y="4271"/>
                    <a:pt x="4271" y="0"/>
                    <a:pt x="9540"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274726" cy="2277813"/>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322234"/>
            <a:ext cx="15029884" cy="1572952"/>
            <a:chOff x="0" y="0"/>
            <a:chExt cx="3958488" cy="414275"/>
          </a:xfrm>
        </p:grpSpPr>
        <p:sp>
          <p:nvSpPr>
            <p:cNvPr name="Freeform 9" id="9"/>
            <p:cNvSpPr/>
            <p:nvPr/>
          </p:nvSpPr>
          <p:spPr>
            <a:xfrm flipH="false" flipV="false" rot="0">
              <a:off x="0" y="0"/>
              <a:ext cx="3958488" cy="414275"/>
            </a:xfrm>
            <a:custGeom>
              <a:avLst/>
              <a:gdLst/>
              <a:ahLst/>
              <a:cxnLst/>
              <a:rect r="r" b="b" t="t" l="l"/>
              <a:pathLst>
                <a:path h="414275" w="3958488">
                  <a:moveTo>
                    <a:pt x="10302" y="0"/>
                  </a:moveTo>
                  <a:lnTo>
                    <a:pt x="3948186" y="0"/>
                  </a:lnTo>
                  <a:cubicBezTo>
                    <a:pt x="3953876" y="0"/>
                    <a:pt x="3958488" y="4612"/>
                    <a:pt x="3958488" y="10302"/>
                  </a:cubicBezTo>
                  <a:lnTo>
                    <a:pt x="3958488" y="403973"/>
                  </a:lnTo>
                  <a:cubicBezTo>
                    <a:pt x="3958488" y="406706"/>
                    <a:pt x="3957403" y="409326"/>
                    <a:pt x="3955471" y="411258"/>
                  </a:cubicBezTo>
                  <a:cubicBezTo>
                    <a:pt x="3953539" y="413190"/>
                    <a:pt x="3950919" y="414275"/>
                    <a:pt x="3948186" y="414275"/>
                  </a:cubicBezTo>
                  <a:lnTo>
                    <a:pt x="10302" y="414275"/>
                  </a:lnTo>
                  <a:cubicBezTo>
                    <a:pt x="7570" y="414275"/>
                    <a:pt x="4949" y="413190"/>
                    <a:pt x="3017" y="411258"/>
                  </a:cubicBezTo>
                  <a:cubicBezTo>
                    <a:pt x="1085" y="409326"/>
                    <a:pt x="0" y="406706"/>
                    <a:pt x="0" y="403973"/>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00000"/>
            </a:xfrm>
            <a:prstGeom prst="rect">
              <a:avLst/>
            </a:prstGeom>
          </p:spPr>
          <p:txBody>
            <a:bodyPr anchor="ctr" rtlCol="false" tIns="50800" lIns="50800" bIns="50800" rIns="50800"/>
            <a:lstStyle/>
            <a:p>
              <a:pPr algn="just">
                <a:lnSpc>
                  <a:spcPts val="5599"/>
                </a:lnSpc>
              </a:pPr>
            </a:p>
          </p:txBody>
        </p:sp>
      </p:grpSp>
      <p:sp>
        <p:nvSpPr>
          <p:cNvPr name="TextBox 11" id="11"/>
          <p:cNvSpPr txBox="true"/>
          <p:nvPr/>
        </p:nvSpPr>
        <p:spPr>
          <a:xfrm rot="0">
            <a:off x="2023065" y="1721360"/>
            <a:ext cx="4466630"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enty Sans"/>
                <a:ea typeface="Genty Sans"/>
                <a:cs typeface="Genty Sans"/>
                <a:sym typeface="Genty Sans"/>
              </a:rPr>
              <a:t>GENE EXPRESSION</a:t>
            </a:r>
          </a:p>
        </p:txBody>
      </p:sp>
      <p:sp>
        <p:nvSpPr>
          <p:cNvPr name="TextBox 12" id="12"/>
          <p:cNvSpPr txBox="true"/>
          <p:nvPr/>
        </p:nvSpPr>
        <p:spPr>
          <a:xfrm rot="0">
            <a:off x="1629058" y="3309209"/>
            <a:ext cx="15233293" cy="5192283"/>
          </a:xfrm>
          <a:prstGeom prst="rect">
            <a:avLst/>
          </a:prstGeom>
        </p:spPr>
        <p:txBody>
          <a:bodyPr anchor="t" rtlCol="false" tIns="0" lIns="0" bIns="0" rIns="0">
            <a:spAutoFit/>
          </a:bodyPr>
          <a:lstStyle/>
          <a:p>
            <a:pPr algn="just" marL="781771" indent="-390885" lvl="1">
              <a:lnSpc>
                <a:spcPts val="5069"/>
              </a:lnSpc>
              <a:buFont typeface="Arial"/>
              <a:buChar char="•"/>
            </a:pPr>
            <a:r>
              <a:rPr lang="en-US" sz="3620">
                <a:solidFill>
                  <a:srgbClr val="000000"/>
                </a:solidFill>
                <a:latin typeface="Canva Sans"/>
                <a:ea typeface="Canva Sans"/>
                <a:cs typeface="Canva Sans"/>
                <a:sym typeface="Canva Sans"/>
              </a:rPr>
              <a:t> is the way our cells use the instructions in our DNA to create something useful, usually proteins. </a:t>
            </a:r>
          </a:p>
          <a:p>
            <a:pPr algn="just">
              <a:lnSpc>
                <a:spcPts val="5069"/>
              </a:lnSpc>
            </a:pPr>
            <a:r>
              <a:rPr lang="en-US" sz="3620">
                <a:solidFill>
                  <a:srgbClr val="000000"/>
                </a:solidFill>
                <a:latin typeface="Canva Sans"/>
                <a:ea typeface="Canva Sans"/>
                <a:cs typeface="Canva Sans"/>
                <a:sym typeface="Canva Sans"/>
              </a:rPr>
              <a:t>The process of gene expression happens in two main steps:</a:t>
            </a:r>
          </a:p>
          <a:p>
            <a:pPr algn="just" marL="781771" indent="-390885" lvl="1">
              <a:lnSpc>
                <a:spcPts val="6771"/>
              </a:lnSpc>
              <a:buAutoNum type="arabicPeriod" startAt="1"/>
            </a:pPr>
            <a:r>
              <a:rPr lang="en-US" b="true" sz="3620">
                <a:solidFill>
                  <a:srgbClr val="000000"/>
                </a:solidFill>
                <a:latin typeface="Canva Sans Bold"/>
                <a:ea typeface="Canva Sans Bold"/>
                <a:cs typeface="Canva Sans Bold"/>
                <a:sym typeface="Canva Sans Bold"/>
              </a:rPr>
              <a:t>Transcription- </a:t>
            </a:r>
            <a:r>
              <a:rPr lang="en-US" sz="3620">
                <a:solidFill>
                  <a:srgbClr val="000000"/>
                </a:solidFill>
                <a:latin typeface="Canva Sans"/>
                <a:ea typeface="Canva Sans"/>
                <a:cs typeface="Canva Sans"/>
                <a:sym typeface="Canva Sans"/>
              </a:rPr>
              <a:t>the process by which the information in a strand of DNA is copied into a new molecule of messenger RNA (mRNA). </a:t>
            </a:r>
          </a:p>
          <a:p>
            <a:pPr algn="just" marL="781771" indent="-390885" lvl="1">
              <a:lnSpc>
                <a:spcPts val="6771"/>
              </a:lnSpc>
              <a:buAutoNum type="arabicPeriod" startAt="1"/>
            </a:pPr>
            <a:r>
              <a:rPr lang="en-US" b="true" sz="3620">
                <a:solidFill>
                  <a:srgbClr val="000000"/>
                </a:solidFill>
                <a:latin typeface="Canva Sans Bold"/>
                <a:ea typeface="Canva Sans Bold"/>
                <a:cs typeface="Canva Sans Bold"/>
                <a:sym typeface="Canva Sans Bold"/>
              </a:rPr>
              <a:t>Translation- </a:t>
            </a:r>
            <a:r>
              <a:rPr lang="en-US" sz="3620">
                <a:solidFill>
                  <a:srgbClr val="000000"/>
                </a:solidFill>
                <a:latin typeface="Canva Sans"/>
                <a:ea typeface="Canva Sans"/>
                <a:cs typeface="Canva Sans"/>
                <a:sym typeface="Canva Sans"/>
              </a:rPr>
              <a:t>the process by which a cell makes proteins using the genetic information carried in messenger RNA (mRNA).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7429500" cy="1630029"/>
            <a:chOff x="0" y="0"/>
            <a:chExt cx="1956741" cy="429308"/>
          </a:xfrm>
        </p:grpSpPr>
        <p:sp>
          <p:nvSpPr>
            <p:cNvPr name="Freeform 9" id="9"/>
            <p:cNvSpPr/>
            <p:nvPr/>
          </p:nvSpPr>
          <p:spPr>
            <a:xfrm flipH="false" flipV="false" rot="0">
              <a:off x="0" y="0"/>
              <a:ext cx="1956741" cy="429308"/>
            </a:xfrm>
            <a:custGeom>
              <a:avLst/>
              <a:gdLst/>
              <a:ahLst/>
              <a:cxnLst/>
              <a:rect r="r" b="b" t="t" l="l"/>
              <a:pathLst>
                <a:path h="429308" w="1956741">
                  <a:moveTo>
                    <a:pt x="20841" y="0"/>
                  </a:moveTo>
                  <a:lnTo>
                    <a:pt x="1935900" y="0"/>
                  </a:lnTo>
                  <a:cubicBezTo>
                    <a:pt x="1941427" y="0"/>
                    <a:pt x="1946728" y="2196"/>
                    <a:pt x="1950637" y="6104"/>
                  </a:cubicBezTo>
                  <a:cubicBezTo>
                    <a:pt x="1954545" y="10013"/>
                    <a:pt x="1956741" y="15314"/>
                    <a:pt x="1956741" y="20841"/>
                  </a:cubicBezTo>
                  <a:lnTo>
                    <a:pt x="1956741" y="408467"/>
                  </a:lnTo>
                  <a:cubicBezTo>
                    <a:pt x="1956741" y="413994"/>
                    <a:pt x="1954545" y="419295"/>
                    <a:pt x="1950637" y="423204"/>
                  </a:cubicBezTo>
                  <a:cubicBezTo>
                    <a:pt x="1946728" y="427112"/>
                    <a:pt x="1941427" y="429308"/>
                    <a:pt x="1935900" y="429308"/>
                  </a:cubicBezTo>
                  <a:lnTo>
                    <a:pt x="20841" y="429308"/>
                  </a:lnTo>
                  <a:cubicBezTo>
                    <a:pt x="9331" y="429308"/>
                    <a:pt x="0" y="419977"/>
                    <a:pt x="0" y="408467"/>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1956741"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BETA-THALASSEMIA</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1791854"/>
            <a:ext cx="7429500" cy="6875620"/>
            <a:chOff x="0" y="0"/>
            <a:chExt cx="1151024" cy="1065214"/>
          </a:xfrm>
        </p:grpSpPr>
        <p:sp>
          <p:nvSpPr>
            <p:cNvPr name="Freeform 15" id="15"/>
            <p:cNvSpPr/>
            <p:nvPr/>
          </p:nvSpPr>
          <p:spPr>
            <a:xfrm flipH="false" flipV="false" rot="0">
              <a:off x="0" y="0"/>
              <a:ext cx="1151024" cy="1065213"/>
            </a:xfrm>
            <a:custGeom>
              <a:avLst/>
              <a:gdLst/>
              <a:ahLst/>
              <a:cxnLst/>
              <a:rect r="r" b="b" t="t" l="l"/>
              <a:pathLst>
                <a:path h="1065213" w="1151024">
                  <a:moveTo>
                    <a:pt x="23967" y="0"/>
                  </a:moveTo>
                  <a:lnTo>
                    <a:pt x="1127057" y="0"/>
                  </a:lnTo>
                  <a:cubicBezTo>
                    <a:pt x="1140293" y="0"/>
                    <a:pt x="1151024" y="10730"/>
                    <a:pt x="1151024" y="23967"/>
                  </a:cubicBezTo>
                  <a:lnTo>
                    <a:pt x="1151024" y="1041246"/>
                  </a:lnTo>
                  <a:cubicBezTo>
                    <a:pt x="1151024" y="1054483"/>
                    <a:pt x="1140293" y="1065213"/>
                    <a:pt x="1127057" y="1065213"/>
                  </a:cubicBezTo>
                  <a:lnTo>
                    <a:pt x="23967" y="1065213"/>
                  </a:lnTo>
                  <a:cubicBezTo>
                    <a:pt x="10730" y="1065213"/>
                    <a:pt x="0" y="1054483"/>
                    <a:pt x="0" y="1041246"/>
                  </a:cubicBezTo>
                  <a:lnTo>
                    <a:pt x="0" y="23967"/>
                  </a:lnTo>
                  <a:cubicBezTo>
                    <a:pt x="0" y="10730"/>
                    <a:pt x="10730" y="0"/>
                    <a:pt x="23967" y="0"/>
                  </a:cubicBezTo>
                  <a:close/>
                </a:path>
              </a:pathLst>
            </a:custGeom>
            <a:blipFill>
              <a:blip r:embed="rId2"/>
              <a:stretch>
                <a:fillRect l="0" t="-20208" r="0" b="-20208"/>
              </a:stretch>
            </a:blipFill>
            <a:ln w="38100" cap="rnd">
              <a:solidFill>
                <a:srgbClr val="000000"/>
              </a:solidFill>
              <a:prstDash val="solid"/>
              <a:round/>
            </a:ln>
          </p:spPr>
        </p:sp>
      </p:grpSp>
      <p:sp>
        <p:nvSpPr>
          <p:cNvPr name="TextBox 16" id="16"/>
          <p:cNvSpPr txBox="true"/>
          <p:nvPr/>
        </p:nvSpPr>
        <p:spPr>
          <a:xfrm rot="0">
            <a:off x="1997272" y="3692714"/>
            <a:ext cx="6572250" cy="4490085"/>
          </a:xfrm>
          <a:prstGeom prst="rect">
            <a:avLst/>
          </a:prstGeom>
        </p:spPr>
        <p:txBody>
          <a:bodyPr anchor="t" rtlCol="false" tIns="0" lIns="0" bIns="0" rIns="0">
            <a:spAutoFit/>
          </a:bodyPr>
          <a:lstStyle/>
          <a:p>
            <a:pPr algn="l" marL="518160" indent="-259080" lvl="1">
              <a:lnSpc>
                <a:spcPts val="6000"/>
              </a:lnSpc>
              <a:buAutoNum type="arabicPeriod" startAt="1"/>
            </a:pPr>
            <a:r>
              <a:rPr lang="en-US" sz="2400">
                <a:solidFill>
                  <a:srgbClr val="000000"/>
                </a:solidFill>
                <a:latin typeface="Glacial Indifference"/>
                <a:ea typeface="Glacial Indifference"/>
                <a:cs typeface="Glacial Indifference"/>
                <a:sym typeface="Glacial Indifference"/>
              </a:rPr>
              <a:t>Anemia</a:t>
            </a:r>
          </a:p>
          <a:p>
            <a:pPr algn="l" marL="518160" indent="-259080" lvl="1">
              <a:lnSpc>
                <a:spcPts val="6000"/>
              </a:lnSpc>
              <a:buAutoNum type="arabicPeriod" startAt="1"/>
            </a:pPr>
            <a:r>
              <a:rPr lang="en-US" sz="2400">
                <a:solidFill>
                  <a:srgbClr val="000000"/>
                </a:solidFill>
                <a:latin typeface="Glacial Indifference"/>
                <a:ea typeface="Glacial Indifference"/>
                <a:cs typeface="Glacial Indifference"/>
                <a:sym typeface="Glacial Indifference"/>
              </a:rPr>
              <a:t>Bony abnormalities</a:t>
            </a:r>
          </a:p>
          <a:p>
            <a:pPr algn="l" marL="518160" indent="-259080" lvl="1">
              <a:lnSpc>
                <a:spcPts val="6000"/>
              </a:lnSpc>
              <a:buAutoNum type="arabicPeriod" startAt="1"/>
            </a:pPr>
            <a:r>
              <a:rPr lang="en-US" sz="2400">
                <a:solidFill>
                  <a:srgbClr val="000000"/>
                </a:solidFill>
                <a:latin typeface="Glacial Indifference"/>
                <a:ea typeface="Glacial Indifference"/>
                <a:cs typeface="Glacial Indifference"/>
                <a:sym typeface="Glacial Indifference"/>
              </a:rPr>
              <a:t>enlarged organs</a:t>
            </a:r>
          </a:p>
          <a:p>
            <a:pPr algn="l" marL="518160" indent="-259080" lvl="1">
              <a:lnSpc>
                <a:spcPts val="6000"/>
              </a:lnSpc>
              <a:buAutoNum type="arabicPeriod" startAt="1"/>
            </a:pPr>
            <a:r>
              <a:rPr lang="en-US" sz="2400">
                <a:solidFill>
                  <a:srgbClr val="000000"/>
                </a:solidFill>
                <a:latin typeface="Glacial Indifference"/>
                <a:ea typeface="Glacial Indifference"/>
                <a:cs typeface="Glacial Indifference"/>
                <a:sym typeface="Glacial Indifference"/>
              </a:rPr>
              <a:t>Juandice</a:t>
            </a:r>
          </a:p>
          <a:p>
            <a:pPr algn="l" marL="518160" indent="-259080" lvl="1">
              <a:lnSpc>
                <a:spcPts val="6000"/>
              </a:lnSpc>
              <a:buAutoNum type="arabicPeriod" startAt="1"/>
            </a:pPr>
            <a:r>
              <a:rPr lang="en-US" sz="2400">
                <a:solidFill>
                  <a:srgbClr val="000000"/>
                </a:solidFill>
                <a:latin typeface="Glacial Indifference"/>
                <a:ea typeface="Glacial Indifference"/>
                <a:cs typeface="Glacial Indifference"/>
                <a:sym typeface="Glacial Indifference"/>
              </a:rPr>
              <a:t> Frequent infections </a:t>
            </a:r>
          </a:p>
          <a:p>
            <a:pPr algn="l" marL="518160" indent="-259080" lvl="1">
              <a:lnSpc>
                <a:spcPts val="6000"/>
              </a:lnSpc>
              <a:buAutoNum type="arabicPeriod" startAt="1"/>
            </a:pPr>
            <a:r>
              <a:rPr lang="en-US" sz="2400">
                <a:solidFill>
                  <a:srgbClr val="000000"/>
                </a:solidFill>
                <a:latin typeface="Glacial Indifference"/>
                <a:ea typeface="Glacial Indifference"/>
                <a:cs typeface="Glacial Indifference"/>
                <a:sym typeface="Glacial Indifference"/>
              </a:rPr>
              <a:t> Delayed growth and development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sp>
        <p:nvSpPr>
          <p:cNvPr name="Freeform 2" id="2"/>
          <p:cNvSpPr/>
          <p:nvPr/>
        </p:nvSpPr>
        <p:spPr>
          <a:xfrm flipH="false" flipV="false" rot="0">
            <a:off x="835625" y="180408"/>
            <a:ext cx="16616750" cy="9926184"/>
          </a:xfrm>
          <a:custGeom>
            <a:avLst/>
            <a:gdLst/>
            <a:ahLst/>
            <a:cxnLst/>
            <a:rect r="r" b="b" t="t" l="l"/>
            <a:pathLst>
              <a:path h="9926184" w="16616750">
                <a:moveTo>
                  <a:pt x="0" y="0"/>
                </a:moveTo>
                <a:lnTo>
                  <a:pt x="16616750" y="0"/>
                </a:lnTo>
                <a:lnTo>
                  <a:pt x="16616750" y="9926184"/>
                </a:lnTo>
                <a:lnTo>
                  <a:pt x="0" y="9926184"/>
                </a:lnTo>
                <a:lnTo>
                  <a:pt x="0" y="0"/>
                </a:lnTo>
                <a:close/>
              </a:path>
            </a:pathLst>
          </a:custGeom>
          <a:blipFill>
            <a:blip r:embed="rId2"/>
            <a:stretch>
              <a:fillRect l="-56467" t="-53492" r="-15758" b="-26701"/>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sp>
        <p:nvSpPr>
          <p:cNvPr name="Freeform 2" id="2"/>
          <p:cNvSpPr/>
          <p:nvPr/>
        </p:nvSpPr>
        <p:spPr>
          <a:xfrm flipH="false" flipV="false" rot="0">
            <a:off x="178824" y="740114"/>
            <a:ext cx="17930351" cy="8806773"/>
          </a:xfrm>
          <a:custGeom>
            <a:avLst/>
            <a:gdLst/>
            <a:ahLst/>
            <a:cxnLst/>
            <a:rect r="r" b="b" t="t" l="l"/>
            <a:pathLst>
              <a:path h="8806773" w="17930351">
                <a:moveTo>
                  <a:pt x="0" y="0"/>
                </a:moveTo>
                <a:lnTo>
                  <a:pt x="17930352" y="0"/>
                </a:lnTo>
                <a:lnTo>
                  <a:pt x="17930352" y="8806772"/>
                </a:lnTo>
                <a:lnTo>
                  <a:pt x="0" y="8806772"/>
                </a:lnTo>
                <a:lnTo>
                  <a:pt x="0" y="0"/>
                </a:lnTo>
                <a:close/>
              </a:path>
            </a:pathLst>
          </a:custGeom>
          <a:blipFill>
            <a:blip r:embed="rId2"/>
            <a:stretch>
              <a:fillRect l="-60420" t="-53949" r="-18462" b="-73675"/>
            </a:stretch>
          </a:blipFill>
        </p:spPr>
      </p:sp>
    </p:spTree>
  </p:cSld>
  <p:clrMapOvr>
    <a:masterClrMapping/>
  </p:clrMapOvr>
</p:sld>
</file>

<file path=ppt/slides/slide23.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3647849"/>
            <a:ext cx="16230600" cy="2991303"/>
            <a:chOff x="0" y="0"/>
            <a:chExt cx="4274726" cy="787833"/>
          </a:xfrm>
        </p:grpSpPr>
        <p:sp>
          <p:nvSpPr>
            <p:cNvPr name="Freeform 3" id="3"/>
            <p:cNvSpPr/>
            <p:nvPr/>
          </p:nvSpPr>
          <p:spPr>
            <a:xfrm flipH="false" flipV="false" rot="0">
              <a:off x="0" y="0"/>
              <a:ext cx="4274726" cy="787833"/>
            </a:xfrm>
            <a:custGeom>
              <a:avLst/>
              <a:gdLst/>
              <a:ahLst/>
              <a:cxnLst/>
              <a:rect r="r" b="b" t="t" l="l"/>
              <a:pathLst>
                <a:path h="787833" w="4274726">
                  <a:moveTo>
                    <a:pt x="9540" y="0"/>
                  </a:moveTo>
                  <a:lnTo>
                    <a:pt x="4265186" y="0"/>
                  </a:lnTo>
                  <a:cubicBezTo>
                    <a:pt x="4270455" y="0"/>
                    <a:pt x="4274726" y="4271"/>
                    <a:pt x="4274726" y="9540"/>
                  </a:cubicBezTo>
                  <a:lnTo>
                    <a:pt x="4274726" y="778293"/>
                  </a:lnTo>
                  <a:cubicBezTo>
                    <a:pt x="4274726" y="780823"/>
                    <a:pt x="4273721" y="783250"/>
                    <a:pt x="4271932" y="785039"/>
                  </a:cubicBezTo>
                  <a:cubicBezTo>
                    <a:pt x="4270143" y="786828"/>
                    <a:pt x="4267716" y="787833"/>
                    <a:pt x="4265186" y="787833"/>
                  </a:cubicBezTo>
                  <a:lnTo>
                    <a:pt x="9540" y="787833"/>
                  </a:lnTo>
                  <a:cubicBezTo>
                    <a:pt x="4271" y="787833"/>
                    <a:pt x="0" y="783562"/>
                    <a:pt x="0" y="778293"/>
                  </a:cubicBezTo>
                  <a:lnTo>
                    <a:pt x="0" y="9540"/>
                  </a:lnTo>
                  <a:cubicBezTo>
                    <a:pt x="0" y="4271"/>
                    <a:pt x="4271" y="0"/>
                    <a:pt x="9540" y="0"/>
                  </a:cubicBezTo>
                  <a:close/>
                </a:path>
              </a:pathLst>
            </a:custGeom>
            <a:solidFill>
              <a:srgbClr val="FFFFFF"/>
            </a:solidFill>
            <a:ln w="38100" cap="sq">
              <a:solidFill>
                <a:srgbClr val="000000"/>
              </a:solidFill>
              <a:prstDash val="solid"/>
              <a:miter/>
            </a:ln>
          </p:spPr>
        </p:sp>
        <p:sp>
          <p:nvSpPr>
            <p:cNvPr name="TextBox 4" id="4"/>
            <p:cNvSpPr txBox="true"/>
            <p:nvPr/>
          </p:nvSpPr>
          <p:spPr>
            <a:xfrm>
              <a:off x="0" y="-38100"/>
              <a:ext cx="4274726" cy="8259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24600" y="3984587"/>
            <a:ext cx="15638799" cy="2317826"/>
            <a:chOff x="0" y="0"/>
            <a:chExt cx="4118861" cy="610456"/>
          </a:xfrm>
        </p:grpSpPr>
        <p:sp>
          <p:nvSpPr>
            <p:cNvPr name="Freeform 6" id="6"/>
            <p:cNvSpPr/>
            <p:nvPr/>
          </p:nvSpPr>
          <p:spPr>
            <a:xfrm flipH="false" flipV="false" rot="0">
              <a:off x="0" y="0"/>
              <a:ext cx="4118861" cy="610456"/>
            </a:xfrm>
            <a:custGeom>
              <a:avLst/>
              <a:gdLst/>
              <a:ahLst/>
              <a:cxnLst/>
              <a:rect r="r" b="b" t="t" l="l"/>
              <a:pathLst>
                <a:path h="610456" w="4118861">
                  <a:moveTo>
                    <a:pt x="9901" y="0"/>
                  </a:moveTo>
                  <a:lnTo>
                    <a:pt x="4108960" y="0"/>
                  </a:lnTo>
                  <a:cubicBezTo>
                    <a:pt x="4111585" y="0"/>
                    <a:pt x="4114104" y="1043"/>
                    <a:pt x="4115961" y="2900"/>
                  </a:cubicBezTo>
                  <a:cubicBezTo>
                    <a:pt x="4117818" y="4757"/>
                    <a:pt x="4118861" y="7275"/>
                    <a:pt x="4118861" y="9901"/>
                  </a:cubicBezTo>
                  <a:lnTo>
                    <a:pt x="4118861" y="600555"/>
                  </a:lnTo>
                  <a:cubicBezTo>
                    <a:pt x="4118861" y="603181"/>
                    <a:pt x="4117818" y="605700"/>
                    <a:pt x="4115961" y="607556"/>
                  </a:cubicBezTo>
                  <a:cubicBezTo>
                    <a:pt x="4114104" y="609413"/>
                    <a:pt x="4111585" y="610456"/>
                    <a:pt x="4108960" y="610456"/>
                  </a:cubicBezTo>
                  <a:lnTo>
                    <a:pt x="9901" y="610456"/>
                  </a:lnTo>
                  <a:cubicBezTo>
                    <a:pt x="7275" y="610456"/>
                    <a:pt x="4757" y="609413"/>
                    <a:pt x="2900" y="607556"/>
                  </a:cubicBezTo>
                  <a:cubicBezTo>
                    <a:pt x="1043" y="605700"/>
                    <a:pt x="0" y="603181"/>
                    <a:pt x="0" y="600555"/>
                  </a:cubicBezTo>
                  <a:lnTo>
                    <a:pt x="0" y="9901"/>
                  </a:lnTo>
                  <a:cubicBezTo>
                    <a:pt x="0" y="7275"/>
                    <a:pt x="1043" y="4757"/>
                    <a:pt x="2900" y="2900"/>
                  </a:cubicBezTo>
                  <a:cubicBezTo>
                    <a:pt x="4757" y="1043"/>
                    <a:pt x="7275" y="0"/>
                    <a:pt x="9901" y="0"/>
                  </a:cubicBezTo>
                  <a:close/>
                </a:path>
              </a:pathLst>
            </a:custGeom>
            <a:solidFill>
              <a:srgbClr val="F7B495"/>
            </a:solidFill>
            <a:ln w="38100" cap="sq">
              <a:solidFill>
                <a:srgbClr val="000000"/>
              </a:solidFill>
              <a:prstDash val="solid"/>
              <a:miter/>
            </a:ln>
          </p:spPr>
        </p:sp>
        <p:sp>
          <p:nvSpPr>
            <p:cNvPr name="TextBox 7" id="7"/>
            <p:cNvSpPr txBox="true"/>
            <p:nvPr/>
          </p:nvSpPr>
          <p:spPr>
            <a:xfrm>
              <a:off x="0" y="-66675"/>
              <a:ext cx="4118861" cy="677131"/>
            </a:xfrm>
            <a:prstGeom prst="rect">
              <a:avLst/>
            </a:prstGeom>
          </p:spPr>
          <p:txBody>
            <a:bodyPr anchor="ctr" rtlCol="false" tIns="50800" lIns="50800" bIns="50800" rIns="50800"/>
            <a:lstStyle/>
            <a:p>
              <a:pPr algn="ctr">
                <a:lnSpc>
                  <a:spcPts val="5179"/>
                </a:lnSpc>
              </a:pPr>
            </a:p>
          </p:txBody>
        </p:sp>
      </p:grpSp>
      <p:sp>
        <p:nvSpPr>
          <p:cNvPr name="TextBox 8" id="8"/>
          <p:cNvSpPr txBox="true"/>
          <p:nvPr/>
        </p:nvSpPr>
        <p:spPr>
          <a:xfrm rot="0">
            <a:off x="6873776" y="4606289"/>
            <a:ext cx="4540448" cy="969647"/>
          </a:xfrm>
          <a:prstGeom prst="rect">
            <a:avLst/>
          </a:prstGeom>
        </p:spPr>
        <p:txBody>
          <a:bodyPr anchor="t" rtlCol="false" tIns="0" lIns="0" bIns="0" rIns="0">
            <a:spAutoFit/>
          </a:bodyPr>
          <a:lstStyle/>
          <a:p>
            <a:pPr algn="ctr">
              <a:lnSpc>
                <a:spcPts val="7979"/>
              </a:lnSpc>
              <a:spcBef>
                <a:spcPct val="0"/>
              </a:spcBef>
            </a:pPr>
            <a:r>
              <a:rPr lang="en-US" sz="5699">
                <a:solidFill>
                  <a:srgbClr val="000000"/>
                </a:solidFill>
                <a:latin typeface="Genty Sans"/>
                <a:ea typeface="Genty Sans"/>
                <a:cs typeface="Genty Sans"/>
                <a:sym typeface="Genty Sans"/>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58836" y="1365438"/>
            <a:ext cx="15570329" cy="7556123"/>
            <a:chOff x="0" y="0"/>
            <a:chExt cx="4100827" cy="1990090"/>
          </a:xfrm>
        </p:grpSpPr>
        <p:sp>
          <p:nvSpPr>
            <p:cNvPr name="Freeform 6" id="6"/>
            <p:cNvSpPr/>
            <p:nvPr/>
          </p:nvSpPr>
          <p:spPr>
            <a:xfrm flipH="false" flipV="false" rot="0">
              <a:off x="0" y="0"/>
              <a:ext cx="4100827" cy="1990090"/>
            </a:xfrm>
            <a:custGeom>
              <a:avLst/>
              <a:gdLst/>
              <a:ahLst/>
              <a:cxnLst/>
              <a:rect r="r" b="b" t="t" l="l"/>
              <a:pathLst>
                <a:path h="1990090" w="4100827">
                  <a:moveTo>
                    <a:pt x="9944" y="0"/>
                  </a:moveTo>
                  <a:lnTo>
                    <a:pt x="4090883" y="0"/>
                  </a:lnTo>
                  <a:cubicBezTo>
                    <a:pt x="4096375" y="0"/>
                    <a:pt x="4100827" y="4452"/>
                    <a:pt x="4100827" y="9944"/>
                  </a:cubicBezTo>
                  <a:lnTo>
                    <a:pt x="4100827" y="1980146"/>
                  </a:lnTo>
                  <a:cubicBezTo>
                    <a:pt x="4100827" y="1982783"/>
                    <a:pt x="4099780" y="1985313"/>
                    <a:pt x="4097915" y="1987178"/>
                  </a:cubicBezTo>
                  <a:cubicBezTo>
                    <a:pt x="4096050" y="1989042"/>
                    <a:pt x="4093520" y="1990090"/>
                    <a:pt x="4090883" y="1990090"/>
                  </a:cubicBezTo>
                  <a:lnTo>
                    <a:pt x="9944" y="1990090"/>
                  </a:lnTo>
                  <a:cubicBezTo>
                    <a:pt x="4452" y="1990090"/>
                    <a:pt x="0" y="1985638"/>
                    <a:pt x="0" y="1980146"/>
                  </a:cubicBezTo>
                  <a:lnTo>
                    <a:pt x="0" y="9944"/>
                  </a:lnTo>
                  <a:cubicBezTo>
                    <a:pt x="0" y="7307"/>
                    <a:pt x="1048" y="4778"/>
                    <a:pt x="2913" y="2913"/>
                  </a:cubicBezTo>
                  <a:cubicBezTo>
                    <a:pt x="4778" y="1048"/>
                    <a:pt x="7307" y="0"/>
                    <a:pt x="9944"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0082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623859"/>
            <a:ext cx="15029884" cy="1572952"/>
            <a:chOff x="0" y="0"/>
            <a:chExt cx="3958488" cy="414275"/>
          </a:xfrm>
        </p:grpSpPr>
        <p:sp>
          <p:nvSpPr>
            <p:cNvPr name="Freeform 9" id="9"/>
            <p:cNvSpPr/>
            <p:nvPr/>
          </p:nvSpPr>
          <p:spPr>
            <a:xfrm flipH="false" flipV="false" rot="0">
              <a:off x="0" y="0"/>
              <a:ext cx="3958488" cy="414275"/>
            </a:xfrm>
            <a:custGeom>
              <a:avLst/>
              <a:gdLst/>
              <a:ahLst/>
              <a:cxnLst/>
              <a:rect r="r" b="b" t="t" l="l"/>
              <a:pathLst>
                <a:path h="414275" w="3958488">
                  <a:moveTo>
                    <a:pt x="10302" y="0"/>
                  </a:moveTo>
                  <a:lnTo>
                    <a:pt x="3948186" y="0"/>
                  </a:lnTo>
                  <a:cubicBezTo>
                    <a:pt x="3953876" y="0"/>
                    <a:pt x="3958488" y="4612"/>
                    <a:pt x="3958488" y="10302"/>
                  </a:cubicBezTo>
                  <a:lnTo>
                    <a:pt x="3958488" y="403973"/>
                  </a:lnTo>
                  <a:cubicBezTo>
                    <a:pt x="3958488" y="406706"/>
                    <a:pt x="3957403" y="409326"/>
                    <a:pt x="3955471" y="411258"/>
                  </a:cubicBezTo>
                  <a:cubicBezTo>
                    <a:pt x="3953539" y="413190"/>
                    <a:pt x="3950919" y="414275"/>
                    <a:pt x="3948186" y="414275"/>
                  </a:cubicBezTo>
                  <a:lnTo>
                    <a:pt x="10302" y="414275"/>
                  </a:lnTo>
                  <a:cubicBezTo>
                    <a:pt x="7570" y="414275"/>
                    <a:pt x="4949" y="413190"/>
                    <a:pt x="3017" y="411258"/>
                  </a:cubicBezTo>
                  <a:cubicBezTo>
                    <a:pt x="1085" y="409326"/>
                    <a:pt x="0" y="406706"/>
                    <a:pt x="0" y="403973"/>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00000"/>
            </a:xfrm>
            <a:prstGeom prst="rect">
              <a:avLst/>
            </a:prstGeom>
          </p:spPr>
          <p:txBody>
            <a:bodyPr anchor="ctr" rtlCol="false" tIns="50800" lIns="50800" bIns="50800" rIns="50800"/>
            <a:lstStyle/>
            <a:p>
              <a:pPr algn="just">
                <a:lnSpc>
                  <a:spcPts val="5599"/>
                </a:lnSpc>
              </a:pPr>
            </a:p>
          </p:txBody>
        </p:sp>
      </p:grpSp>
      <p:sp>
        <p:nvSpPr>
          <p:cNvPr name="TextBox 11" id="11"/>
          <p:cNvSpPr txBox="true"/>
          <p:nvPr/>
        </p:nvSpPr>
        <p:spPr>
          <a:xfrm rot="0">
            <a:off x="2108126" y="2022985"/>
            <a:ext cx="4466630"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enty Sans"/>
                <a:ea typeface="Genty Sans"/>
                <a:cs typeface="Genty Sans"/>
                <a:sym typeface="Genty Sans"/>
              </a:rPr>
              <a:t>GENE EXPRESSION</a:t>
            </a:r>
          </a:p>
        </p:txBody>
      </p:sp>
      <p:sp>
        <p:nvSpPr>
          <p:cNvPr name="TextBox 12" id="12"/>
          <p:cNvSpPr txBox="true"/>
          <p:nvPr/>
        </p:nvSpPr>
        <p:spPr>
          <a:xfrm rot="0">
            <a:off x="1870351" y="3612500"/>
            <a:ext cx="14547298" cy="3684271"/>
          </a:xfrm>
          <a:prstGeom prst="rect">
            <a:avLst/>
          </a:prstGeom>
        </p:spPr>
        <p:txBody>
          <a:bodyPr anchor="t" rtlCol="false" tIns="0" lIns="0" bIns="0" rIns="0">
            <a:spAutoFit/>
          </a:bodyPr>
          <a:lstStyle/>
          <a:p>
            <a:pPr algn="just">
              <a:lnSpc>
                <a:spcPts val="5879"/>
              </a:lnSpc>
            </a:pPr>
            <a:r>
              <a:rPr lang="en-US" sz="4199">
                <a:solidFill>
                  <a:srgbClr val="000000"/>
                </a:solidFill>
                <a:latin typeface="Canva Sans"/>
                <a:ea typeface="Canva Sans"/>
                <a:cs typeface="Canva Sans"/>
                <a:sym typeface="Canva Sans"/>
              </a:rPr>
              <a:t> It ensures the right proteins are made in the right amount, at the right time, and in the right cells. If something goes wrong in this process, it can cause diseases, like cancer, developmental problems, or metabolic disorders.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3647849"/>
            <a:ext cx="16230600" cy="2991303"/>
            <a:chOff x="0" y="0"/>
            <a:chExt cx="4274726" cy="787833"/>
          </a:xfrm>
        </p:grpSpPr>
        <p:sp>
          <p:nvSpPr>
            <p:cNvPr name="Freeform 3" id="3"/>
            <p:cNvSpPr/>
            <p:nvPr/>
          </p:nvSpPr>
          <p:spPr>
            <a:xfrm flipH="false" flipV="false" rot="0">
              <a:off x="0" y="0"/>
              <a:ext cx="4274726" cy="787833"/>
            </a:xfrm>
            <a:custGeom>
              <a:avLst/>
              <a:gdLst/>
              <a:ahLst/>
              <a:cxnLst/>
              <a:rect r="r" b="b" t="t" l="l"/>
              <a:pathLst>
                <a:path h="787833" w="4274726">
                  <a:moveTo>
                    <a:pt x="9540" y="0"/>
                  </a:moveTo>
                  <a:lnTo>
                    <a:pt x="4265186" y="0"/>
                  </a:lnTo>
                  <a:cubicBezTo>
                    <a:pt x="4270455" y="0"/>
                    <a:pt x="4274726" y="4271"/>
                    <a:pt x="4274726" y="9540"/>
                  </a:cubicBezTo>
                  <a:lnTo>
                    <a:pt x="4274726" y="778293"/>
                  </a:lnTo>
                  <a:cubicBezTo>
                    <a:pt x="4274726" y="780823"/>
                    <a:pt x="4273721" y="783250"/>
                    <a:pt x="4271932" y="785039"/>
                  </a:cubicBezTo>
                  <a:cubicBezTo>
                    <a:pt x="4270143" y="786828"/>
                    <a:pt x="4267716" y="787833"/>
                    <a:pt x="4265186" y="787833"/>
                  </a:cubicBezTo>
                  <a:lnTo>
                    <a:pt x="9540" y="787833"/>
                  </a:lnTo>
                  <a:cubicBezTo>
                    <a:pt x="4271" y="787833"/>
                    <a:pt x="0" y="783562"/>
                    <a:pt x="0" y="778293"/>
                  </a:cubicBezTo>
                  <a:lnTo>
                    <a:pt x="0" y="9540"/>
                  </a:lnTo>
                  <a:cubicBezTo>
                    <a:pt x="0" y="4271"/>
                    <a:pt x="4271" y="0"/>
                    <a:pt x="9540" y="0"/>
                  </a:cubicBezTo>
                  <a:close/>
                </a:path>
              </a:pathLst>
            </a:custGeom>
            <a:solidFill>
              <a:srgbClr val="FFFFFF"/>
            </a:solidFill>
            <a:ln w="38100" cap="sq">
              <a:solidFill>
                <a:srgbClr val="000000"/>
              </a:solidFill>
              <a:prstDash val="solid"/>
              <a:miter/>
            </a:ln>
          </p:spPr>
        </p:sp>
        <p:sp>
          <p:nvSpPr>
            <p:cNvPr name="TextBox 4" id="4"/>
            <p:cNvSpPr txBox="true"/>
            <p:nvPr/>
          </p:nvSpPr>
          <p:spPr>
            <a:xfrm>
              <a:off x="0" y="-38100"/>
              <a:ext cx="4274726" cy="8259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24600" y="3984587"/>
            <a:ext cx="15638799" cy="2317826"/>
            <a:chOff x="0" y="0"/>
            <a:chExt cx="4118861" cy="610456"/>
          </a:xfrm>
        </p:grpSpPr>
        <p:sp>
          <p:nvSpPr>
            <p:cNvPr name="Freeform 6" id="6"/>
            <p:cNvSpPr/>
            <p:nvPr/>
          </p:nvSpPr>
          <p:spPr>
            <a:xfrm flipH="false" flipV="false" rot="0">
              <a:off x="0" y="0"/>
              <a:ext cx="4118861" cy="610456"/>
            </a:xfrm>
            <a:custGeom>
              <a:avLst/>
              <a:gdLst/>
              <a:ahLst/>
              <a:cxnLst/>
              <a:rect r="r" b="b" t="t" l="l"/>
              <a:pathLst>
                <a:path h="610456" w="4118861">
                  <a:moveTo>
                    <a:pt x="9901" y="0"/>
                  </a:moveTo>
                  <a:lnTo>
                    <a:pt x="4108960" y="0"/>
                  </a:lnTo>
                  <a:cubicBezTo>
                    <a:pt x="4111585" y="0"/>
                    <a:pt x="4114104" y="1043"/>
                    <a:pt x="4115961" y="2900"/>
                  </a:cubicBezTo>
                  <a:cubicBezTo>
                    <a:pt x="4117818" y="4757"/>
                    <a:pt x="4118861" y="7275"/>
                    <a:pt x="4118861" y="9901"/>
                  </a:cubicBezTo>
                  <a:lnTo>
                    <a:pt x="4118861" y="600555"/>
                  </a:lnTo>
                  <a:cubicBezTo>
                    <a:pt x="4118861" y="603181"/>
                    <a:pt x="4117818" y="605700"/>
                    <a:pt x="4115961" y="607556"/>
                  </a:cubicBezTo>
                  <a:cubicBezTo>
                    <a:pt x="4114104" y="609413"/>
                    <a:pt x="4111585" y="610456"/>
                    <a:pt x="4108960" y="610456"/>
                  </a:cubicBezTo>
                  <a:lnTo>
                    <a:pt x="9901" y="610456"/>
                  </a:lnTo>
                  <a:cubicBezTo>
                    <a:pt x="7275" y="610456"/>
                    <a:pt x="4757" y="609413"/>
                    <a:pt x="2900" y="607556"/>
                  </a:cubicBezTo>
                  <a:cubicBezTo>
                    <a:pt x="1043" y="605700"/>
                    <a:pt x="0" y="603181"/>
                    <a:pt x="0" y="600555"/>
                  </a:cubicBezTo>
                  <a:lnTo>
                    <a:pt x="0" y="9901"/>
                  </a:lnTo>
                  <a:cubicBezTo>
                    <a:pt x="0" y="7275"/>
                    <a:pt x="1043" y="4757"/>
                    <a:pt x="2900" y="2900"/>
                  </a:cubicBezTo>
                  <a:cubicBezTo>
                    <a:pt x="4757" y="1043"/>
                    <a:pt x="7275" y="0"/>
                    <a:pt x="9901" y="0"/>
                  </a:cubicBezTo>
                  <a:close/>
                </a:path>
              </a:pathLst>
            </a:custGeom>
            <a:solidFill>
              <a:srgbClr val="F7B495"/>
            </a:solidFill>
            <a:ln w="38100" cap="sq">
              <a:solidFill>
                <a:srgbClr val="000000"/>
              </a:solidFill>
              <a:prstDash val="solid"/>
              <a:miter/>
            </a:ln>
          </p:spPr>
        </p:sp>
        <p:sp>
          <p:nvSpPr>
            <p:cNvPr name="TextBox 7" id="7"/>
            <p:cNvSpPr txBox="true"/>
            <p:nvPr/>
          </p:nvSpPr>
          <p:spPr>
            <a:xfrm>
              <a:off x="0" y="-66675"/>
              <a:ext cx="4118861" cy="677131"/>
            </a:xfrm>
            <a:prstGeom prst="rect">
              <a:avLst/>
            </a:prstGeom>
          </p:spPr>
          <p:txBody>
            <a:bodyPr anchor="ctr" rtlCol="false" tIns="50800" lIns="50800" bIns="50800" rIns="50800"/>
            <a:lstStyle/>
            <a:p>
              <a:pPr algn="ctr">
                <a:lnSpc>
                  <a:spcPts val="5179"/>
                </a:lnSpc>
              </a:pPr>
            </a:p>
          </p:txBody>
        </p:sp>
      </p:grpSp>
      <p:grpSp>
        <p:nvGrpSpPr>
          <p:cNvPr name="Group 8" id="8"/>
          <p:cNvGrpSpPr/>
          <p:nvPr/>
        </p:nvGrpSpPr>
        <p:grpSpPr>
          <a:xfrm rot="0">
            <a:off x="1562647" y="4295172"/>
            <a:ext cx="15162705" cy="1630029"/>
            <a:chOff x="0" y="0"/>
            <a:chExt cx="3993470" cy="429308"/>
          </a:xfrm>
        </p:grpSpPr>
        <p:sp>
          <p:nvSpPr>
            <p:cNvPr name="Freeform 9" id="9"/>
            <p:cNvSpPr/>
            <p:nvPr/>
          </p:nvSpPr>
          <p:spPr>
            <a:xfrm flipH="false" flipV="false" rot="0">
              <a:off x="0" y="0"/>
              <a:ext cx="3993470" cy="429308"/>
            </a:xfrm>
            <a:custGeom>
              <a:avLst/>
              <a:gdLst/>
              <a:ahLst/>
              <a:cxnLst/>
              <a:rect r="r" b="b" t="t" l="l"/>
              <a:pathLst>
                <a:path h="429308" w="3993470">
                  <a:moveTo>
                    <a:pt x="10212" y="0"/>
                  </a:moveTo>
                  <a:lnTo>
                    <a:pt x="3983258" y="0"/>
                  </a:lnTo>
                  <a:cubicBezTo>
                    <a:pt x="3988898" y="0"/>
                    <a:pt x="3993470" y="4572"/>
                    <a:pt x="3993470" y="10212"/>
                  </a:cubicBezTo>
                  <a:lnTo>
                    <a:pt x="3993470" y="419096"/>
                  </a:lnTo>
                  <a:cubicBezTo>
                    <a:pt x="3993470" y="421804"/>
                    <a:pt x="3992394" y="424402"/>
                    <a:pt x="3990479" y="426317"/>
                  </a:cubicBezTo>
                  <a:cubicBezTo>
                    <a:pt x="3988564" y="428232"/>
                    <a:pt x="3985966" y="429308"/>
                    <a:pt x="3983258" y="429308"/>
                  </a:cubicBezTo>
                  <a:lnTo>
                    <a:pt x="10212" y="429308"/>
                  </a:lnTo>
                  <a:cubicBezTo>
                    <a:pt x="4572" y="429308"/>
                    <a:pt x="0" y="424736"/>
                    <a:pt x="0" y="419096"/>
                  </a:cubicBezTo>
                  <a:lnTo>
                    <a:pt x="0" y="10212"/>
                  </a:lnTo>
                  <a:cubicBezTo>
                    <a:pt x="0" y="7503"/>
                    <a:pt x="1076" y="4906"/>
                    <a:pt x="2991" y="2991"/>
                  </a:cubicBezTo>
                  <a:cubicBezTo>
                    <a:pt x="4906" y="1076"/>
                    <a:pt x="7503" y="0"/>
                    <a:pt x="1021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3470" cy="515033"/>
            </a:xfrm>
            <a:prstGeom prst="rect">
              <a:avLst/>
            </a:prstGeom>
          </p:spPr>
          <p:txBody>
            <a:bodyPr anchor="ctr" rtlCol="false" tIns="50800" lIns="50800" bIns="50800" rIns="50800"/>
            <a:lstStyle/>
            <a:p>
              <a:pPr algn="ctr">
                <a:lnSpc>
                  <a:spcPts val="5599"/>
                </a:lnSpc>
              </a:pPr>
            </a:p>
          </p:txBody>
        </p:sp>
      </p:grpSp>
      <p:sp>
        <p:nvSpPr>
          <p:cNvPr name="TextBox 11" id="11"/>
          <p:cNvSpPr txBox="true"/>
          <p:nvPr/>
        </p:nvSpPr>
        <p:spPr>
          <a:xfrm rot="0">
            <a:off x="2247649" y="4403724"/>
            <a:ext cx="13792703" cy="1393826"/>
          </a:xfrm>
          <a:prstGeom prst="rect">
            <a:avLst/>
          </a:prstGeom>
        </p:spPr>
        <p:txBody>
          <a:bodyPr anchor="t" rtlCol="false" tIns="0" lIns="0" bIns="0" rIns="0">
            <a:spAutoFit/>
          </a:bodyPr>
          <a:lstStyle/>
          <a:p>
            <a:pPr algn="ctr">
              <a:lnSpc>
                <a:spcPts val="5599"/>
              </a:lnSpc>
            </a:pPr>
            <a:r>
              <a:rPr lang="en-US" sz="3999">
                <a:solidFill>
                  <a:srgbClr val="000000"/>
                </a:solidFill>
                <a:latin typeface="Genty Sans"/>
                <a:ea typeface="Genty Sans"/>
                <a:cs typeface="Genty Sans"/>
                <a:sym typeface="Genty Sans"/>
              </a:rPr>
              <a:t>WHAT ARE THE KEY COMPONENTS OF </a:t>
            </a:r>
          </a:p>
          <a:p>
            <a:pPr algn="ctr">
              <a:lnSpc>
                <a:spcPts val="5599"/>
              </a:lnSpc>
              <a:spcBef>
                <a:spcPct val="0"/>
              </a:spcBef>
            </a:pPr>
            <a:r>
              <a:rPr lang="en-US" sz="3999">
                <a:solidFill>
                  <a:srgbClr val="000000"/>
                </a:solidFill>
                <a:latin typeface="Genty Sans"/>
                <a:ea typeface="Genty Sans"/>
                <a:cs typeface="Genty Sans"/>
                <a:sym typeface="Genty Sans"/>
              </a:rPr>
              <a:t>TRANSCRIPTIONAL CONTROL?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FFFF"/>
            </a:solidFill>
            <a:ln w="38100" cap="sq">
              <a:solidFill>
                <a:srgbClr val="000000"/>
              </a:solidFill>
              <a:prstDash val="solid"/>
              <a:miter/>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47986" y="1365438"/>
            <a:ext cx="15592029" cy="7556123"/>
            <a:chOff x="0" y="0"/>
            <a:chExt cx="4106543" cy="1990090"/>
          </a:xfrm>
        </p:grpSpPr>
        <p:sp>
          <p:nvSpPr>
            <p:cNvPr name="Freeform 6" id="6"/>
            <p:cNvSpPr/>
            <p:nvPr/>
          </p:nvSpPr>
          <p:spPr>
            <a:xfrm flipH="false" flipV="false" rot="0">
              <a:off x="0" y="0"/>
              <a:ext cx="4106542" cy="1990090"/>
            </a:xfrm>
            <a:custGeom>
              <a:avLst/>
              <a:gdLst/>
              <a:ahLst/>
              <a:cxnLst/>
              <a:rect r="r" b="b" t="t" l="l"/>
              <a:pathLst>
                <a:path h="1990090" w="4106542">
                  <a:moveTo>
                    <a:pt x="9931" y="0"/>
                  </a:moveTo>
                  <a:lnTo>
                    <a:pt x="4096612" y="0"/>
                  </a:lnTo>
                  <a:cubicBezTo>
                    <a:pt x="4099246" y="0"/>
                    <a:pt x="4101771" y="1046"/>
                    <a:pt x="4103634" y="2909"/>
                  </a:cubicBezTo>
                  <a:cubicBezTo>
                    <a:pt x="4105496" y="4771"/>
                    <a:pt x="4106542" y="7297"/>
                    <a:pt x="4106542" y="9931"/>
                  </a:cubicBezTo>
                  <a:lnTo>
                    <a:pt x="4106542" y="1980160"/>
                  </a:lnTo>
                  <a:cubicBezTo>
                    <a:pt x="4106542" y="1982793"/>
                    <a:pt x="4105496" y="1985319"/>
                    <a:pt x="4103634" y="1987182"/>
                  </a:cubicBezTo>
                  <a:cubicBezTo>
                    <a:pt x="4101771" y="1989044"/>
                    <a:pt x="4099246" y="1990090"/>
                    <a:pt x="4096612" y="1990090"/>
                  </a:cubicBezTo>
                  <a:lnTo>
                    <a:pt x="9931" y="1990090"/>
                  </a:lnTo>
                  <a:cubicBezTo>
                    <a:pt x="7297" y="1990090"/>
                    <a:pt x="4771" y="1989044"/>
                    <a:pt x="2909" y="1987182"/>
                  </a:cubicBezTo>
                  <a:cubicBezTo>
                    <a:pt x="1046" y="1985319"/>
                    <a:pt x="0" y="1982793"/>
                    <a:pt x="0" y="1980160"/>
                  </a:cubicBezTo>
                  <a:lnTo>
                    <a:pt x="0" y="9931"/>
                  </a:lnTo>
                  <a:cubicBezTo>
                    <a:pt x="0" y="7297"/>
                    <a:pt x="1046" y="4771"/>
                    <a:pt x="2909" y="2909"/>
                  </a:cubicBezTo>
                  <a:cubicBezTo>
                    <a:pt x="4771" y="1046"/>
                    <a:pt x="7297" y="0"/>
                    <a:pt x="9931" y="0"/>
                  </a:cubicBezTo>
                  <a:close/>
                </a:path>
              </a:pathLst>
            </a:custGeom>
            <a:solidFill>
              <a:srgbClr val="F7B495"/>
            </a:solidFill>
            <a:ln w="38100" cap="sq">
              <a:solidFill>
                <a:srgbClr val="000000"/>
              </a:solidFill>
              <a:prstDash val="solid"/>
              <a:miter/>
            </a:ln>
          </p:spPr>
        </p:sp>
        <p:sp>
          <p:nvSpPr>
            <p:cNvPr name="TextBox 7" id="7"/>
            <p:cNvSpPr txBox="true"/>
            <p:nvPr/>
          </p:nvSpPr>
          <p:spPr>
            <a:xfrm>
              <a:off x="0" y="-66675"/>
              <a:ext cx="4106543" cy="2056765"/>
            </a:xfrm>
            <a:prstGeom prst="rect">
              <a:avLst/>
            </a:prstGeom>
          </p:spPr>
          <p:txBody>
            <a:bodyPr anchor="ctr" rtlCol="false" tIns="50800" lIns="50800" bIns="50800" rIns="50800"/>
            <a:lstStyle/>
            <a:p>
              <a:pPr algn="ctr">
                <a:lnSpc>
                  <a:spcPts val="5179"/>
                </a:lnSpc>
              </a:pPr>
            </a:p>
          </p:txBody>
        </p:sp>
      </p:grpSp>
      <p:grpSp>
        <p:nvGrpSpPr>
          <p:cNvPr name="Group 8" id="8"/>
          <p:cNvGrpSpPr/>
          <p:nvPr/>
        </p:nvGrpSpPr>
        <p:grpSpPr>
          <a:xfrm rot="0">
            <a:off x="1562647" y="1595438"/>
            <a:ext cx="15162705" cy="1630029"/>
            <a:chOff x="0" y="0"/>
            <a:chExt cx="3993470" cy="429308"/>
          </a:xfrm>
        </p:grpSpPr>
        <p:sp>
          <p:nvSpPr>
            <p:cNvPr name="Freeform 9" id="9"/>
            <p:cNvSpPr/>
            <p:nvPr/>
          </p:nvSpPr>
          <p:spPr>
            <a:xfrm flipH="false" flipV="false" rot="0">
              <a:off x="0" y="0"/>
              <a:ext cx="3993470" cy="429308"/>
            </a:xfrm>
            <a:custGeom>
              <a:avLst/>
              <a:gdLst/>
              <a:ahLst/>
              <a:cxnLst/>
              <a:rect r="r" b="b" t="t" l="l"/>
              <a:pathLst>
                <a:path h="429308" w="3993470">
                  <a:moveTo>
                    <a:pt x="10212" y="0"/>
                  </a:moveTo>
                  <a:lnTo>
                    <a:pt x="3983258" y="0"/>
                  </a:lnTo>
                  <a:cubicBezTo>
                    <a:pt x="3988898" y="0"/>
                    <a:pt x="3993470" y="4572"/>
                    <a:pt x="3993470" y="10212"/>
                  </a:cubicBezTo>
                  <a:lnTo>
                    <a:pt x="3993470" y="419096"/>
                  </a:lnTo>
                  <a:cubicBezTo>
                    <a:pt x="3993470" y="421804"/>
                    <a:pt x="3992394" y="424402"/>
                    <a:pt x="3990479" y="426317"/>
                  </a:cubicBezTo>
                  <a:cubicBezTo>
                    <a:pt x="3988564" y="428232"/>
                    <a:pt x="3985966" y="429308"/>
                    <a:pt x="3983258" y="429308"/>
                  </a:cubicBezTo>
                  <a:lnTo>
                    <a:pt x="10212" y="429308"/>
                  </a:lnTo>
                  <a:cubicBezTo>
                    <a:pt x="4572" y="429308"/>
                    <a:pt x="0" y="424736"/>
                    <a:pt x="0" y="419096"/>
                  </a:cubicBezTo>
                  <a:lnTo>
                    <a:pt x="0" y="10212"/>
                  </a:lnTo>
                  <a:cubicBezTo>
                    <a:pt x="0" y="7503"/>
                    <a:pt x="1076" y="4906"/>
                    <a:pt x="2991" y="2991"/>
                  </a:cubicBezTo>
                  <a:cubicBezTo>
                    <a:pt x="4906" y="1076"/>
                    <a:pt x="7503" y="0"/>
                    <a:pt x="1021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3470" cy="515033"/>
            </a:xfrm>
            <a:prstGeom prst="rect">
              <a:avLst/>
            </a:prstGeom>
          </p:spPr>
          <p:txBody>
            <a:bodyPr anchor="ctr" rtlCol="false" tIns="50800" lIns="50800" bIns="50800" rIns="50800"/>
            <a:lstStyle/>
            <a:p>
              <a:pPr algn="ctr">
                <a:lnSpc>
                  <a:spcPts val="5599"/>
                </a:lnSpc>
              </a:pPr>
            </a:p>
          </p:txBody>
        </p:sp>
      </p:grpSp>
      <p:grpSp>
        <p:nvGrpSpPr>
          <p:cNvPr name="Group 11" id="11"/>
          <p:cNvGrpSpPr/>
          <p:nvPr/>
        </p:nvGrpSpPr>
        <p:grpSpPr>
          <a:xfrm rot="0">
            <a:off x="1562647" y="3341559"/>
            <a:ext cx="15162705" cy="5350003"/>
            <a:chOff x="0" y="0"/>
            <a:chExt cx="3993470" cy="1409054"/>
          </a:xfrm>
        </p:grpSpPr>
        <p:sp>
          <p:nvSpPr>
            <p:cNvPr name="Freeform 12" id="12"/>
            <p:cNvSpPr/>
            <p:nvPr/>
          </p:nvSpPr>
          <p:spPr>
            <a:xfrm flipH="false" flipV="false" rot="0">
              <a:off x="0" y="0"/>
              <a:ext cx="3993470" cy="1409054"/>
            </a:xfrm>
            <a:custGeom>
              <a:avLst/>
              <a:gdLst/>
              <a:ahLst/>
              <a:cxnLst/>
              <a:rect r="r" b="b" t="t" l="l"/>
              <a:pathLst>
                <a:path h="1409054" w="3993470">
                  <a:moveTo>
                    <a:pt x="10212" y="0"/>
                  </a:moveTo>
                  <a:lnTo>
                    <a:pt x="3983258" y="0"/>
                  </a:lnTo>
                  <a:cubicBezTo>
                    <a:pt x="3988898" y="0"/>
                    <a:pt x="3993470" y="4572"/>
                    <a:pt x="3993470" y="10212"/>
                  </a:cubicBezTo>
                  <a:lnTo>
                    <a:pt x="3993470" y="1398843"/>
                  </a:lnTo>
                  <a:cubicBezTo>
                    <a:pt x="3993470" y="1404482"/>
                    <a:pt x="3988898" y="1409054"/>
                    <a:pt x="3983258" y="1409054"/>
                  </a:cubicBezTo>
                  <a:lnTo>
                    <a:pt x="10212" y="1409054"/>
                  </a:lnTo>
                  <a:cubicBezTo>
                    <a:pt x="7503" y="1409054"/>
                    <a:pt x="4906" y="1407978"/>
                    <a:pt x="2991" y="1406063"/>
                  </a:cubicBezTo>
                  <a:cubicBezTo>
                    <a:pt x="1076" y="1404148"/>
                    <a:pt x="0" y="1401551"/>
                    <a:pt x="0" y="1398843"/>
                  </a:cubicBezTo>
                  <a:lnTo>
                    <a:pt x="0" y="10212"/>
                  </a:lnTo>
                  <a:cubicBezTo>
                    <a:pt x="0" y="7503"/>
                    <a:pt x="1076" y="4906"/>
                    <a:pt x="2991" y="2991"/>
                  </a:cubicBezTo>
                  <a:cubicBezTo>
                    <a:pt x="4906" y="1076"/>
                    <a:pt x="7503" y="0"/>
                    <a:pt x="10212"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3993470" cy="1466204"/>
            </a:xfrm>
            <a:prstGeom prst="rect">
              <a:avLst/>
            </a:prstGeom>
          </p:spPr>
          <p:txBody>
            <a:bodyPr anchor="ctr" rtlCol="false" tIns="50800" lIns="50800" bIns="50800" rIns="50800"/>
            <a:lstStyle/>
            <a:p>
              <a:pPr algn="l">
                <a:lnSpc>
                  <a:spcPts val="3359"/>
                </a:lnSpc>
              </a:pPr>
            </a:p>
          </p:txBody>
        </p:sp>
      </p:grpSp>
      <p:graphicFrame>
        <p:nvGraphicFramePr>
          <p:cNvPr name="Table 14" id="14"/>
          <p:cNvGraphicFramePr>
            <a:graphicFrameLocks noGrp="true"/>
          </p:cNvGraphicFramePr>
          <p:nvPr/>
        </p:nvGraphicFramePr>
        <p:xfrm>
          <a:off x="1861896" y="3487673"/>
          <a:ext cx="14598588" cy="3857625"/>
        </p:xfrm>
        <a:graphic>
          <a:graphicData uri="http://schemas.openxmlformats.org/drawingml/2006/table">
            <a:tbl>
              <a:tblPr/>
              <a:tblGrid>
                <a:gridCol w="1980114"/>
                <a:gridCol w="12618474"/>
              </a:tblGrid>
              <a:tr h="962001">
                <a:tc>
                  <a:txBody>
                    <a:bodyPr anchor="t" rtlCol="false"/>
                    <a:lstStyle/>
                    <a:p>
                      <a:pPr algn="l">
                        <a:lnSpc>
                          <a:spcPts val="2799"/>
                        </a:lnSpc>
                        <a:defRPr/>
                      </a:pPr>
                      <a:r>
                        <a:rPr lang="en-US" sz="1999" b="true">
                          <a:solidFill>
                            <a:srgbClr val="000000"/>
                          </a:solidFill>
                          <a:latin typeface="Glacial Indifference Bold"/>
                          <a:ea typeface="Glacial Indifference Bold"/>
                          <a:cs typeface="Glacial Indifference Bold"/>
                          <a:sym typeface="Glacial Indifference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Glacial Indifference"/>
                          <a:ea typeface="Glacial Indifference"/>
                          <a:cs typeface="Glacial Indifference"/>
                          <a:sym typeface="Glacial Indifference"/>
                        </a:rPr>
                        <a:t>PROMOTER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2001">
                <a:tc>
                  <a:txBody>
                    <a:bodyPr anchor="t" rtlCol="false"/>
                    <a:lstStyle/>
                    <a:p>
                      <a:pPr algn="l">
                        <a:lnSpc>
                          <a:spcPts val="2799"/>
                        </a:lnSpc>
                        <a:defRPr/>
                      </a:pPr>
                      <a:r>
                        <a:rPr lang="en-US" sz="1999" b="true">
                          <a:solidFill>
                            <a:srgbClr val="000000"/>
                          </a:solidFill>
                          <a:latin typeface="Glacial Indifference Bold"/>
                          <a:ea typeface="Glacial Indifference Bold"/>
                          <a:cs typeface="Glacial Indifference Bold"/>
                          <a:sym typeface="Glacial Indifference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Glacial Indifference"/>
                          <a:ea typeface="Glacial Indifference"/>
                          <a:cs typeface="Glacial Indifference"/>
                          <a:sym typeface="Glacial Indifference"/>
                        </a:rPr>
                        <a:t>Transcription Factors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71621">
                <a:tc>
                  <a:txBody>
                    <a:bodyPr anchor="t" rtlCol="false"/>
                    <a:lstStyle/>
                    <a:p>
                      <a:pPr algn="l">
                        <a:lnSpc>
                          <a:spcPts val="2799"/>
                        </a:lnSpc>
                        <a:defRPr/>
                      </a:pPr>
                      <a:r>
                        <a:rPr lang="en-US" sz="1999" b="true">
                          <a:solidFill>
                            <a:srgbClr val="000000"/>
                          </a:solidFill>
                          <a:latin typeface="Glacial Indifference Bold"/>
                          <a:ea typeface="Glacial Indifference Bold"/>
                          <a:cs typeface="Glacial Indifference Bold"/>
                          <a:sym typeface="Glacial Indifference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Glacial Indifference"/>
                          <a:ea typeface="Glacial Indifference"/>
                          <a:cs typeface="Glacial Indifference"/>
                          <a:sym typeface="Glacial Indifference"/>
                        </a:rPr>
                        <a:t>Enhancers and Silencers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62001">
                <a:tc>
                  <a:txBody>
                    <a:bodyPr anchor="t" rtlCol="false"/>
                    <a:lstStyle/>
                    <a:p>
                      <a:pPr algn="l">
                        <a:lnSpc>
                          <a:spcPts val="2799"/>
                        </a:lnSpc>
                        <a:defRPr/>
                      </a:pPr>
                      <a:r>
                        <a:rPr lang="en-US" sz="1999" b="true">
                          <a:solidFill>
                            <a:srgbClr val="000000"/>
                          </a:solidFill>
                          <a:latin typeface="Glacial Indifference Bold"/>
                          <a:ea typeface="Glacial Indifference Bold"/>
                          <a:cs typeface="Glacial Indifference Bold"/>
                          <a:sym typeface="Glacial Indifference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Glacial Indifference"/>
                          <a:ea typeface="Glacial Indifference"/>
                          <a:cs typeface="Glacial Indifference"/>
                          <a:sym typeface="Glacial Indifference"/>
                        </a:rPr>
                        <a:t>RNA Polymerase II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5" id="15"/>
          <p:cNvSpPr txBox="true"/>
          <p:nvPr/>
        </p:nvSpPr>
        <p:spPr>
          <a:xfrm rot="0">
            <a:off x="2258693" y="2145657"/>
            <a:ext cx="12407654" cy="1393826"/>
          </a:xfrm>
          <a:prstGeom prst="rect">
            <a:avLst/>
          </a:prstGeom>
        </p:spPr>
        <p:txBody>
          <a:bodyPr anchor="t" rtlCol="false" tIns="0" lIns="0" bIns="0" rIns="0">
            <a:spAutoFit/>
          </a:bodyPr>
          <a:lstStyle/>
          <a:p>
            <a:pPr algn="ctr">
              <a:lnSpc>
                <a:spcPts val="5599"/>
              </a:lnSpc>
            </a:pPr>
            <a:r>
              <a:rPr lang="en-US" sz="3999">
                <a:solidFill>
                  <a:srgbClr val="000000"/>
                </a:solidFill>
                <a:latin typeface="Genty Sans"/>
                <a:ea typeface="Genty Sans"/>
                <a:cs typeface="Genty Sans"/>
                <a:sym typeface="Genty Sans"/>
              </a:rPr>
              <a:t>COMPONENTS OF</a:t>
            </a:r>
            <a:r>
              <a:rPr lang="en-US" sz="3999">
                <a:solidFill>
                  <a:srgbClr val="000000"/>
                </a:solidFill>
                <a:latin typeface="Genty Sans"/>
                <a:ea typeface="Genty Sans"/>
                <a:cs typeface="Genty Sans"/>
                <a:sym typeface="Genty Sans"/>
              </a:rPr>
              <a:t> Transcriptional Control</a:t>
            </a:r>
          </a:p>
          <a:p>
            <a:pPr algn="ctr">
              <a:lnSpc>
                <a:spcPts val="55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PROMOTER</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7710" t="0" r="-7710" b="0"/>
              </a:stretch>
            </a:blipFill>
            <a:ln w="38100" cap="rnd">
              <a:solidFill>
                <a:srgbClr val="000000"/>
              </a:solidFill>
              <a:prstDash val="solid"/>
              <a:round/>
            </a:ln>
          </p:spPr>
        </p:sp>
      </p:grpSp>
      <p:sp>
        <p:nvSpPr>
          <p:cNvPr name="TextBox 16" id="16"/>
          <p:cNvSpPr txBox="true"/>
          <p:nvPr/>
        </p:nvSpPr>
        <p:spPr>
          <a:xfrm rot="0">
            <a:off x="1855248" y="3283139"/>
            <a:ext cx="6813392" cy="4983481"/>
          </a:xfrm>
          <a:prstGeom prst="rect">
            <a:avLst/>
          </a:prstGeom>
        </p:spPr>
        <p:txBody>
          <a:bodyPr anchor="t" rtlCol="false" tIns="0" lIns="0" bIns="0" rIns="0">
            <a:spAutoFit/>
          </a:bodyPr>
          <a:lstStyle/>
          <a:p>
            <a:pPr algn="just">
              <a:lnSpc>
                <a:spcPts val="6749"/>
              </a:lnSpc>
            </a:pPr>
            <a:r>
              <a:rPr lang="en-US" sz="2699">
                <a:solidFill>
                  <a:srgbClr val="000000"/>
                </a:solidFill>
                <a:latin typeface="Glacial Indifference"/>
                <a:ea typeface="Glacial Indifference"/>
                <a:cs typeface="Glacial Indifference"/>
                <a:sym typeface="Glacial Indifference"/>
              </a:rPr>
              <a:t>A promoter is a DNA sequence located near the beginning of a gene. It is the binding site for RNA polymerase, the enzyme that synthesizes RNA. The strength and structure of the promoter affect how efficiently transcription begins.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TRANSCRIPTION FACTORS</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21124" t="0" r="-21124" b="0"/>
              </a:stretch>
            </a:blipFill>
            <a:ln w="38100" cap="rnd">
              <a:solidFill>
                <a:srgbClr val="000000"/>
              </a:solidFill>
              <a:prstDash val="solid"/>
              <a:round/>
            </a:ln>
          </p:spPr>
        </p:sp>
      </p:grpSp>
      <p:sp>
        <p:nvSpPr>
          <p:cNvPr name="TextBox 16" id="16"/>
          <p:cNvSpPr txBox="true"/>
          <p:nvPr/>
        </p:nvSpPr>
        <p:spPr>
          <a:xfrm rot="0">
            <a:off x="1855248" y="3283139"/>
            <a:ext cx="6813392" cy="4983481"/>
          </a:xfrm>
          <a:prstGeom prst="rect">
            <a:avLst/>
          </a:prstGeom>
        </p:spPr>
        <p:txBody>
          <a:bodyPr anchor="t" rtlCol="false" tIns="0" lIns="0" bIns="0" rIns="0">
            <a:spAutoFit/>
          </a:bodyPr>
          <a:lstStyle/>
          <a:p>
            <a:pPr algn="just">
              <a:lnSpc>
                <a:spcPts val="6749"/>
              </a:lnSpc>
            </a:pPr>
            <a:r>
              <a:rPr lang="en-US" sz="2699">
                <a:solidFill>
                  <a:srgbClr val="000000"/>
                </a:solidFill>
                <a:latin typeface="Glacial Indifference"/>
                <a:ea typeface="Glacial Indifference"/>
                <a:cs typeface="Glacial Indifference"/>
                <a:sym typeface="Glacial Indifference"/>
              </a:rPr>
              <a:t>These are proteins that bind to specific DNA sequences near the promoter region. They can either enhance (activators) or inhibit (repressors) the transcription of a gene by influencing RNA polymerase's ability to bind to the promoter.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ENHANCERS AND SILENCERS</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13974" t="0" r="-13974" b="0"/>
              </a:stretch>
            </a:blipFill>
            <a:ln w="38100" cap="rnd">
              <a:solidFill>
                <a:srgbClr val="000000"/>
              </a:solidFill>
              <a:prstDash val="solid"/>
              <a:round/>
            </a:ln>
          </p:spPr>
        </p:sp>
      </p:grpSp>
      <p:sp>
        <p:nvSpPr>
          <p:cNvPr name="TextBox 16" id="16"/>
          <p:cNvSpPr txBox="true"/>
          <p:nvPr/>
        </p:nvSpPr>
        <p:spPr>
          <a:xfrm rot="0">
            <a:off x="1695380" y="3312718"/>
            <a:ext cx="7176034" cy="5831206"/>
          </a:xfrm>
          <a:prstGeom prst="rect">
            <a:avLst/>
          </a:prstGeom>
        </p:spPr>
        <p:txBody>
          <a:bodyPr anchor="t" rtlCol="false" tIns="0" lIns="0" bIns="0" rIns="0">
            <a:spAutoFit/>
          </a:bodyPr>
          <a:lstStyle/>
          <a:p>
            <a:pPr algn="just">
              <a:lnSpc>
                <a:spcPts val="6749"/>
              </a:lnSpc>
            </a:pPr>
            <a:r>
              <a:rPr lang="en-US" sz="2699" b="true">
                <a:solidFill>
                  <a:srgbClr val="000000"/>
                </a:solidFill>
                <a:latin typeface="Glacial Indifference Bold"/>
                <a:ea typeface="Glacial Indifference Bold"/>
                <a:cs typeface="Glacial Indifference Bold"/>
                <a:sym typeface="Glacial Indifference Bold"/>
              </a:rPr>
              <a:t>Enhancers</a:t>
            </a:r>
            <a:r>
              <a:rPr lang="en-US" sz="2699">
                <a:solidFill>
                  <a:srgbClr val="000000"/>
                </a:solidFill>
                <a:latin typeface="Glacial Indifference"/>
                <a:ea typeface="Glacial Indifference"/>
                <a:cs typeface="Glacial Indifference"/>
                <a:sym typeface="Glacial Indifference"/>
              </a:rPr>
              <a:t> are regulatory DNA sequences that, when bound by specific transcription factors, can increase the likelihood of transcription from a promoter.</a:t>
            </a:r>
          </a:p>
          <a:p>
            <a:pPr algn="just">
              <a:lnSpc>
                <a:spcPts val="6749"/>
              </a:lnSpc>
            </a:pPr>
            <a:r>
              <a:rPr lang="en-US" b="true" sz="2699">
                <a:solidFill>
                  <a:srgbClr val="000000"/>
                </a:solidFill>
                <a:latin typeface="Glacial Indifference Bold"/>
                <a:ea typeface="Glacial Indifference Bold"/>
                <a:cs typeface="Glacial Indifference Bold"/>
                <a:sym typeface="Glacial Indifference Bold"/>
              </a:rPr>
              <a:t>Silencers</a:t>
            </a:r>
            <a:r>
              <a:rPr lang="en-US" sz="2699">
                <a:solidFill>
                  <a:srgbClr val="000000"/>
                </a:solidFill>
                <a:latin typeface="Glacial Indifference"/>
                <a:ea typeface="Glacial Indifference"/>
                <a:cs typeface="Glacial Indifference"/>
                <a:sym typeface="Glacial Indifference"/>
              </a:rPr>
              <a:t> are sequences that inhibit transcription when bound by repressor proteins.</a:t>
            </a:r>
          </a:p>
          <a:p>
            <a:pPr algn="just">
              <a:lnSpc>
                <a:spcPts val="67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592E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7B495"/>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RNA POLYMERASE II</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89853"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56133" r="0" b="-56133"/>
              </a:stretch>
            </a:blipFill>
            <a:ln w="38100" cap="rnd">
              <a:solidFill>
                <a:srgbClr val="000000"/>
              </a:solidFill>
              <a:prstDash val="solid"/>
              <a:round/>
            </a:ln>
          </p:spPr>
        </p:sp>
      </p:grpSp>
      <p:sp>
        <p:nvSpPr>
          <p:cNvPr name="TextBox 16" id="16"/>
          <p:cNvSpPr txBox="true"/>
          <p:nvPr/>
        </p:nvSpPr>
        <p:spPr>
          <a:xfrm rot="0">
            <a:off x="1872806" y="3312718"/>
            <a:ext cx="6669101" cy="4983481"/>
          </a:xfrm>
          <a:prstGeom prst="rect">
            <a:avLst/>
          </a:prstGeom>
        </p:spPr>
        <p:txBody>
          <a:bodyPr anchor="t" rtlCol="false" tIns="0" lIns="0" bIns="0" rIns="0">
            <a:spAutoFit/>
          </a:bodyPr>
          <a:lstStyle/>
          <a:p>
            <a:pPr algn="just">
              <a:lnSpc>
                <a:spcPts val="6749"/>
              </a:lnSpc>
            </a:pPr>
            <a:r>
              <a:rPr lang="en-US" sz="2699">
                <a:solidFill>
                  <a:srgbClr val="000000"/>
                </a:solidFill>
                <a:latin typeface="Glacial Indifference"/>
                <a:ea typeface="Glacial Indifference"/>
                <a:cs typeface="Glacial Indifference"/>
                <a:sym typeface="Glacial Indifference"/>
              </a:rPr>
              <a:t>The enzyme responsible for synthesizing mRNA from the DNA template during transcription. It requires the assembly of various transcription factors and the appropriate regulatory elements to initiate transcription.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DAGT2eh2b4Q</dc:identifier>
  <dcterms:modified xsi:type="dcterms:W3CDTF">2011-08-01T06:04:30Z</dcterms:modified>
  <cp:revision>1</cp:revision>
  <dc:title>Single Gene Crosses Using Punnet Squares Lesson Presentation in Pink and Purple Illustrative Style</dc:title>
</cp:coreProperties>
</file>