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4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8830C-C847-4B40-9304-F57B6A779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75A993-9209-4A35-8576-5E7BE33E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0A11-8BF9-4948-B490-B0BFC14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98CDD-AF07-4FEB-90F7-F08A2E97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342FC-3A56-4CE2-A44F-10B135C1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ED5E2-ADA8-4DA5-9452-3E0C36B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72EF9-7024-40AD-8B23-A20EE0AA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5062E-47A6-4CD4-913F-63E8D6D3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19C0C-9F7B-4C55-8B9D-A2F2527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FDC3E-3E44-4364-8B7A-601F2B3A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5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C90D4-2DDD-4CEB-AA4A-0EC69A650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30BFB-74C2-444D-BFE7-2961598E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039CA-233D-43C0-AD8D-585374C8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F82CF-3522-4C9E-A1BB-8E32FC5C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06C14-F501-4A94-B537-B266087D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F73D-E0ED-4454-9B82-0A03BD1E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3A784-5F69-4EC0-885B-C4B157C9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B0B1D-7B14-49E5-AFC2-FFE6C31B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B5E9E-81AC-48CD-B5BC-29992F96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B9F9B-C742-4B2B-ADA3-144273F3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8F11-315E-4FDD-81E9-BB78A420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3E422-9D35-46CB-8B84-C28D248E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F6632-2886-4D0C-8A12-ECA828EB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B8273-108F-49D3-9139-70313B58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3A09B-5F0C-46D3-83D0-71F068E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8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258E-8931-4968-92DD-84CB9E9D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30C08-755C-4D01-8019-742827C9A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B00BC-1F2F-479E-98C8-37952AA5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1FD0D-D6F8-4EFB-AE97-316E563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7C99E-813B-4B9D-AF24-B141F26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0D510-C763-4747-A6A0-ED9590FB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92E4F-5F01-4910-8580-C9BB54B3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41EDD-21A4-419A-B19B-0C151164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B8C16-DC48-4699-BDE2-89AED262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E703C-6B06-4509-B345-D2FEF674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58EE8-4B4A-4FE8-8544-7E27BFF35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884DC1-F793-468D-89D5-677C9949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F20F3-BF7C-4A74-A69F-6D22828A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0AF1A-0C4F-4B11-B991-AC15836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477B-D4F5-4849-8093-33EC5148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6EC6A-88F1-4EB4-A750-E1DD1C69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5C3E67-C8FB-4E74-9A82-3A41BE6E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42A90-A46F-42CB-83C7-0B98C2C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4A6E5-A7F7-4E4D-8FF6-246F32A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36FCC-2BB1-4A93-97A8-12C99EDA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1AD99-A039-4F6A-9B6B-CE587962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21A99-D803-46A6-86CA-4E175F5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6EC89-BB61-42C6-A806-864551B3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B55EF-23A5-4F13-A946-3ACEE829B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C8E38-9FF4-4A5A-8C2B-4AE80956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A1FF9-CA2B-4417-861E-D598F1B2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7F321-CE3F-450E-900D-F3AF68B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0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A9E53-C794-48C3-B3D4-58AE92D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1C4B5-4688-496E-9C22-C76C0FBC6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D9186-FDB4-42CA-B995-B975A8D2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6ABDF-E164-4F54-A93B-A22714AF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2A98F-437E-4512-B324-0D0D6A3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87BC8-E7C7-4FBD-9CBB-53E79C8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EA55C-C954-4F9D-896A-B7C18B93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60F5E-B571-446F-BDAC-A6638F9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1CE6-F4B5-4AC3-9E60-E823B7E6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38E5-CE26-414A-B214-17E6A3B829B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3D03-DADA-4457-B97E-7B1EBE20E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3F521-5FAA-46C7-B5C4-0BA7C70C8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3FBE-C8B6-47FD-811F-E59903172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8F8570-FBF6-4C72-846C-01C126E86F6C}"/>
              </a:ext>
            </a:extLst>
          </p:cNvPr>
          <p:cNvSpPr txBox="1"/>
          <p:nvPr/>
        </p:nvSpPr>
        <p:spPr>
          <a:xfrm>
            <a:off x="842356" y="1413164"/>
            <a:ext cx="10507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 and Overview (China </a:t>
            </a:r>
            <a:r>
              <a:rPr lang="en-US" altLang="zh-CN" dirty="0" err="1"/>
              <a:t>AShares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For equity portfolio management, mean-variance framework is often used.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Traditional analysis focuses on </a:t>
            </a:r>
            <a:r>
              <a:rPr lang="en-US" altLang="zh-CN" dirty="0">
                <a:solidFill>
                  <a:srgbClr val="FF0000"/>
                </a:solidFill>
              </a:rPr>
              <a:t>constant linear dependence</a:t>
            </a:r>
            <a:r>
              <a:rPr lang="en-US" altLang="zh-CN" dirty="0"/>
              <a:t> between the factors. Normality implicitly assumed (Gaussian Copula).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But normal sucks...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Asymmetric Dependence: Research on the dependence structure of equities has shown that  negative returns are more dependent than positive returns.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Heavy Tails.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Structural breaks exist. Dependence structural should be examined in different regime.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2008 - 2016.1 (Small Cap)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2016.2 - 2018.1 (Momentum Crash with large drawdown in value)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2018.2 – 2018.11 (</a:t>
            </a:r>
            <a:r>
              <a:rPr lang="en-US" altLang="zh-CN" dirty="0" err="1"/>
              <a:t>IVol</a:t>
            </a:r>
            <a:r>
              <a:rPr lang="en-US" altLang="zh-CN" dirty="0"/>
              <a:t> outperforms, chaos in others)</a:t>
            </a:r>
          </a:p>
        </p:txBody>
      </p:sp>
    </p:spTree>
    <p:extLst>
      <p:ext uri="{BB962C8B-B14F-4D97-AF65-F5344CB8AC3E}">
        <p14:creationId xmlns:p14="http://schemas.microsoft.com/office/powerpoint/2010/main" val="6329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C0D1036-6AB8-4A7C-AD14-C8ACCD4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1" y="1791479"/>
            <a:ext cx="5181498" cy="3275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0F6C8-8AA1-46E7-A333-4FA41663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91479"/>
            <a:ext cx="5181498" cy="32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8F8570-FBF6-4C72-846C-01C126E86F6C}"/>
              </a:ext>
            </a:extLst>
          </p:cNvPr>
          <p:cNvSpPr txBox="1"/>
          <p:nvPr/>
        </p:nvSpPr>
        <p:spPr>
          <a:xfrm>
            <a:off x="842356" y="1030779"/>
            <a:ext cx="10507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used for China </a:t>
            </a:r>
            <a:r>
              <a:rPr lang="en-US" altLang="zh-CN" dirty="0" err="1"/>
              <a:t>AShares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Custom Risk Model (Similar to Barra CNE5S)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Risk Factors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Value: BP_LF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Earnings Yield: 1/PE_FTM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Momentum: 12-1MOM (63 half-life)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Reversal: 1M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Volatility: </a:t>
            </a:r>
            <a:r>
              <a:rPr lang="en-US" altLang="zh-CN" dirty="0" err="1"/>
              <a:t>IVol</a:t>
            </a:r>
            <a:r>
              <a:rPr lang="en-US" altLang="zh-CN" dirty="0"/>
              <a:t>(252-63 CAPM)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Leverage</a:t>
            </a:r>
            <a:r>
              <a:rPr lang="en-US" altLang="zh-CN" dirty="0"/>
              <a:t>/SIZE/</a:t>
            </a:r>
            <a:r>
              <a:rPr lang="en-US" altLang="zh-CN" strike="sngStrike" dirty="0"/>
              <a:t>NL-SIZE</a:t>
            </a:r>
            <a:r>
              <a:rPr lang="en-US" altLang="zh-CN" dirty="0"/>
              <a:t>/Beta/Liquidity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SW industry classification (Not GICS)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Universe: 000985 (ST,IPO excluded)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Factor Return: portfolios with exposure = 1 for specific factor, and =0 for others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Correlation within Factor Returns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Newey-West Adjustment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Regime Adjustment</a:t>
            </a:r>
          </a:p>
        </p:txBody>
      </p:sp>
    </p:spTree>
    <p:extLst>
      <p:ext uri="{BB962C8B-B14F-4D97-AF65-F5344CB8AC3E}">
        <p14:creationId xmlns:p14="http://schemas.microsoft.com/office/powerpoint/2010/main" val="27683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5953EB-265A-4EC2-9487-E6BC34CD09C4}"/>
              </a:ext>
            </a:extLst>
          </p:cNvPr>
          <p:cNvSpPr/>
          <p:nvPr/>
        </p:nvSpPr>
        <p:spPr>
          <a:xfrm>
            <a:off x="3922836" y="449453"/>
            <a:ext cx="434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EDA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DBB07-A2ED-4D30-9216-BB5CDC8D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818785"/>
            <a:ext cx="82593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6967D8-2BF2-406D-AC35-61D00F87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06" y="2344337"/>
            <a:ext cx="4583084" cy="21693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C72861-1349-4337-99CB-F0D441A4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429244"/>
            <a:ext cx="5713616" cy="34342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BD7905-FB11-4935-B42D-EEC2D839231E}"/>
              </a:ext>
            </a:extLst>
          </p:cNvPr>
          <p:cNvSpPr/>
          <p:nvPr/>
        </p:nvSpPr>
        <p:spPr>
          <a:xfrm>
            <a:off x="1731149" y="5059424"/>
            <a:ext cx="2783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Chaos in CSI800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D9196-065C-4C7A-BD9A-613F6A40B5C8}"/>
              </a:ext>
            </a:extLst>
          </p:cNvPr>
          <p:cNvSpPr/>
          <p:nvPr/>
        </p:nvSpPr>
        <p:spPr>
          <a:xfrm>
            <a:off x="7414002" y="5059424"/>
            <a:ext cx="2783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Large Cap became outperform since 2017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6A3E97-711B-41D0-8544-5954CF734BE6}"/>
              </a:ext>
            </a:extLst>
          </p:cNvPr>
          <p:cNvSpPr/>
          <p:nvPr/>
        </p:nvSpPr>
        <p:spPr>
          <a:xfrm>
            <a:off x="4341242" y="514151"/>
            <a:ext cx="434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Why by different period:</a:t>
            </a:r>
            <a:r>
              <a:rPr lang="zh-CN" altLang="en-US" dirty="0"/>
              <a:t> </a:t>
            </a:r>
            <a:r>
              <a:rPr lang="en-US" altLang="zh-CN" dirty="0"/>
              <a:t>Structural Break!</a:t>
            </a:r>
          </a:p>
        </p:txBody>
      </p:sp>
    </p:spTree>
    <p:extLst>
      <p:ext uri="{BB962C8B-B14F-4D97-AF65-F5344CB8AC3E}">
        <p14:creationId xmlns:p14="http://schemas.microsoft.com/office/powerpoint/2010/main" val="22539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6DD83A9-5692-40B5-AEBB-1818CF8F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3" y="1137113"/>
            <a:ext cx="3044778" cy="31257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51181C-520A-460E-BC90-AEBE9E8B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77" y="1137110"/>
            <a:ext cx="3044778" cy="31257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EE3AE1-B6B2-4688-A6A3-8DEC5164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91" y="1137111"/>
            <a:ext cx="3044778" cy="31257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0F44DC-8751-48C8-BC1D-6F6F934F9AB9}"/>
              </a:ext>
            </a:extLst>
          </p:cNvPr>
          <p:cNvSpPr/>
          <p:nvPr/>
        </p:nvSpPr>
        <p:spPr>
          <a:xfrm>
            <a:off x="1049506" y="4446836"/>
            <a:ext cx="2783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2008 - 2016.1 (Small Cap)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4C288F-ADBB-4B18-87A9-A4C22EA81B59}"/>
              </a:ext>
            </a:extLst>
          </p:cNvPr>
          <p:cNvSpPr/>
          <p:nvPr/>
        </p:nvSpPr>
        <p:spPr>
          <a:xfrm>
            <a:off x="4641977" y="4446836"/>
            <a:ext cx="2737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2016.2 - 2018.1 (Momentum Crash with large drawdown in value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BBE6C5-4E46-4816-8ED9-46723489D898}"/>
              </a:ext>
            </a:extLst>
          </p:cNvPr>
          <p:cNvSpPr/>
          <p:nvPr/>
        </p:nvSpPr>
        <p:spPr>
          <a:xfrm>
            <a:off x="2736751" y="3767413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744C272-B6D1-4632-8F62-1ADF33069FA1}"/>
              </a:ext>
            </a:extLst>
          </p:cNvPr>
          <p:cNvSpPr/>
          <p:nvPr/>
        </p:nvSpPr>
        <p:spPr>
          <a:xfrm>
            <a:off x="6455311" y="3771569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A52FDCE-E0E9-41BD-864A-7DA6066DB9A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69755" y="3962762"/>
            <a:ext cx="371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15FE18E4-6630-404A-B489-4802DB741F3C}"/>
              </a:ext>
            </a:extLst>
          </p:cNvPr>
          <p:cNvSpPr/>
          <p:nvPr/>
        </p:nvSpPr>
        <p:spPr>
          <a:xfrm>
            <a:off x="2308447" y="3288045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EDFD17-7E48-4FBA-9DAF-A8F3BBBC88B5}"/>
              </a:ext>
            </a:extLst>
          </p:cNvPr>
          <p:cNvSpPr/>
          <p:nvPr/>
        </p:nvSpPr>
        <p:spPr>
          <a:xfrm>
            <a:off x="6031362" y="3288045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241CC5-F016-43F3-AFD1-6DF3FD5E760F}"/>
              </a:ext>
            </a:extLst>
          </p:cNvPr>
          <p:cNvCxnSpPr>
            <a:cxnSpLocks/>
          </p:cNvCxnSpPr>
          <p:nvPr/>
        </p:nvCxnSpPr>
        <p:spPr>
          <a:xfrm>
            <a:off x="2441451" y="3483394"/>
            <a:ext cx="3722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836B157-6170-4AEC-8D42-AC08446E64E2}"/>
              </a:ext>
            </a:extLst>
          </p:cNvPr>
          <p:cNvSpPr/>
          <p:nvPr/>
        </p:nvSpPr>
        <p:spPr>
          <a:xfrm>
            <a:off x="5244424" y="2803972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17EF25-EC4C-41E0-BFB2-DDD4D571C6DC}"/>
              </a:ext>
            </a:extLst>
          </p:cNvPr>
          <p:cNvSpPr/>
          <p:nvPr/>
        </p:nvSpPr>
        <p:spPr>
          <a:xfrm>
            <a:off x="8967339" y="2803124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A9A794-A898-4BAA-8D63-5EA5ACF26337}"/>
              </a:ext>
            </a:extLst>
          </p:cNvPr>
          <p:cNvCxnSpPr>
            <a:cxnSpLocks/>
          </p:cNvCxnSpPr>
          <p:nvPr/>
        </p:nvCxnSpPr>
        <p:spPr>
          <a:xfrm>
            <a:off x="5363574" y="2503866"/>
            <a:ext cx="3722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5D58DFC-DB8A-4B2D-B5A4-BF8F4D2F20AE}"/>
              </a:ext>
            </a:extLst>
          </p:cNvPr>
          <p:cNvSpPr/>
          <p:nvPr/>
        </p:nvSpPr>
        <p:spPr>
          <a:xfrm>
            <a:off x="5244424" y="2308517"/>
            <a:ext cx="266008" cy="19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FBD4DB-5F0C-49BD-97EC-92F292E89A0F}"/>
              </a:ext>
            </a:extLst>
          </p:cNvPr>
          <p:cNvSpPr/>
          <p:nvPr/>
        </p:nvSpPr>
        <p:spPr>
          <a:xfrm>
            <a:off x="8988320" y="2311275"/>
            <a:ext cx="223257" cy="192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B981FF-180C-43EF-99D2-48DF79DA132C}"/>
              </a:ext>
            </a:extLst>
          </p:cNvPr>
          <p:cNvCxnSpPr>
            <a:cxnSpLocks/>
          </p:cNvCxnSpPr>
          <p:nvPr/>
        </p:nvCxnSpPr>
        <p:spPr>
          <a:xfrm>
            <a:off x="5407315" y="3022013"/>
            <a:ext cx="3722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A147F41-21DD-440A-86C1-71605250E00E}"/>
              </a:ext>
            </a:extLst>
          </p:cNvPr>
          <p:cNvSpPr/>
          <p:nvPr/>
        </p:nvSpPr>
        <p:spPr>
          <a:xfrm>
            <a:off x="8495337" y="4410075"/>
            <a:ext cx="304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2018.2 – 2018.11 (</a:t>
            </a:r>
            <a:r>
              <a:rPr lang="en-US" altLang="zh-CN" dirty="0" err="1"/>
              <a:t>IVol</a:t>
            </a:r>
            <a:r>
              <a:rPr lang="en-US" altLang="zh-CN" dirty="0"/>
              <a:t> outperforms, chaos in others)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EDCFCE-CD18-421F-BB38-8F76DDC7BFB0}"/>
              </a:ext>
            </a:extLst>
          </p:cNvPr>
          <p:cNvSpPr/>
          <p:nvPr/>
        </p:nvSpPr>
        <p:spPr>
          <a:xfrm>
            <a:off x="4515040" y="514151"/>
            <a:ext cx="2783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Structural Break </a:t>
            </a:r>
          </a:p>
        </p:txBody>
      </p:sp>
    </p:spTree>
    <p:extLst>
      <p:ext uri="{BB962C8B-B14F-4D97-AF65-F5344CB8AC3E}">
        <p14:creationId xmlns:p14="http://schemas.microsoft.com/office/powerpoint/2010/main" val="38433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7FE3C1-8F5D-4E2B-9F9B-96EDCB7C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04288"/>
              </p:ext>
            </p:extLst>
          </p:nvPr>
        </p:nvGraphicFramePr>
        <p:xfrm>
          <a:off x="1136995" y="946732"/>
          <a:ext cx="8913091" cy="2138938"/>
        </p:xfrm>
        <a:graphic>
          <a:graphicData uri="http://schemas.openxmlformats.org/drawingml/2006/table">
            <a:tbl>
              <a:tblPr/>
              <a:tblGrid>
                <a:gridCol w="3361293">
                  <a:extLst>
                    <a:ext uri="{9D8B030D-6E8A-4147-A177-3AD203B41FA5}">
                      <a16:colId xmlns:a16="http://schemas.microsoft.com/office/drawing/2014/main" val="2282462925"/>
                    </a:ext>
                  </a:extLst>
                </a:gridCol>
                <a:gridCol w="906416">
                  <a:extLst>
                    <a:ext uri="{9D8B030D-6E8A-4147-A177-3AD203B41FA5}">
                      <a16:colId xmlns:a16="http://schemas.microsoft.com/office/drawing/2014/main" val="2366245445"/>
                    </a:ext>
                  </a:extLst>
                </a:gridCol>
                <a:gridCol w="906416">
                  <a:extLst>
                    <a:ext uri="{9D8B030D-6E8A-4147-A177-3AD203B41FA5}">
                      <a16:colId xmlns:a16="http://schemas.microsoft.com/office/drawing/2014/main" val="1735318069"/>
                    </a:ext>
                  </a:extLst>
                </a:gridCol>
                <a:gridCol w="1019718">
                  <a:extLst>
                    <a:ext uri="{9D8B030D-6E8A-4147-A177-3AD203B41FA5}">
                      <a16:colId xmlns:a16="http://schemas.microsoft.com/office/drawing/2014/main" val="2513363528"/>
                    </a:ext>
                  </a:extLst>
                </a:gridCol>
                <a:gridCol w="906416">
                  <a:extLst>
                    <a:ext uri="{9D8B030D-6E8A-4147-A177-3AD203B41FA5}">
                      <a16:colId xmlns:a16="http://schemas.microsoft.com/office/drawing/2014/main" val="1731659958"/>
                    </a:ext>
                  </a:extLst>
                </a:gridCol>
                <a:gridCol w="906416">
                  <a:extLst>
                    <a:ext uri="{9D8B030D-6E8A-4147-A177-3AD203B41FA5}">
                      <a16:colId xmlns:a16="http://schemas.microsoft.com/office/drawing/2014/main" val="2500047335"/>
                    </a:ext>
                  </a:extLst>
                </a:gridCol>
                <a:gridCol w="906416">
                  <a:extLst>
                    <a:ext uri="{9D8B030D-6E8A-4147-A177-3AD203B41FA5}">
                      <a16:colId xmlns:a16="http://schemas.microsoft.com/office/drawing/2014/main" val="4105881761"/>
                    </a:ext>
                  </a:extLst>
                </a:gridCol>
              </a:tblGrid>
              <a:tr h="546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gumbel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frank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clayton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2303"/>
                  </a:ext>
                </a:extLst>
              </a:tr>
              <a:tr h="52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Peiord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44.24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450.89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10152"/>
                  </a:ext>
                </a:extLst>
              </a:tr>
              <a:tr h="52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Period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14.21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147.23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62724"/>
                  </a:ext>
                </a:extLst>
              </a:tr>
              <a:tr h="546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Period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-0.83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32.08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1037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EB72F75-C38B-49CC-9ED5-C2F625D7C730}"/>
              </a:ext>
            </a:extLst>
          </p:cNvPr>
          <p:cNvSpPr txBox="1"/>
          <p:nvPr/>
        </p:nvSpPr>
        <p:spPr>
          <a:xfrm>
            <a:off x="1136995" y="3772330"/>
            <a:ext cx="1050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Though cross different periods: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Clayton &gt; Gaussian -&gt; Asymmetric Dependence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Student’t</a:t>
            </a:r>
            <a:r>
              <a:rPr lang="en-US" altLang="zh-CN" dirty="0"/>
              <a:t> &gt; Gaussian -&gt; Heavy Tails</a:t>
            </a:r>
          </a:p>
        </p:txBody>
      </p:sp>
    </p:spTree>
    <p:extLst>
      <p:ext uri="{BB962C8B-B14F-4D97-AF65-F5344CB8AC3E}">
        <p14:creationId xmlns:p14="http://schemas.microsoft.com/office/powerpoint/2010/main" val="4128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06FFE7-417C-4219-A3EA-B7FF18C5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00062"/>
            <a:ext cx="5924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C0D1036-6AB8-4A7C-AD14-C8ACCD4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0" y="1791479"/>
            <a:ext cx="5181500" cy="3275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0F6C8-8AA1-46E7-A333-4FA41663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91479"/>
            <a:ext cx="5181498" cy="32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C0D1036-6AB8-4A7C-AD14-C8ACCD4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1" y="1791479"/>
            <a:ext cx="5181498" cy="3275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0F6C8-8AA1-46E7-A333-4FA41663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91479"/>
            <a:ext cx="5181498" cy="32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308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Account Admin</dc:creator>
  <cp:lastModifiedBy>Frontal Xiang</cp:lastModifiedBy>
  <cp:revision>29</cp:revision>
  <dcterms:created xsi:type="dcterms:W3CDTF">2018-11-05T02:50:40Z</dcterms:created>
  <dcterms:modified xsi:type="dcterms:W3CDTF">2018-11-05T22:00:31Z</dcterms:modified>
</cp:coreProperties>
</file>