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2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CF6E8-7A85-4336-925D-E3B127B0A5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17E3E-9683-4CA1-82AE-3D16A540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76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EB97-E6AB-4B29-9026-1822F5CE138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F8DB-5BDD-4AAE-92FB-0D0220CF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9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58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 Well-separated clusters</a:t>
            </a:r>
          </a:p>
          <a:p>
            <a:endParaRPr lang="en-US" altLang="en-US" sz="2400"/>
          </a:p>
          <a:p>
            <a:r>
              <a:rPr lang="en-US" altLang="en-US" sz="2400"/>
              <a:t> Center-based clusters</a:t>
            </a:r>
          </a:p>
          <a:p>
            <a:endParaRPr lang="en-US" altLang="en-US" sz="2400"/>
          </a:p>
          <a:p>
            <a:r>
              <a:rPr lang="en-US" altLang="en-US" sz="2400"/>
              <a:t> Contiguous clusters</a:t>
            </a:r>
          </a:p>
          <a:p>
            <a:endParaRPr lang="en-US" altLang="en-US" sz="2400"/>
          </a:p>
          <a:p>
            <a:r>
              <a:rPr lang="en-US" altLang="en-US" sz="2400"/>
              <a:t> Density-based clusters</a:t>
            </a:r>
          </a:p>
          <a:p>
            <a:endParaRPr lang="en-US" altLang="en-US" sz="2400"/>
          </a:p>
          <a:p>
            <a:r>
              <a:rPr lang="en-US" altLang="en-US" sz="2400"/>
              <a:t>Property or Conceptual</a:t>
            </a:r>
          </a:p>
          <a:p>
            <a:endParaRPr lang="en-US" altLang="en-US" sz="2400"/>
          </a:p>
          <a:p>
            <a:r>
              <a:rPr lang="en-US" altLang="en-US" sz="2400"/>
              <a:t>Described by an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41805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2971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7542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5030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180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Center-based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The center of a cluster is often a </a:t>
            </a:r>
            <a:r>
              <a:rPr lang="en-US" altLang="en-US" sz="2000">
                <a:solidFill>
                  <a:srgbClr val="FF0000"/>
                </a:solidFill>
              </a:rPr>
              <a:t>centroid</a:t>
            </a:r>
            <a:r>
              <a:rPr lang="en-US" altLang="en-US" sz="2000"/>
              <a:t>, the average of all the points in the cluster, or a </a:t>
            </a:r>
            <a:r>
              <a:rPr lang="en-US" altLang="en-US" sz="2000">
                <a:solidFill>
                  <a:srgbClr val="FF0000"/>
                </a:solidFill>
              </a:rPr>
              <a:t>medoid</a:t>
            </a:r>
            <a:r>
              <a:rPr lang="en-US" altLang="en-US" sz="2000"/>
              <a:t>, the most “representative” point of a cluster </a:t>
            </a:r>
          </a:p>
          <a:p>
            <a:pPr marL="342900" indent="-342900">
              <a:spcBef>
                <a:spcPct val="20000"/>
              </a:spcBef>
            </a:pPr>
            <a:endParaRPr lang="en-US" altLang="en-US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2667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4038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6846888" y="43291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8218488" y="43291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30682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544207" name="Group 15"/>
          <p:cNvGrpSpPr>
            <a:grpSpLocks/>
          </p:cNvGrpSpPr>
          <p:nvPr/>
        </p:nvGrpSpPr>
        <p:grpSpPr bwMode="auto">
          <a:xfrm>
            <a:off x="1905000" y="3810000"/>
            <a:ext cx="8534400" cy="1219200"/>
            <a:chOff x="950" y="2544"/>
            <a:chExt cx="4106" cy="576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4208" name="Text Box 16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39414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1828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33964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Conceptual Clusters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Shared Property or Conceptual Clusters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Finds clusters that share some common property or represent a particular concept. 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sz="2000"/>
              <a:t>. </a:t>
            </a:r>
          </a:p>
        </p:txBody>
      </p:sp>
      <p:sp>
        <p:nvSpPr>
          <p:cNvPr id="1590285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 Overlapping Circles</a:t>
            </a:r>
          </a:p>
        </p:txBody>
      </p:sp>
      <p:sp>
        <p:nvSpPr>
          <p:cNvPr id="1590287" name="AutoShape 15"/>
          <p:cNvSpPr>
            <a:spLocks noChangeArrowheads="1"/>
          </p:cNvSpPr>
          <p:nvPr/>
        </p:nvSpPr>
        <p:spPr bwMode="auto">
          <a:xfrm>
            <a:off x="43434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0288" name="AutoShape 16"/>
          <p:cNvSpPr>
            <a:spLocks noChangeArrowheads="1"/>
          </p:cNvSpPr>
          <p:nvPr/>
        </p:nvSpPr>
        <p:spPr bwMode="auto">
          <a:xfrm>
            <a:off x="54102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en-US" sz="2800"/>
              <a:t>Types of Clusters: Objective Function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Finds clusters that minimize or maximize an objective function. </a:t>
            </a:r>
          </a:p>
          <a:p>
            <a:pPr lvl="1"/>
            <a:r>
              <a:rPr lang="en-US" altLang="en-US" sz="200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/>
              <a:t> Can have global or local objectives.</a:t>
            </a:r>
          </a:p>
          <a:p>
            <a:pPr lvl="2"/>
            <a:r>
              <a:rPr lang="en-US" altLang="en-US" sz="1800"/>
              <a:t> Hierarchical clustering algorithms typically have local objectives</a:t>
            </a:r>
          </a:p>
          <a:p>
            <a:pPr lvl="2"/>
            <a:r>
              <a:rPr lang="en-US" altLang="en-US" sz="1800"/>
              <a:t> Partitional algorithms typically have global objectives</a:t>
            </a:r>
          </a:p>
          <a:p>
            <a:pPr lvl="1"/>
            <a:r>
              <a:rPr lang="en-US" altLang="en-US" sz="200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/>
              <a:t> Parameters for the model are determined from the data. </a:t>
            </a:r>
          </a:p>
          <a:p>
            <a:pPr lvl="2"/>
            <a:r>
              <a:rPr lang="en-US" altLang="en-US" sz="1800"/>
              <a:t> Mixture models assume that the data is a ‘mixture' of a number of statistical distributions.  </a:t>
            </a:r>
          </a:p>
        </p:txBody>
      </p:sp>
    </p:spTree>
    <p:extLst>
      <p:ext uri="{BB962C8B-B14F-4D97-AF65-F5344CB8AC3E}">
        <p14:creationId xmlns:p14="http://schemas.microsoft.com/office/powerpoint/2010/main" val="2107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en-US" sz="2800"/>
              <a:t>Types of Clusters: Objective Function …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Map the clustering problem to a different domain and solve a related problem in that domain</a:t>
            </a:r>
          </a:p>
          <a:p>
            <a:pPr lvl="1"/>
            <a:r>
              <a:rPr lang="en-US" altLang="en-US"/>
              <a:t>Proximity matrix defines a weighted graph, where the nodes are the points being clustered, and the weighted edges represent the proximities between points</a:t>
            </a:r>
          </a:p>
          <a:p>
            <a:pPr lvl="3" indent="-52388"/>
            <a:endParaRPr lang="en-US" altLang="en-US"/>
          </a:p>
          <a:p>
            <a:pPr lvl="1"/>
            <a:r>
              <a:rPr lang="en-US" altLang="en-US"/>
              <a:t> Clustering is equivalent to breaking the graph into connected components, one for each cluster.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Want to minimize the edge weight between clusters and maximize the edge weight within clusters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9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Characteristics of the Input Data Are Important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This is a derived measure, but central to clustering 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Adds to efficiency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Dictates type of similarity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Type of Data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Other characteristics, e.g., autocorrelation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Dimensionality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Noise and Outliers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Type of Distribution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909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4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1295400"/>
          </a:xfrm>
        </p:spPr>
        <p:txBody>
          <a:bodyPr/>
          <a:lstStyle/>
          <a:p>
            <a:r>
              <a:rPr lang="en-US" alt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4800600" y="3570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6781800" y="2667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4419600" y="3657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2819400" y="2971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5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2" y="1143001"/>
            <a:ext cx="8021638" cy="2679191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/>
        </p:nvGraphicFramePr>
        <p:xfrm>
          <a:off x="1981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981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6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8729472" cy="5446776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Initial centroids are often chosen randomly.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dirty="0"/>
              <a:t>Clusters produced vary from one run to another.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The centroid is (typically) the mean of the points in the cluster.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‘Closeness’ is measured by Euclidean distance, cosine similarity, correlation, etc.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K-means will converge for common similarity measures mentioned above.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Most of the convergence happens in the first few iterations.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dirty="0"/>
              <a:t>Often the stopping condition is changed to ‘Until relatively few points change clusters’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Complexity is O( n * K * I * d )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dirty="0"/>
              <a:t>n = number of points, K = number of clusters, </a:t>
            </a:r>
            <a:br>
              <a:rPr lang="en-US" altLang="en-US" dirty="0"/>
            </a:br>
            <a:r>
              <a:rPr lang="en-US" altLang="en-US" dirty="0"/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4245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4" y="990601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6629400" y="3660776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2514600" y="3660776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6781800" y="15240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42847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0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K-means Clusters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i="1"/>
              <a:t>x </a:t>
            </a:r>
            <a:r>
              <a:rPr lang="en-US" altLang="en-US" sz="2000"/>
              <a:t>is a data point in cluster </a:t>
            </a:r>
            <a:r>
              <a:rPr lang="en-US" altLang="en-US" sz="2000" i="1"/>
              <a:t>C</a:t>
            </a:r>
            <a:r>
              <a:rPr lang="en-US" altLang="en-US" sz="2000" baseline="-25000"/>
              <a:t>i </a:t>
            </a:r>
            <a:r>
              <a:rPr lang="en-US" altLang="en-US" sz="2000"/>
              <a:t>and </a:t>
            </a:r>
            <a:r>
              <a:rPr lang="en-US" altLang="en-US" sz="2000" i="1"/>
              <a:t>m</a:t>
            </a:r>
            <a:r>
              <a:rPr lang="en-US" altLang="en-US" sz="2000" i="1" baseline="-25000"/>
              <a:t>i</a:t>
            </a:r>
            <a:r>
              <a:rPr lang="en-US" altLang="en-US" sz="2000"/>
              <a:t> is the representative point for cluster </a:t>
            </a:r>
            <a:r>
              <a:rPr lang="en-US" altLang="en-US" sz="2000" i="1"/>
              <a:t>C</a:t>
            </a:r>
            <a:r>
              <a:rPr lang="en-US" altLang="en-US" sz="2000" baseline="-25000"/>
              <a:t>i</a:t>
            </a:r>
            <a:r>
              <a:rPr lang="en-US" alt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 can show that </a:t>
            </a:r>
            <a:r>
              <a:rPr lang="en-US" altLang="en-US" sz="1800" i="1"/>
              <a:t>m</a:t>
            </a:r>
            <a:r>
              <a:rPr lang="en-US" altLang="en-US" sz="1800" i="1" baseline="-25000"/>
              <a:t>i</a:t>
            </a:r>
            <a:r>
              <a:rPr lang="en-US" altLang="en-US" sz="1800" baseline="-25000"/>
              <a:t> </a:t>
            </a:r>
            <a:r>
              <a:rPr lang="en-US" altLang="en-US" sz="180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Given two clusters, we can choose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One easy way to reduce SSE is to increase K, the number of clusters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 A good clustering with smaller K can have a lower SSE than a poor clustering with higher K</a:t>
            </a:r>
          </a:p>
        </p:txBody>
      </p:sp>
      <p:graphicFrame>
        <p:nvGraphicFramePr>
          <p:cNvPr id="1597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55844743"/>
              </p:ext>
            </p:extLst>
          </p:nvPr>
        </p:nvGraphicFramePr>
        <p:xfrm>
          <a:off x="3511804" y="2892552"/>
          <a:ext cx="3175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511280" imgH="457200" progId="Equation.3">
                  <p:embed/>
                </p:oleObj>
              </mc:Choice>
              <mc:Fallback>
                <p:oleObj name="Equation" r:id="rId3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804" y="2892552"/>
                        <a:ext cx="3175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5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2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2" y="1143001"/>
            <a:ext cx="8021637" cy="3319271"/>
          </a:xfrm>
        </p:spPr>
        <p:txBody>
          <a:bodyPr>
            <a:normAutofit lnSpcReduction="10000"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 sz="2200" dirty="0"/>
              <a:t>If there are K ‘real’ clusters then the chance of selecting one centroid from each cluster is small. 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000" dirty="0"/>
              <a:t>Chance is relatively small when K is large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000" dirty="0"/>
              <a:t>If clusters are the same size, n, then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marL="990600" lvl="1" indent="-533400">
              <a:spcBef>
                <a:spcPct val="20000"/>
              </a:spcBef>
            </a:pPr>
            <a:r>
              <a:rPr lang="en-US" altLang="en-US" sz="2000" dirty="0"/>
              <a:t>For example, if K = 10, then probability = 10!/10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= 0.00036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000" dirty="0"/>
              <a:t>Sometimes the initial centroids will readjust themselves in ‘right’ way, and sometimes they don’t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000" dirty="0"/>
              <a:t>Consider an example of five pairs of clusters</a:t>
            </a:r>
          </a:p>
        </p:txBody>
      </p:sp>
      <p:graphicFrame>
        <p:nvGraphicFramePr>
          <p:cNvPr id="1600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19458"/>
              </p:ext>
            </p:extLst>
          </p:nvPr>
        </p:nvGraphicFramePr>
        <p:xfrm>
          <a:off x="1905000" y="4649725"/>
          <a:ext cx="8686800" cy="127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9725"/>
                        <a:ext cx="8686800" cy="127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1601539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601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1544" name="Text Box 8"/>
          <p:cNvSpPr txBox="1">
            <a:spLocks noChangeArrowheads="1"/>
          </p:cNvSpPr>
          <p:nvPr/>
        </p:nvSpPr>
        <p:spPr bwMode="auto">
          <a:xfrm>
            <a:off x="2209800" y="59578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889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15656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graphicFrame>
        <p:nvGraphicFramePr>
          <p:cNvPr id="15657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7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5702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6477000" y="3886201"/>
            <a:ext cx="3657600" cy="2474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65704" name="Text Box 1032"/>
          <p:cNvSpPr txBox="1">
            <a:spLocks noChangeArrowheads="1"/>
          </p:cNvSpPr>
          <p:nvPr/>
        </p:nvSpPr>
        <p:spPr bwMode="auto">
          <a:xfrm>
            <a:off x="6248400" y="5654675"/>
            <a:ext cx="220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  <p:extLst>
      <p:ext uri="{BB962C8B-B14F-4D97-AF65-F5344CB8AC3E}">
        <p14:creationId xmlns:p14="http://schemas.microsoft.com/office/powerpoint/2010/main" val="26980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1602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36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636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20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02026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2209800" y="59578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377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1603587" name="Text Box 3"/>
          <p:cNvSpPr txBox="1">
            <a:spLocks noChangeArrowheads="1"/>
          </p:cNvSpPr>
          <p:nvPr/>
        </p:nvSpPr>
        <p:spPr bwMode="auto">
          <a:xfrm>
            <a:off x="2590800" y="5943600"/>
            <a:ext cx="731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603588" name="Text Box 4"/>
          <p:cNvSpPr txBox="1">
            <a:spLocks noChangeArrowheads="1"/>
          </p:cNvSpPr>
          <p:nvPr/>
        </p:nvSpPr>
        <p:spPr bwMode="auto">
          <a:xfrm>
            <a:off x="2209800" y="5957889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16035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1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9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2590800" y="5943600"/>
            <a:ext cx="731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604612" name="Text Box 4"/>
          <p:cNvSpPr txBox="1">
            <a:spLocks noChangeArrowheads="1"/>
          </p:cNvSpPr>
          <p:nvPr/>
        </p:nvSpPr>
        <p:spPr bwMode="auto">
          <a:xfrm>
            <a:off x="2209800" y="5957889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1604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1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4" y="990601"/>
            <a:ext cx="3354387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1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1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6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Multiple runs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Helps, but probability is not on your side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Sample and use hierarchical clustering to determine initial centroids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Select more than k initial centroids and then select among these initial centroids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Select most widely separated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Postprocessing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Bisecting K-means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as susceptible to initialization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3666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Empty Clusters</a:t>
            </a:r>
          </a:p>
        </p:txBody>
      </p:sp>
      <p:sp>
        <p:nvSpPr>
          <p:cNvPr id="1606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K-means algorithm can yield empty clusters</a:t>
            </a:r>
          </a:p>
          <a:p>
            <a:pPr lvl="4"/>
            <a:endParaRPr lang="en-US" altLang="en-US"/>
          </a:p>
          <a:p>
            <a:r>
              <a:rPr lang="en-US" altLang="en-US"/>
              <a:t>Several strategies</a:t>
            </a:r>
          </a:p>
          <a:p>
            <a:pPr lvl="1"/>
            <a:r>
              <a:rPr lang="en-US" altLang="en-US"/>
              <a:t>Choose the point that contributes most to SSE</a:t>
            </a:r>
          </a:p>
          <a:p>
            <a:pPr lvl="1"/>
            <a:r>
              <a:rPr lang="en-US" altLang="en-US"/>
              <a:t>Choose a point from the cluster with the highest SSE</a:t>
            </a:r>
          </a:p>
          <a:p>
            <a:pPr lvl="1"/>
            <a:r>
              <a:rPr lang="en-US" altLang="en-US"/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52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Centers Incrementally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the basic K-means algorithm, centroids are updated after all points are assigned to a centroid</a:t>
            </a:r>
          </a:p>
          <a:p>
            <a:pPr lvl="4"/>
            <a:endParaRPr lang="en-US" altLang="en-US"/>
          </a:p>
          <a:p>
            <a:r>
              <a:rPr lang="en-US" altLang="en-US"/>
              <a:t>An alternative is to update the centroids after each assignment (incremental approach)</a:t>
            </a:r>
          </a:p>
          <a:p>
            <a:pPr lvl="1"/>
            <a:r>
              <a:rPr lang="en-US" altLang="en-US"/>
              <a:t>Each assignment updates zero or two centroids</a:t>
            </a:r>
          </a:p>
          <a:p>
            <a:pPr lvl="1"/>
            <a:r>
              <a:rPr lang="en-US" altLang="en-US"/>
              <a:t>More expensive</a:t>
            </a:r>
          </a:p>
          <a:p>
            <a:pPr lvl="1"/>
            <a:r>
              <a:rPr lang="en-US" altLang="en-US"/>
              <a:t>Introduces an order dependency</a:t>
            </a:r>
          </a:p>
          <a:p>
            <a:pPr lvl="1"/>
            <a:r>
              <a:rPr lang="en-US" altLang="en-US"/>
              <a:t>Never get an empty cluster</a:t>
            </a:r>
          </a:p>
          <a:p>
            <a:pPr lvl="1"/>
            <a:r>
              <a:rPr lang="en-US" altLang="en-US"/>
              <a:t>Can use “weights” to change the impact</a:t>
            </a:r>
          </a:p>
        </p:txBody>
      </p:sp>
    </p:spTree>
    <p:extLst>
      <p:ext uri="{BB962C8B-B14F-4D97-AF65-F5344CB8AC3E}">
        <p14:creationId xmlns:p14="http://schemas.microsoft.com/office/powerpoint/2010/main" val="9125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Pre-processing</a:t>
            </a:r>
          </a:p>
          <a:p>
            <a:pPr lvl="1"/>
            <a:r>
              <a:rPr lang="en-US" altLang="en-US"/>
              <a:t>Normalize the data</a:t>
            </a:r>
          </a:p>
          <a:p>
            <a:pPr lvl="1"/>
            <a:r>
              <a:rPr lang="en-US" altLang="en-US"/>
              <a:t>Eliminate outliers</a:t>
            </a:r>
          </a:p>
          <a:p>
            <a:pPr lvl="4"/>
            <a:endParaRPr lang="en-US" altLang="en-US" sz="800"/>
          </a:p>
          <a:p>
            <a:r>
              <a:rPr lang="en-US" altLang="en-US"/>
              <a:t>Post-processing</a:t>
            </a:r>
          </a:p>
          <a:p>
            <a:pPr lvl="1"/>
            <a:r>
              <a:rPr lang="en-US" altLang="en-US"/>
              <a:t>Eliminate small clusters that may represent outliers</a:t>
            </a:r>
          </a:p>
          <a:p>
            <a:pPr lvl="1"/>
            <a:r>
              <a:rPr lang="en-US" altLang="en-US"/>
              <a:t>Split ‘loose’ clusters, i.e., clusters with relatively high SSE</a:t>
            </a:r>
          </a:p>
          <a:p>
            <a:pPr lvl="1"/>
            <a:r>
              <a:rPr lang="en-US" altLang="en-US"/>
              <a:t>Merge clusters that are ‘close’ and that have relatively low SSE</a:t>
            </a:r>
          </a:p>
          <a:p>
            <a:pPr lvl="1"/>
            <a:r>
              <a:rPr lang="en-US" altLang="en-US"/>
              <a:t>Can use these steps during the clustering process</a:t>
            </a:r>
          </a:p>
          <a:p>
            <a:pPr lvl="2"/>
            <a:r>
              <a:rPr lang="en-US" altLang="en-US"/>
              <a:t> ISODATA</a:t>
            </a:r>
          </a:p>
        </p:txBody>
      </p:sp>
    </p:spTree>
    <p:extLst>
      <p:ext uri="{BB962C8B-B14F-4D97-AF65-F5344CB8AC3E}">
        <p14:creationId xmlns:p14="http://schemas.microsoft.com/office/powerpoint/2010/main" val="38440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Bisecting K-means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/>
              <a:t>Bisecting K-means algorithm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sz="2000"/>
              <a:t>Variant of K-means that can produce a partitional or a hierarchical clustering</a:t>
            </a:r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graphicFrame>
        <p:nvGraphicFramePr>
          <p:cNvPr id="1609732" name="Object 4"/>
          <p:cNvGraphicFramePr>
            <a:graphicFrameLocks noChangeAspect="1"/>
          </p:cNvGraphicFramePr>
          <p:nvPr/>
        </p:nvGraphicFramePr>
        <p:xfrm>
          <a:off x="1752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Bitmap Image" r:id="rId3" imgW="8695174" imgH="3132091" progId="Paint.Picture">
                  <p:embed/>
                </p:oleObj>
              </mc:Choice>
              <mc:Fallback>
                <p:oleObj name="Bitmap Image" r:id="rId3" imgW="8695174" imgH="31320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0764" name="Rectangle 1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Bisecting K-means Example</a:t>
            </a:r>
          </a:p>
        </p:txBody>
      </p:sp>
    </p:spTree>
    <p:extLst>
      <p:ext uri="{BB962C8B-B14F-4D97-AF65-F5344CB8AC3E}">
        <p14:creationId xmlns:p14="http://schemas.microsoft.com/office/powerpoint/2010/main" val="33301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5308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77724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Supervised classification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Have class label information</a:t>
            </a:r>
          </a:p>
          <a:p>
            <a:pPr lvl="4">
              <a:lnSpc>
                <a:spcPct val="90000"/>
              </a:lnSpc>
            </a:pPr>
            <a:endParaRPr lang="en-US" altLang="en-US"/>
          </a:p>
          <a:p>
            <a:pPr marL="342900" indent="-342900">
              <a:spcBef>
                <a:spcPct val="20000"/>
              </a:spcBef>
            </a:pPr>
            <a:r>
              <a:rPr lang="en-US" altLang="en-US"/>
              <a:t>Simple segmentation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Dividing students into different registration groups alphabetically, by last name</a:t>
            </a:r>
          </a:p>
          <a:p>
            <a:pPr lvl="4">
              <a:lnSpc>
                <a:spcPct val="90000"/>
              </a:lnSpc>
            </a:pPr>
            <a:endParaRPr lang="en-US" altLang="en-US"/>
          </a:p>
          <a:p>
            <a:pPr marL="342900" indent="-342900">
              <a:spcBef>
                <a:spcPct val="20000"/>
              </a:spcBef>
            </a:pPr>
            <a:r>
              <a:rPr lang="en-US" altLang="en-US"/>
              <a:t>Results of a query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Groupings are a result of an external specification</a:t>
            </a:r>
          </a:p>
          <a:p>
            <a:pPr lvl="4">
              <a:lnSpc>
                <a:spcPct val="90000"/>
              </a:lnSpc>
            </a:pPr>
            <a:endParaRPr lang="en-US" altLang="en-US"/>
          </a:p>
          <a:p>
            <a:pPr marL="342900" indent="-342900">
              <a:spcBef>
                <a:spcPct val="20000"/>
              </a:spcBef>
            </a:pPr>
            <a:r>
              <a:rPr lang="en-US" altLang="en-US"/>
              <a:t>Graph partitioning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Some mutual relevance and synergy, but areas are not identical</a:t>
            </a:r>
          </a:p>
        </p:txBody>
      </p:sp>
    </p:spTree>
    <p:extLst>
      <p:ext uri="{BB962C8B-B14F-4D97-AF65-F5344CB8AC3E}">
        <p14:creationId xmlns:p14="http://schemas.microsoft.com/office/powerpoint/2010/main" val="7814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2286000" y="49530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6858001" y="4902200"/>
            <a:ext cx="2102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2468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2286000" y="49530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6858001" y="4902200"/>
            <a:ext cx="2102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26794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2667000" y="48768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6858001" y="4902200"/>
            <a:ext cx="2102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7555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2286000" y="49530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2667000" y="5562601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One solution is to use many clusters.</a:t>
            </a:r>
          </a:p>
          <a:p>
            <a:pPr lvl="1"/>
            <a:r>
              <a:rPr lang="en-US" altLang="en-US" sz="200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3746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2286000" y="49530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8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2667000" y="48768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4" y="12192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6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2209801" y="19050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6484938" y="41148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2209801" y="41148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6484938" y="19050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29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A </a:t>
            </a:r>
            <a:r>
              <a:rPr lang="en-US" altLang="en-US">
                <a:solidFill>
                  <a:srgbClr val="FF0000"/>
                </a:solidFill>
              </a:rPr>
              <a:t>clustering</a:t>
            </a:r>
            <a:r>
              <a:rPr lang="en-US" altLang="en-US"/>
              <a:t> is a set of clusters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/>
          </a:p>
          <a:p>
            <a:pPr marL="342900" indent="-342900">
              <a:spcBef>
                <a:spcPct val="20000"/>
              </a:spcBef>
            </a:pPr>
            <a:r>
              <a:rPr lang="en-US" altLang="en-US"/>
              <a:t>Important distinction between </a:t>
            </a:r>
            <a:r>
              <a:rPr lang="en-US" altLang="en-US">
                <a:solidFill>
                  <a:srgbClr val="FF0000"/>
                </a:solidFill>
              </a:rPr>
              <a:t>hierarchical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00"/>
                </a:solidFill>
              </a:rPr>
              <a:t>partitional</a:t>
            </a:r>
            <a:r>
              <a:rPr lang="en-US" altLang="en-US">
                <a:solidFill>
                  <a:srgbClr val="FFCC00"/>
                </a:solidFill>
              </a:rPr>
              <a:t> </a:t>
            </a:r>
            <a:r>
              <a:rPr lang="en-US" altLang="en-US"/>
              <a:t>sets of clusters </a:t>
            </a:r>
            <a:endParaRPr lang="en-US" altLang="en-US">
              <a:solidFill>
                <a:srgbClr val="FFCC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en-US" sz="1200">
              <a:solidFill>
                <a:srgbClr val="FFCC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/>
              <a:t>Partitional Clustering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division data objects into non-overlapping subsets (clusters) such that each data object is in exactly one subset</a:t>
            </a:r>
          </a:p>
          <a:p>
            <a:pPr marL="742950" lvl="1" indent="-285750">
              <a:spcBef>
                <a:spcPct val="20000"/>
              </a:spcBef>
            </a:pPr>
            <a:endParaRPr lang="en-US" altLang="en-US" sz="1000">
              <a:solidFill>
                <a:srgbClr val="FFCC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/>
              <a:t>Hierarchical clustering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set of nested clusters organized as a hierarchical tree </a:t>
            </a:r>
          </a:p>
        </p:txBody>
      </p:sp>
    </p:spTree>
    <p:extLst>
      <p:ext uri="{BB962C8B-B14F-4D97-AF65-F5344CB8AC3E}">
        <p14:creationId xmlns:p14="http://schemas.microsoft.com/office/powerpoint/2010/main" val="34625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VISIO" r:id="rId3" imgW="1549800" imgH="2097000" progId="Visio.Drawing.6">
                    <p:embed/>
                  </p:oleObj>
                </mc:Choice>
                <mc:Fallback>
                  <p:oleObj name="VISIO" r:id="rId3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1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1540099" name="Object 3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2752560" imgH="1960200" progId="Visio.Drawing.6">
                  <p:embed/>
                </p:oleObj>
              </mc:Choice>
              <mc:Fallback>
                <p:oleObj name="VISIO" r:id="rId3" imgW="2752560" imgH="19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0" name="Object 4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5" imgW="2761200" imgH="1794600" progId="Visio.Drawing.6">
                  <p:embed/>
                </p:oleObj>
              </mc:Choice>
              <mc:Fallback>
                <p:oleObj name="VISIO" r:id="rId5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1" name="Object 5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7" imgW="1380960" imgH="1779120" progId="Visio.Drawing.6">
                  <p:embed/>
                </p:oleObj>
              </mc:Choice>
              <mc:Fallback>
                <p:oleObj name="VISIO" r:id="rId7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2" name="Object 6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9" imgW="1473120" imgH="1760040" progId="Visio.Drawing.6">
                  <p:embed/>
                </p:oleObj>
              </mc:Choice>
              <mc:Fallback>
                <p:oleObj name="VISIO" r:id="rId9" imgW="1473120" imgH="176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Traditional Hierarchical Clustering</a:t>
            </a:r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auto">
          <a:xfrm>
            <a:off x="2438400" y="5791201"/>
            <a:ext cx="358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Non-traditional Hierarchical Clustering</a:t>
            </a:r>
          </a:p>
        </p:txBody>
      </p:sp>
      <p:sp>
        <p:nvSpPr>
          <p:cNvPr id="1540105" name="Text Box 9"/>
          <p:cNvSpPr txBox="1">
            <a:spLocks noChangeArrowheads="1"/>
          </p:cNvSpPr>
          <p:nvPr/>
        </p:nvSpPr>
        <p:spPr bwMode="auto">
          <a:xfrm>
            <a:off x="6324600" y="57912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Non-traditional Dendrogram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6324600" y="32004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Traditional Dendrogram</a:t>
            </a:r>
          </a:p>
        </p:txBody>
      </p:sp>
    </p:spTree>
    <p:extLst>
      <p:ext uri="{BB962C8B-B14F-4D97-AF65-F5344CB8AC3E}">
        <p14:creationId xmlns:p14="http://schemas.microsoft.com/office/powerpoint/2010/main" val="89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In non-exclusive clusterings,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Cluster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6209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1617</Words>
  <Application>Microsoft Office PowerPoint</Application>
  <PresentationFormat>Widescreen</PresentationFormat>
  <Paragraphs>258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Tahoma</vt:lpstr>
      <vt:lpstr>Times New Roman</vt:lpstr>
      <vt:lpstr>Office Theme</vt:lpstr>
      <vt:lpstr>Document</vt:lpstr>
      <vt:lpstr>VISIO</vt:lpstr>
      <vt:lpstr>Bitmap Image</vt:lpstr>
      <vt:lpstr>Equation</vt:lpstr>
      <vt:lpstr>K-mean Clustering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dc:creator>pjcmu</dc:creator>
  <cp:lastModifiedBy>PJ</cp:lastModifiedBy>
  <cp:revision>2</cp:revision>
  <dcterms:created xsi:type="dcterms:W3CDTF">2017-03-20T15:31:17Z</dcterms:created>
  <dcterms:modified xsi:type="dcterms:W3CDTF">2019-03-13T20:04:14Z</dcterms:modified>
</cp:coreProperties>
</file>