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ia bretherton" initials="vb" lastIdx="1" clrIdx="0">
    <p:extLst>
      <p:ext uri="{19B8F6BF-5375-455C-9EA6-DF929625EA0E}">
        <p15:presenceInfo xmlns:p15="http://schemas.microsoft.com/office/powerpoint/2012/main" userId="5cf111878bb636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28A0C-612C-4BF1-9970-D38E9C7DCE7D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D70F4-3D14-43E2-9BC9-E66CE6056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420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77E2-E929-4410-B81A-086760143B79}" type="datetime1">
              <a:rPr lang="en-GB" smtClean="0"/>
              <a:t>22/06/2020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79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DB8E-4214-4F23-8BCF-4CF9B85CC008}" type="datetime1">
              <a:rPr lang="en-GB" smtClean="0"/>
              <a:t>22/06/2020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18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B70F-0611-4A02-A822-5B04420D411E}" type="datetime1">
              <a:rPr lang="en-GB" smtClean="0"/>
              <a:t>22/06/2020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30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854A5-0220-4C4A-B2B0-FFE659D86BF7}" type="datetime1">
              <a:rPr lang="en-GB" smtClean="0"/>
              <a:t>22/06/2020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29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690C-C62A-4586-B769-E382E1A028E0}" type="datetime1">
              <a:rPr lang="en-GB" smtClean="0"/>
              <a:t>22/06/2020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42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1CDC-8337-4FF5-8629-137FE54A2DE2}" type="datetime1">
              <a:rPr lang="en-GB" smtClean="0"/>
              <a:t>22/06/2020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95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633E-6304-4357-886E-39EA278BEA38}" type="datetime1">
              <a:rPr lang="en-GB" smtClean="0"/>
              <a:t>22/06/2020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15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AB68-79ED-48B9-B241-FFBFFC960F93}" type="datetime1">
              <a:rPr lang="en-GB" smtClean="0"/>
              <a:t>22/06/2020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28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FF17-5826-4EF9-B91A-073CC0662BAF}" type="datetime1">
              <a:rPr lang="en-GB" smtClean="0"/>
              <a:t>22/06/2020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Jake Bretherton 1800231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54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E6B10C7-12EA-4697-8174-8740AC051348}" type="datetime1">
              <a:rPr lang="en-GB" smtClean="0"/>
              <a:t>22/06/2020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Jake Bretherton 1800231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3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73D2-0506-4796-8669-0B7F19D735C6}" type="datetime1">
              <a:rPr lang="en-GB" smtClean="0"/>
              <a:t>22/06/2020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54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3A5280-7747-45B5-8A82-4B8F14A2209D}" type="datetime1">
              <a:rPr lang="en-GB" smtClean="0"/>
              <a:t>22/06/2020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Jake Bretherton 1800231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68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293A-4A27-4137-A417-83325E1F3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GB" dirty="0"/>
              <a:t>Password Cracking         in Parallel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69CA0-B542-4E7F-9A5D-3469E2FF31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CMP202 Jake Bretherton 1800231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92DCA-AB40-440C-96C0-211E1688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Jake Bretherton 1800231</a:t>
            </a:r>
          </a:p>
        </p:txBody>
      </p:sp>
    </p:spTree>
    <p:extLst>
      <p:ext uri="{BB962C8B-B14F-4D97-AF65-F5344CB8AC3E}">
        <p14:creationId xmlns:p14="http://schemas.microsoft.com/office/powerpoint/2010/main" val="51098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08CD-97A0-4ED4-8F5C-F5A9BD852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FABE8-FA2D-4261-949C-AC68434CE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Passwords are stored in a hashed format, meaning if there is a leak of a website’s databases raw passwords will not be visible.</a:t>
            </a:r>
          </a:p>
          <a:p>
            <a:r>
              <a:rPr lang="en-GB" dirty="0"/>
              <a:t>A password cracker will take a hash, and by brute force try possible passwords until one hashes into the provided hash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C937F36-A8E4-4D88-8B8C-B8ECBF676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255718"/>
              </p:ext>
            </p:extLst>
          </p:nvPr>
        </p:nvGraphicFramePr>
        <p:xfrm>
          <a:off x="1681742" y="3763146"/>
          <a:ext cx="3672684" cy="74168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836342">
                  <a:extLst>
                    <a:ext uri="{9D8B030D-6E8A-4147-A177-3AD203B41FA5}">
                      <a16:colId xmlns:a16="http://schemas.microsoft.com/office/drawing/2014/main" val="1109915896"/>
                    </a:ext>
                  </a:extLst>
                </a:gridCol>
                <a:gridCol w="1836342">
                  <a:extLst>
                    <a:ext uri="{9D8B030D-6E8A-4147-A177-3AD203B41FA5}">
                      <a16:colId xmlns:a16="http://schemas.microsoft.com/office/drawing/2014/main" val="4280603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700" dirty="0"/>
                        <a:t>(Actual Password)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Leaked 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735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>
                          <a:solidFill>
                            <a:schemeClr val="tx1"/>
                          </a:solidFill>
                        </a:rPr>
                        <a:t>Pass1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>
                          <a:solidFill>
                            <a:schemeClr val="tx1"/>
                          </a:solidFill>
                        </a:rPr>
                        <a:t>487314782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017860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5DDC0D3-85E9-424D-80C4-E3FC74C7C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160923"/>
              </p:ext>
            </p:extLst>
          </p:nvPr>
        </p:nvGraphicFramePr>
        <p:xfrm>
          <a:off x="5825345" y="3577726"/>
          <a:ext cx="4830714" cy="11125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610238">
                  <a:extLst>
                    <a:ext uri="{9D8B030D-6E8A-4147-A177-3AD203B41FA5}">
                      <a16:colId xmlns:a16="http://schemas.microsoft.com/office/drawing/2014/main" val="1109915896"/>
                    </a:ext>
                  </a:extLst>
                </a:gridCol>
                <a:gridCol w="1610238">
                  <a:extLst>
                    <a:ext uri="{9D8B030D-6E8A-4147-A177-3AD203B41FA5}">
                      <a16:colId xmlns:a16="http://schemas.microsoft.com/office/drawing/2014/main" val="4280603667"/>
                    </a:ext>
                  </a:extLst>
                </a:gridCol>
                <a:gridCol w="1610238">
                  <a:extLst>
                    <a:ext uri="{9D8B030D-6E8A-4147-A177-3AD203B41FA5}">
                      <a16:colId xmlns:a16="http://schemas.microsoft.com/office/drawing/2014/main" val="19052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700" dirty="0"/>
                        <a:t>Guess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Same As Leak?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735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Pass0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348468795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534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Pass1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487314782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017860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D049514C-834E-412D-A35C-3F80D3153E8C}"/>
              </a:ext>
            </a:extLst>
          </p:cNvPr>
          <p:cNvGrpSpPr/>
          <p:nvPr/>
        </p:nvGrpSpPr>
        <p:grpSpPr>
          <a:xfrm>
            <a:off x="5825345" y="4798619"/>
            <a:ext cx="948965" cy="902890"/>
            <a:chOff x="5825345" y="4798619"/>
            <a:chExt cx="948965" cy="902890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859322D7-4224-4B0D-BD17-2644248EF7CC}"/>
                </a:ext>
              </a:extLst>
            </p:cNvPr>
            <p:cNvSpPr/>
            <p:nvPr/>
          </p:nvSpPr>
          <p:spPr>
            <a:xfrm rot="5400000" flipH="1">
              <a:off x="5923595" y="4956990"/>
              <a:ext cx="533557" cy="2168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FD3ABF-8625-4600-8C8C-63A4DE5C7025}"/>
                </a:ext>
              </a:extLst>
            </p:cNvPr>
            <p:cNvSpPr txBox="1"/>
            <p:nvPr/>
          </p:nvSpPr>
          <p:spPr>
            <a:xfrm>
              <a:off x="5825345" y="5332177"/>
              <a:ext cx="948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Found!</a:t>
              </a:r>
            </a:p>
          </p:txBody>
        </p:sp>
      </p:grp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0E857A6-71D9-4590-920F-69DA9098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</p:spTree>
    <p:extLst>
      <p:ext uri="{BB962C8B-B14F-4D97-AF65-F5344CB8AC3E}">
        <p14:creationId xmlns:p14="http://schemas.microsoft.com/office/powerpoint/2010/main" val="388885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0F8-6E11-4F90-9D2E-6CC1167E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C34C7-CD58-45C2-BA95-A9987F5D2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This is a toy model:</a:t>
            </a:r>
          </a:p>
          <a:p>
            <a:pPr lvl="1"/>
            <a:r>
              <a:rPr lang="en-GB" sz="2400" dirty="0"/>
              <a:t>The hashes will not be salted</a:t>
            </a:r>
            <a:endParaRPr lang="en-GB" sz="2000" dirty="0"/>
          </a:p>
          <a:p>
            <a:pPr lvl="1"/>
            <a:r>
              <a:rPr lang="en-GB" sz="2400" dirty="0"/>
              <a:t>The hash algorithm used will not be cryptographically secure</a:t>
            </a:r>
          </a:p>
          <a:p>
            <a:pPr lvl="2"/>
            <a:r>
              <a:rPr lang="en-GB" sz="2000" dirty="0"/>
              <a:t>It the principle is the same but the program will run significantly faster</a:t>
            </a:r>
          </a:p>
          <a:p>
            <a:pPr lvl="2"/>
            <a:r>
              <a:rPr lang="en-GB" sz="2000" dirty="0"/>
              <a:t>C++ has a built in hash function for dictionary keys</a:t>
            </a:r>
          </a:p>
          <a:p>
            <a:pPr lvl="2"/>
            <a:r>
              <a:rPr lang="en-GB" sz="2000" dirty="0"/>
              <a:t>Ethically, this will not be usable on actual leaks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42D9F-DE36-41F2-90E3-7886A45A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</p:spTree>
    <p:extLst>
      <p:ext uri="{BB962C8B-B14F-4D97-AF65-F5344CB8AC3E}">
        <p14:creationId xmlns:p14="http://schemas.microsoft.com/office/powerpoint/2010/main" val="2986765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528C-E557-447C-A4B9-CFFB4A05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Breaking down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DA8F7-FD5D-4850-9297-D3D4DD790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Crack the password:</a:t>
            </a:r>
          </a:p>
          <a:p>
            <a:pPr lvl="1"/>
            <a:r>
              <a:rPr lang="en-GB" dirty="0"/>
              <a:t>Generate Password guesses</a:t>
            </a:r>
          </a:p>
          <a:p>
            <a:pPr lvl="1"/>
            <a:r>
              <a:rPr lang="en-GB" dirty="0"/>
              <a:t>Hash the Password guess</a:t>
            </a:r>
          </a:p>
          <a:p>
            <a:pPr lvl="1"/>
            <a:r>
              <a:rPr lang="en-GB" dirty="0"/>
              <a:t>Compare generated hash to provided hash</a:t>
            </a:r>
          </a:p>
          <a:p>
            <a:pPr lvl="1"/>
            <a:r>
              <a:rPr lang="en-GB" dirty="0"/>
              <a:t>Return found password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FF9BC6-CBB8-41B4-8282-D2E65CC5F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</p:spTree>
    <p:extLst>
      <p:ext uri="{BB962C8B-B14F-4D97-AF65-F5344CB8AC3E}">
        <p14:creationId xmlns:p14="http://schemas.microsoft.com/office/powerpoint/2010/main" val="320670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E18E-BD80-4094-A78B-C8DD258B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 on generating password guesses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91B6-3A37-4F2C-B431-27734A618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GB" dirty="0"/>
              <a:t>There are 95 commonly used Unicode characters in passwords</a:t>
            </a:r>
          </a:p>
          <a:p>
            <a:pPr lvl="2"/>
            <a:r>
              <a:rPr lang="en-GB" dirty="0"/>
              <a:t>a-z</a:t>
            </a:r>
          </a:p>
          <a:p>
            <a:pPr lvl="2"/>
            <a:r>
              <a:rPr lang="en-GB" dirty="0"/>
              <a:t>A-Z</a:t>
            </a:r>
          </a:p>
          <a:p>
            <a:pPr lvl="2"/>
            <a:r>
              <a:rPr lang="en-GB" dirty="0"/>
              <a:t>0-9</a:t>
            </a:r>
          </a:p>
          <a:p>
            <a:pPr lvl="2"/>
            <a:r>
              <a:rPr lang="en-GB" dirty="0"/>
              <a:t>!"# $%&amp;'()*+,-./:;&lt;=&gt;?@[\]^_`{|}~</a:t>
            </a:r>
          </a:p>
          <a:p>
            <a:pPr lvl="1"/>
            <a:r>
              <a:rPr lang="en-GB" dirty="0"/>
              <a:t>Complete sequential block of characters from space to tilde, ‘ ‘ to ‘~’, char 32 to 126</a:t>
            </a:r>
          </a:p>
          <a:p>
            <a:pPr lvl="1"/>
            <a:endParaRPr lang="en-GB" dirty="0"/>
          </a:p>
          <a:p>
            <a:r>
              <a:rPr lang="en-GB" dirty="0"/>
              <a:t>Therefore 98.9%* of generation is taking the last character and incrementing it by 1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100" dirty="0"/>
              <a:t>*(1 – 1/96)</a:t>
            </a:r>
            <a:endParaRPr lang="en-GB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7A79AF-98A2-454B-B3DA-1A377F4DE94B}"/>
              </a:ext>
            </a:extLst>
          </p:cNvPr>
          <p:cNvSpPr txBox="1"/>
          <p:nvPr/>
        </p:nvSpPr>
        <p:spPr>
          <a:xfrm>
            <a:off x="10095479" y="2047082"/>
            <a:ext cx="7453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aFeg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aFeh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aFei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aFej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aFek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aFel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aFem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aFen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aFeo</a:t>
            </a:r>
            <a:endParaRPr lang="en-GB" dirty="0"/>
          </a:p>
          <a:p>
            <a:r>
              <a:rPr lang="en-GB" dirty="0" err="1">
                <a:latin typeface="Consolas" panose="020B0609020204030204" pitchFamily="49" charset="0"/>
              </a:rPr>
              <a:t>aFep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aFeq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aFer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aFes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aFet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aFeu</a:t>
            </a:r>
            <a:endParaRPr lang="en-GB" dirty="0">
              <a:latin typeface="Consolas" panose="020B0609020204030204" pitchFamily="49" charset="0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EEC27-5F69-4C70-BB94-74BD4680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</p:spTree>
    <p:extLst>
      <p:ext uri="{BB962C8B-B14F-4D97-AF65-F5344CB8AC3E}">
        <p14:creationId xmlns:p14="http://schemas.microsoft.com/office/powerpoint/2010/main" val="1030555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8E89A-40EC-4038-B313-096327A5F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Breaking down generation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24A6F-EB19-4F20-9AF0-657411DB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062CC45-F732-450A-A458-3088124C0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6308"/>
            <a:ext cx="10058400" cy="4023360"/>
          </a:xfrm>
        </p:spPr>
        <p:txBody>
          <a:bodyPr/>
          <a:lstStyle/>
          <a:p>
            <a:r>
              <a:rPr lang="en-GB" dirty="0"/>
              <a:t>Expensive algorithm to increment the password root</a:t>
            </a:r>
          </a:p>
          <a:p>
            <a:pPr lvl="1"/>
            <a:r>
              <a:rPr lang="en-GB" dirty="0"/>
              <a:t>Can handle if last character of root is largest char</a:t>
            </a:r>
          </a:p>
          <a:p>
            <a:pPr lvl="1"/>
            <a:r>
              <a:rPr lang="en-GB" dirty="0"/>
              <a:t>Can handle adding new character to root if whole root is largest char</a:t>
            </a:r>
          </a:p>
          <a:p>
            <a:r>
              <a:rPr lang="en-GB" dirty="0"/>
              <a:t>Cheap algorithm to increment the last character</a:t>
            </a:r>
          </a:p>
          <a:p>
            <a:pPr lvl="1"/>
            <a:r>
              <a:rPr lang="en-GB" dirty="0"/>
              <a:t>Increment char and store it along with the root</a:t>
            </a:r>
          </a:p>
          <a:p>
            <a:pPr lvl="1"/>
            <a:r>
              <a:rPr lang="en-GB" dirty="0"/>
              <a:t>Signal to expensive algorithm if char is largest char</a:t>
            </a:r>
          </a:p>
          <a:p>
            <a:pPr lvl="1"/>
            <a:endParaRPr lang="en-GB" dirty="0"/>
          </a:p>
          <a:p>
            <a:pPr marL="201168" lvl="1" indent="0">
              <a:buNone/>
            </a:pPr>
            <a:r>
              <a:rPr lang="en-GB" dirty="0"/>
              <a:t>98.9% of generations use only cheap algorithm 	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3806FC5-DC31-49C7-8DA9-D30EA6602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262017"/>
              </p:ext>
            </p:extLst>
          </p:nvPr>
        </p:nvGraphicFramePr>
        <p:xfrm>
          <a:off x="1036320" y="5047207"/>
          <a:ext cx="476472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8242">
                  <a:extLst>
                    <a:ext uri="{9D8B030D-6E8A-4147-A177-3AD203B41FA5}">
                      <a16:colId xmlns:a16="http://schemas.microsoft.com/office/drawing/2014/main" val="1570344030"/>
                    </a:ext>
                  </a:extLst>
                </a:gridCol>
                <a:gridCol w="1588242">
                  <a:extLst>
                    <a:ext uri="{9D8B030D-6E8A-4147-A177-3AD203B41FA5}">
                      <a16:colId xmlns:a16="http://schemas.microsoft.com/office/drawing/2014/main" val="3507882897"/>
                    </a:ext>
                  </a:extLst>
                </a:gridCol>
                <a:gridCol w="1588242">
                  <a:extLst>
                    <a:ext uri="{9D8B030D-6E8A-4147-A177-3AD203B41FA5}">
                      <a16:colId xmlns:a16="http://schemas.microsoft.com/office/drawing/2014/main" val="832380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Consolas" panose="020B0609020204030204" pitchFamily="49" charset="0"/>
                        </a:rPr>
                        <a:t>aFe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aFep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26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Last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71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027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528C-E557-447C-A4B9-CFFB4A05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Breaking down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DA8F7-FD5D-4850-9297-D3D4DD790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Crack the password:</a:t>
            </a:r>
          </a:p>
          <a:p>
            <a:pPr lvl="1"/>
            <a:r>
              <a:rPr lang="en-GB" dirty="0"/>
              <a:t>Generate Password guesses</a:t>
            </a:r>
          </a:p>
          <a:p>
            <a:pPr lvl="2"/>
            <a:r>
              <a:rPr lang="en-GB" dirty="0"/>
              <a:t>Increment password root</a:t>
            </a:r>
          </a:p>
          <a:p>
            <a:pPr lvl="2"/>
            <a:r>
              <a:rPr lang="en-GB" dirty="0"/>
              <a:t>Increment the last character</a:t>
            </a:r>
          </a:p>
          <a:p>
            <a:pPr lvl="1"/>
            <a:r>
              <a:rPr lang="en-GB" dirty="0"/>
              <a:t>Hash the Password guess</a:t>
            </a:r>
          </a:p>
          <a:p>
            <a:pPr lvl="1"/>
            <a:r>
              <a:rPr lang="en-GB" dirty="0"/>
              <a:t>Compare generated hash to provided hash</a:t>
            </a:r>
          </a:p>
          <a:p>
            <a:pPr lvl="1"/>
            <a:r>
              <a:rPr lang="en-GB" dirty="0"/>
              <a:t>Return found password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FF9BC6-CBB8-41B4-8282-D2E65CC5F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Jake Bretherton 1800231</a:t>
            </a:r>
          </a:p>
        </p:txBody>
      </p:sp>
    </p:spTree>
    <p:extLst>
      <p:ext uri="{BB962C8B-B14F-4D97-AF65-F5344CB8AC3E}">
        <p14:creationId xmlns:p14="http://schemas.microsoft.com/office/powerpoint/2010/main" val="17741280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359</Words>
  <Application>Microsoft Office PowerPoint</Application>
  <PresentationFormat>Widescreen</PresentationFormat>
  <Paragraphs>90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Consolas</vt:lpstr>
      <vt:lpstr>Retrospect</vt:lpstr>
      <vt:lpstr>Password Cracking         in Parallel </vt:lpstr>
      <vt:lpstr>The Problem:</vt:lpstr>
      <vt:lpstr>Simplifications</vt:lpstr>
      <vt:lpstr>Breaking down the problem</vt:lpstr>
      <vt:lpstr>Note on generating password guesses</vt:lpstr>
      <vt:lpstr>Breaking down generation</vt:lpstr>
      <vt:lpstr>Breaking down the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Cracking in Parallel </dc:title>
  <dc:creator>victoria bretherton</dc:creator>
  <cp:lastModifiedBy>victoria bretherton</cp:lastModifiedBy>
  <cp:revision>7</cp:revision>
  <dcterms:created xsi:type="dcterms:W3CDTF">2020-06-22T15:00:06Z</dcterms:created>
  <dcterms:modified xsi:type="dcterms:W3CDTF">2020-06-22T16:00:03Z</dcterms:modified>
</cp:coreProperties>
</file>