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77" r:id="rId23"/>
    <p:sldId id="278" r:id="rId24"/>
    <p:sldId id="281" r:id="rId25"/>
    <p:sldId id="283" r:id="rId26"/>
    <p:sldId id="285" r:id="rId27"/>
    <p:sldId id="282" r:id="rId28"/>
    <p:sldId id="284" r:id="rId29"/>
    <p:sldId id="286" r:id="rId30"/>
    <p:sldId id="287" r:id="rId31"/>
    <p:sldId id="288" r:id="rId32"/>
    <p:sldId id="290" r:id="rId33"/>
    <p:sldId id="291" r:id="rId34"/>
    <p:sldId id="297" r:id="rId35"/>
    <p:sldId id="296" r:id="rId36"/>
    <p:sldId id="293" r:id="rId37"/>
    <p:sldId id="294" r:id="rId38"/>
    <p:sldId id="295" r:id="rId39"/>
    <p:sldId id="292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retherton" initials="vb" lastIdx="1" clrIdx="0">
    <p:extLst>
      <p:ext uri="{19B8F6BF-5375-455C-9EA6-DF929625EA0E}">
        <p15:presenceInfo xmlns:p15="http://schemas.microsoft.com/office/powerpoint/2012/main" userId="5cf111878bb63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4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Take root and add character to it, write this to channel and increment character</a:t>
          </a:r>
        </a:p>
        <a:p>
          <a:r>
            <a:rPr lang="en-GB" dirty="0"/>
            <a:t>When exhausted characters, arrive and wait to signal the root should be updated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Arrive and wait for root password to be updated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Arrive and wait for generation to finish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Update the root password </a:t>
          </a:r>
        </a:p>
        <a:p>
          <a:r>
            <a:rPr lang="en-GB" dirty="0"/>
            <a:t>Once finished arrive and wait to signal generation may begin again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Take root and add character to it, write this to channel and increment character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When exhausted characters, arrive and wait to signal the root should be updated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Arrive and wait for root password to be updated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Arrive and wait for generation to finish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Update the root password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Once finished arrive and wait to signal generation may begin again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28A0C-612C-4BF1-9970-D38E9C7DCE7D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70F4-3D14-43E2-9BC9-E66CE605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7E2-E929-4410-B81A-086760143B79}" type="datetime1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B8E-4214-4F23-8BCF-4CF9B85CC008}" type="datetime1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70F-0611-4A02-A822-5B04420D411E}" type="datetime1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54A5-0220-4C4A-B2B0-FFE659D86BF7}" type="datetime1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90C-C62A-4586-B769-E382E1A028E0}" type="datetime1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CDC-8337-4FF5-8629-137FE54A2DE2}" type="datetime1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33E-6304-4357-886E-39EA278BEA38}" type="datetime1">
              <a:rPr lang="en-GB" smtClean="0"/>
              <a:t>28/06/2020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B68-79ED-48B9-B241-FFBFFC960F93}" type="datetime1">
              <a:rPr lang="en-GB" smtClean="0"/>
              <a:t>28/06/2020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FF17-5826-4EF9-B91A-073CC0662BAF}" type="datetime1">
              <a:rPr lang="en-GB" smtClean="0"/>
              <a:t>28/06/2020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B10C7-12EA-4697-8174-8740AC051348}" type="datetime1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73D2-0506-4796-8669-0B7F19D735C6}" type="datetime1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A5280-7747-45B5-8A82-4B8F14A2209D}" type="datetime1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293A-4A27-4137-A417-83325E1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/>
              <a:t>Password Cracking         in Parallel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9CA0-B542-4E7F-9A5D-3469E2FF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CMP202 Jake Bretherton 1800231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2DCA-AB40-440C-96C0-211E168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51098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3AC3-1663-48B7-BA5E-396C82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43E-BAEB-4DE8-BF12-35BB90A9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E28D0-318F-461C-BA42-C9036AAE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65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3A95-AA4E-409B-BDAE-CFD9BDE8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02FD-7C90-4D5B-812E-8DF1B35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78426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EBD9-E749-4252-8B0F-FCF21E86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8C5-1F44-4CD4-8345-22C01A22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CD29-976C-4AE5-AEE6-6CD87FED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3252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341-63F9-4487-B423-E4EABBBE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threads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7D50C2-EBFB-4228-A0E1-D06FAE23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36626"/>
              </p:ext>
            </p:extLst>
          </p:nvPr>
        </p:nvGraphicFramePr>
        <p:xfrm>
          <a:off x="416244" y="2481143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A840B-97E2-4C94-B85C-1B48E219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3B0B32-34C4-433F-B501-D6BF1F6F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948188"/>
              </p:ext>
            </p:extLst>
          </p:nvPr>
        </p:nvGraphicFramePr>
        <p:xfrm>
          <a:off x="6309360" y="2481778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D3EB7B-F499-4C01-BDEB-8C0169042364}"/>
              </a:ext>
            </a:extLst>
          </p:cNvPr>
          <p:cNvSpPr txBox="1"/>
          <p:nvPr/>
        </p:nvSpPr>
        <p:spPr>
          <a:xfrm>
            <a:off x="2074706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Character 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44ED-61EC-44AE-AC7F-A76109724ED2}"/>
              </a:ext>
            </a:extLst>
          </p:cNvPr>
          <p:cNvSpPr txBox="1"/>
          <p:nvPr/>
        </p:nvSpPr>
        <p:spPr>
          <a:xfrm>
            <a:off x="7967822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 Password Thread</a:t>
            </a:r>
          </a:p>
        </p:txBody>
      </p:sp>
    </p:spTree>
    <p:extLst>
      <p:ext uri="{BB962C8B-B14F-4D97-AF65-F5344CB8AC3E}">
        <p14:creationId xmlns:p14="http://schemas.microsoft.com/office/powerpoint/2010/main" val="255482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452-F265-4DA1-B7BF-198EE57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to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119-5079-4F64-8722-FF1F81B8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Hashing thread initially tries to read the password plaintext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The last character generator thread writes a string to the channel</a:t>
            </a:r>
          </a:p>
          <a:p>
            <a:r>
              <a:rPr lang="en-GB" dirty="0"/>
              <a:t>This causes the hash thread to wake up and hash the password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1E26-6984-4C61-8EAA-78D22775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446C79-8A83-4C6F-B819-90EA33AC7688}"/>
              </a:ext>
            </a:extLst>
          </p:cNvPr>
          <p:cNvGrpSpPr/>
          <p:nvPr/>
        </p:nvGrpSpPr>
        <p:grpSpPr>
          <a:xfrm>
            <a:off x="1493656" y="4249290"/>
            <a:ext cx="5563606" cy="914400"/>
            <a:chOff x="2945383" y="4277570"/>
            <a:chExt cx="5563606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CEA193-58D9-45AF-B006-C6E435085799}"/>
                </a:ext>
              </a:extLst>
            </p:cNvPr>
            <p:cNvSpPr/>
            <p:nvPr/>
          </p:nvSpPr>
          <p:spPr>
            <a:xfrm>
              <a:off x="5033434" y="4333742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Plain Text Password</a:t>
              </a:r>
              <a:endParaRPr lang="en-GB" sz="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591007-426D-442A-BF10-27726C70EDAE}"/>
                </a:ext>
              </a:extLst>
            </p:cNvPr>
            <p:cNvSpPr/>
            <p:nvPr/>
          </p:nvSpPr>
          <p:spPr>
            <a:xfrm>
              <a:off x="2945383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Generator</a:t>
              </a:r>
              <a:endParaRPr lang="en-GB" sz="800" dirty="0"/>
            </a:p>
            <a:p>
              <a:pPr algn="ctr"/>
              <a:r>
                <a:rPr lang="en-GB" sz="900" dirty="0"/>
                <a:t>Single character</a:t>
              </a:r>
              <a:endParaRPr lang="en-GB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34680BD-0DD9-4E5F-AD21-965F04366531}"/>
                </a:ext>
              </a:extLst>
            </p:cNvPr>
            <p:cNvSpPr/>
            <p:nvPr/>
          </p:nvSpPr>
          <p:spPr>
            <a:xfrm>
              <a:off x="4332885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691A0C-BB75-400C-ACE5-33D7133033CA}"/>
                </a:ext>
              </a:extLst>
            </p:cNvPr>
            <p:cNvSpPr/>
            <p:nvPr/>
          </p:nvSpPr>
          <p:spPr>
            <a:xfrm>
              <a:off x="6420937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61D917-35B9-499F-AE00-97D5C34376A4}"/>
                </a:ext>
              </a:extLst>
            </p:cNvPr>
            <p:cNvSpPr/>
            <p:nvPr/>
          </p:nvSpPr>
          <p:spPr>
            <a:xfrm>
              <a:off x="7121486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24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B3E6-2F3F-48CF-B931-405274B8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to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40B4-8C62-4D82-BD4E-EC483A42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Hash channel writes both the hash it has generated and the plaintext used to generate it to the hash channel</a:t>
            </a:r>
          </a:p>
          <a:p>
            <a:r>
              <a:rPr lang="en-GB" dirty="0"/>
              <a:t>This causes the comparison thread to wake up and compare this hash to the provided search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5A2F-F5B4-4BDF-A86C-79BB3E5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64C14-4B07-460E-8F60-4A7CAD0F6350}"/>
              </a:ext>
            </a:extLst>
          </p:cNvPr>
          <p:cNvGrpSpPr/>
          <p:nvPr/>
        </p:nvGrpSpPr>
        <p:grpSpPr>
          <a:xfrm>
            <a:off x="1206002" y="4584444"/>
            <a:ext cx="5563606" cy="915071"/>
            <a:chOff x="5410283" y="2193576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23D134-CE1F-4776-ABFA-5D7FB2A67D10}"/>
                </a:ext>
              </a:extLst>
            </p:cNvPr>
            <p:cNvSpPr/>
            <p:nvPr/>
          </p:nvSpPr>
          <p:spPr>
            <a:xfrm>
              <a:off x="5410283" y="2194247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73913-A09E-4483-BEDE-D8BAFCEE4952}"/>
                </a:ext>
              </a:extLst>
            </p:cNvPr>
            <p:cNvSpPr/>
            <p:nvPr/>
          </p:nvSpPr>
          <p:spPr>
            <a:xfrm>
              <a:off x="7498334" y="2250419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Password Hash Pair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1B1E93F-1AA9-44EA-8FF4-6D001B40630D}"/>
                </a:ext>
              </a:extLst>
            </p:cNvPr>
            <p:cNvSpPr/>
            <p:nvPr/>
          </p:nvSpPr>
          <p:spPr>
            <a:xfrm>
              <a:off x="6797785" y="2491750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EB2E49-0EA4-431E-9394-F9A9A2DC9DA8}"/>
                </a:ext>
              </a:extLst>
            </p:cNvPr>
            <p:cNvSpPr/>
            <p:nvPr/>
          </p:nvSpPr>
          <p:spPr>
            <a:xfrm>
              <a:off x="9586386" y="2193576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Compare Hash to Target</a:t>
              </a:r>
              <a:endParaRPr lang="en-GB" sz="7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BB4736E-04DB-4A6E-AF08-FEA3DE88C95A}"/>
                </a:ext>
              </a:extLst>
            </p:cNvPr>
            <p:cNvSpPr/>
            <p:nvPr/>
          </p:nvSpPr>
          <p:spPr>
            <a:xfrm>
              <a:off x="8885835" y="2503531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0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257-E3FD-4F2B-BD5D-B1453DC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end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02-7BD7-4FD4-91A4-71402285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2" y="1847654"/>
            <a:ext cx="10071598" cy="4021440"/>
          </a:xfrm>
        </p:spPr>
        <p:txBody>
          <a:bodyPr/>
          <a:lstStyle/>
          <a:p>
            <a:r>
              <a:rPr lang="en-GB" dirty="0"/>
              <a:t>End search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If the comparison thread finds the hash did not match the target, it discards the hash and password</a:t>
            </a:r>
          </a:p>
          <a:p>
            <a:r>
              <a:rPr lang="en-GB" dirty="0"/>
              <a:t>If they match then the comparison thread writes the associated password to the end search channel</a:t>
            </a:r>
          </a:p>
          <a:p>
            <a:r>
              <a:rPr lang="en-GB" dirty="0"/>
              <a:t>This causes the end search thread to wake up and stop and join the rest of the threads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46539-1A68-401E-97A9-717B80D4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CE2BA1-5C0A-4063-9914-E716995F1BDC}"/>
              </a:ext>
            </a:extLst>
          </p:cNvPr>
          <p:cNvGrpSpPr/>
          <p:nvPr/>
        </p:nvGrpSpPr>
        <p:grpSpPr>
          <a:xfrm>
            <a:off x="2945383" y="4791833"/>
            <a:ext cx="5563606" cy="915071"/>
            <a:chOff x="2945383" y="4791833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C9FB15-845B-4DDA-AD82-CFF14A383302}"/>
                </a:ext>
              </a:extLst>
            </p:cNvPr>
            <p:cNvSpPr/>
            <p:nvPr/>
          </p:nvSpPr>
          <p:spPr>
            <a:xfrm>
              <a:off x="2945383" y="4792504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Compare Hash to Target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22356A-1C60-46D7-899A-73366C8CC6FF}"/>
                </a:ext>
              </a:extLst>
            </p:cNvPr>
            <p:cNvSpPr/>
            <p:nvPr/>
          </p:nvSpPr>
          <p:spPr>
            <a:xfrm>
              <a:off x="5033434" y="4848676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Found Password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ED02951-5A57-463D-B655-4A99B3AB53D0}"/>
                </a:ext>
              </a:extLst>
            </p:cNvPr>
            <p:cNvSpPr/>
            <p:nvPr/>
          </p:nvSpPr>
          <p:spPr>
            <a:xfrm>
              <a:off x="4332885" y="5090007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C4899-B869-48AA-B2F4-4C9973C2062E}"/>
                </a:ext>
              </a:extLst>
            </p:cNvPr>
            <p:cNvSpPr/>
            <p:nvPr/>
          </p:nvSpPr>
          <p:spPr>
            <a:xfrm>
              <a:off x="7121486" y="4791833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Wait for end of Search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474367C-1336-42B6-8D3F-F9D607EAAA93}"/>
                </a:ext>
              </a:extLst>
            </p:cNvPr>
            <p:cNvSpPr/>
            <p:nvPr/>
          </p:nvSpPr>
          <p:spPr>
            <a:xfrm>
              <a:off x="6420935" y="5101788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81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ist of dates on a digital screen">
            <a:extLst>
              <a:ext uri="{FF2B5EF4-FFF2-40B4-BE49-F238E27FC236}">
                <a16:creationId xmlns:a16="http://schemas.microsoft.com/office/drawing/2014/main" id="{D648727B-B664-423B-8A62-F590EF4E7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5" b="1127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1FDC6-89C4-4BF3-9466-A6845C49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Function Timings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8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0DCD-4E88-4F8E-A2CF-61D6629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92164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A230-D351-460F-86A8-1752570E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Specs of machine timed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DCC8-859A-4FEE-A555-7F08C4D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Processor: Intel Core i5-1035G1, quad core 1GHz	</a:t>
            </a:r>
          </a:p>
          <a:p>
            <a:r>
              <a:rPr lang="en-GB" dirty="0"/>
              <a:t>Cache 6MB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130CF-9AD8-4FBD-91F9-B5084FEC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34394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76F7-E760-44BE-9EB9-57FB133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5C26-399A-4255-A033-6E4F3850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2695"/>
          </a:xfrm>
        </p:spPr>
        <p:txBody>
          <a:bodyPr/>
          <a:lstStyle/>
          <a:p>
            <a:r>
              <a:rPr lang="en-GB" dirty="0"/>
              <a:t>Because the entire solution is fairly complex with many threads that likely spend a significant amount of execution suspended, it was decide to time each task independently. Reading / writing to each channel, and each thread’s work were timed.</a:t>
            </a:r>
          </a:p>
          <a:p>
            <a:r>
              <a:rPr lang="en-GB" dirty="0"/>
              <a:t>Because timing such small segments of code, the high-resolution clock often would not register any time having passed between executions, so many executions were done per timing, and this was repeated many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4E19-9CF6-45F3-874D-5D38BDB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89C67-491E-4E45-9185-5299B9D7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97" y="3504664"/>
            <a:ext cx="6088771" cy="2774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C7B60-380E-4E1A-B765-99DB005FF42E}"/>
              </a:ext>
            </a:extLst>
          </p:cNvPr>
          <p:cNvSpPr txBox="1"/>
          <p:nvPr/>
        </p:nvSpPr>
        <p:spPr>
          <a:xfrm>
            <a:off x="1036320" y="4153416"/>
            <a:ext cx="4238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Outliers made histogram graphing difficult, this is a naïve attempt with evenly spaced buckets from the minimum to maximum 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8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08CD-97A0-4ED4-8F5C-F5A9BD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E8-FA2D-4261-949C-AC68434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an unknown password from a given hash.</a:t>
            </a:r>
          </a:p>
          <a:p>
            <a:r>
              <a:rPr lang="en-GB" dirty="0"/>
              <a:t>Passwords are stored in a hashed format, meaning if there is a leak of a website’s databases raw passwords will not be visible.</a:t>
            </a:r>
          </a:p>
          <a:p>
            <a:r>
              <a:rPr lang="en-GB" dirty="0"/>
              <a:t>A password cracker will take a hash, and by brute force try possible passwords until one hashes into the provided hash.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37F36-A8E4-4D88-8B8C-B8ECBF67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89992"/>
              </p:ext>
            </p:extLst>
          </p:nvPr>
        </p:nvGraphicFramePr>
        <p:xfrm>
          <a:off x="1681742" y="3930731"/>
          <a:ext cx="3672684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6342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836342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(Actual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Leaked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DDC0D3-85E9-424D-80C4-E3FC74C7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3779"/>
              </p:ext>
            </p:extLst>
          </p:nvPr>
        </p:nvGraphicFramePr>
        <p:xfrm>
          <a:off x="5825345" y="3745311"/>
          <a:ext cx="4830714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10238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1905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Same As Leak?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348468795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049514C-834E-412D-A35C-3F80D3153E8C}"/>
              </a:ext>
            </a:extLst>
          </p:cNvPr>
          <p:cNvGrpSpPr/>
          <p:nvPr/>
        </p:nvGrpSpPr>
        <p:grpSpPr>
          <a:xfrm>
            <a:off x="5825345" y="4966204"/>
            <a:ext cx="948965" cy="902890"/>
            <a:chOff x="5825345" y="4798619"/>
            <a:chExt cx="948965" cy="90289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59322D7-4224-4B0D-BD17-2644248EF7CC}"/>
                </a:ext>
              </a:extLst>
            </p:cNvPr>
            <p:cNvSpPr/>
            <p:nvPr/>
          </p:nvSpPr>
          <p:spPr>
            <a:xfrm rot="5400000" flipH="1">
              <a:off x="5923595" y="4956990"/>
              <a:ext cx="533557" cy="21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D3ABF-8625-4600-8C8C-63A4DE5C7025}"/>
                </a:ext>
              </a:extLst>
            </p:cNvPr>
            <p:cNvSpPr txBox="1"/>
            <p:nvPr/>
          </p:nvSpPr>
          <p:spPr>
            <a:xfrm>
              <a:off x="5825345" y="5332177"/>
              <a:ext cx="94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Found!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E857A6-71D9-4590-920F-69DA909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8885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850-A9E8-43DD-B613-457CD562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Issues with timings - Solution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A9035-CA8A-405F-8CDA-1081D1F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D5931-B535-439B-8559-1B4589CC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3" y="1935752"/>
            <a:ext cx="3338788" cy="196503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049C8-E6DC-47AC-BBE3-08297E82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3" y="4099183"/>
            <a:ext cx="3338788" cy="196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FFAC5-BF0D-4C85-A5B1-ACF7653D2FBE}"/>
              </a:ext>
            </a:extLst>
          </p:cNvPr>
          <p:cNvSpPr txBox="1"/>
          <p:nvPr/>
        </p:nvSpPr>
        <p:spPr>
          <a:xfrm>
            <a:off x="3898741" y="2578739"/>
            <a:ext cx="38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outliers were so extreme they dwarf the rest of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18D32-8B5C-4E58-BBB1-0255BD5FFBE3}"/>
              </a:ext>
            </a:extLst>
          </p:cNvPr>
          <p:cNvSpPr txBox="1"/>
          <p:nvPr/>
        </p:nvSpPr>
        <p:spPr>
          <a:xfrm>
            <a:off x="3898741" y="4099183"/>
            <a:ext cx="3889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and whisker plots were used to visualise the data excluding these outliers.</a:t>
            </a:r>
          </a:p>
          <a:p>
            <a:r>
              <a:rPr lang="en-GB" dirty="0"/>
              <a:t>The Minimum (Q1–1.5*IQR) and Maximum (Q3+1.5*IQR) were then used for the histogram extremes, and outliers all grouped in ‘more’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E705C-10ED-4097-BBA3-9F3EF292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91" y="2611473"/>
            <a:ext cx="4324675" cy="2792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AA3B870-2F72-4ABC-9A55-EAA1E383080B}"/>
              </a:ext>
            </a:extLst>
          </p:cNvPr>
          <p:cNvSpPr txBox="1"/>
          <p:nvPr/>
        </p:nvSpPr>
        <p:spPr>
          <a:xfrm>
            <a:off x="7976017" y="5582375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118 Nanoseconds</a:t>
            </a:r>
          </a:p>
        </p:txBody>
      </p:sp>
    </p:spTree>
    <p:extLst>
      <p:ext uri="{BB962C8B-B14F-4D97-AF65-F5344CB8AC3E}">
        <p14:creationId xmlns:p14="http://schemas.microsoft.com/office/powerpoint/2010/main" val="260286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F5B-0CF1-4331-9E00-F3E20221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8FFD-068C-40EA-8FF9-79CD8112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Wrote a function timer object to run timings on various methods of the program</a:t>
            </a:r>
          </a:p>
          <a:p>
            <a:r>
              <a:rPr lang="en-GB" dirty="0"/>
              <a:t>You can specify the number of timings to perform, and the number of calls to that function per timing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DE857-9B45-4A18-83C7-FBD225E5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60AB-08FC-48CB-808B-4F6A55DF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5010584"/>
            <a:ext cx="12206288" cy="74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7119F-DA19-4B80-8FDD-D2DCB734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2895389"/>
            <a:ext cx="5791200" cy="1924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898DF-7A1D-400B-9C9E-9C9EB519F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5840"/>
            <a:ext cx="12192000" cy="3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last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07357-C34B-4681-91E4-E06C33B4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0" y="2673622"/>
            <a:ext cx="4578493" cy="274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C4D1D-5590-4CAF-BC9B-CC788FEA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89" y="2673622"/>
            <a:ext cx="6657800" cy="274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the last character generation only (no channel writing)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2.62 Nanoseconds</a:t>
            </a:r>
          </a:p>
        </p:txBody>
      </p:sp>
    </p:spTree>
    <p:extLst>
      <p:ext uri="{BB962C8B-B14F-4D97-AF65-F5344CB8AC3E}">
        <p14:creationId xmlns:p14="http://schemas.microsoft.com/office/powerpoint/2010/main" val="19601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password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the password root only (no channel writing)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81.3 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AE35-116E-4EAA-9780-FA0D1CE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4" y="2673621"/>
            <a:ext cx="4572396" cy="2749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27F63-0191-48E7-9369-EB7389DD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26" y="2669212"/>
            <a:ext cx="6747371" cy="27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password hashing only (no channel read/writing)  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8.94 Nanoseconds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515F-289D-4A00-9407-BACEBD65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9" y="2723630"/>
            <a:ext cx="4572396" cy="274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67328-63DC-48BA-A941-D3B2F2F8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9" y="2869947"/>
            <a:ext cx="5901439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hash comparison work only (no channel reading)  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18.44 Nanoseconds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8DC80-74A5-4DC0-B5F5-0E915746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14" y="2841571"/>
            <a:ext cx="6236749" cy="2469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8F5DC-72D9-4302-956E-F8421BEC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2" y="270439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reading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reading a string from a channel    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70.56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A2519-596C-4A68-BF5C-CF4CF2A2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97" y="2915671"/>
            <a:ext cx="4413887" cy="2359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A220F-D5E5-4E6E-B7F8-6E32BE6A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0582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writing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writing a string to a channel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05873"/>
            <a:ext cx="33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106.98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BDBE1-CD91-45F8-BE38-8391D633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31" y="2924815"/>
            <a:ext cx="5413717" cy="234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836F3-A593-443F-AD0D-F486891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2" y="272363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reading </a:t>
            </a:r>
            <a:r>
              <a:rPr lang="en-GB" dirty="0" err="1"/>
              <a:t>hashpair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reading a string and hash from a channel 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73.56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C9B4B-C1BC-4C64-AD51-81CF4375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42" y="2673621"/>
            <a:ext cx="4572396" cy="274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DA5B7-F4D4-45C9-BC26-9E8F3FD7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00" y="2859565"/>
            <a:ext cx="479187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1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5A3D-D16C-438E-B82D-48A8C1AF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1625-2BD0-4723-BA48-1BD8251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ED9E8-FE1A-4267-BC12-BE1994B61C41}"/>
              </a:ext>
            </a:extLst>
          </p:cNvPr>
          <p:cNvSpPr txBox="1"/>
          <p:nvPr/>
        </p:nvSpPr>
        <p:spPr>
          <a:xfrm>
            <a:off x="7634267" y="2665528"/>
            <a:ext cx="3521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Generation: Single character, string channel writing, 1/95</a:t>
            </a:r>
            <a:r>
              <a:rPr lang="en-GB" baseline="30000" dirty="0"/>
              <a:t>th</a:t>
            </a:r>
            <a:r>
              <a:rPr lang="en-GB" dirty="0"/>
              <a:t> of root password updating</a:t>
            </a:r>
          </a:p>
          <a:p>
            <a:endParaRPr lang="en-GB" dirty="0"/>
          </a:p>
          <a:p>
            <a:r>
              <a:rPr lang="en-GB" dirty="0"/>
              <a:t>Hashing: Hash, string channel reading, </a:t>
            </a:r>
            <a:r>
              <a:rPr lang="en-GB" dirty="0" err="1"/>
              <a:t>hashpair</a:t>
            </a:r>
            <a:r>
              <a:rPr lang="en-GB" dirty="0"/>
              <a:t> channel writing</a:t>
            </a:r>
          </a:p>
          <a:p>
            <a:endParaRPr lang="en-GB" dirty="0"/>
          </a:p>
          <a:p>
            <a:r>
              <a:rPr lang="en-GB" dirty="0"/>
              <a:t>Comparison: Hash comparison, </a:t>
            </a:r>
            <a:r>
              <a:rPr lang="en-GB" dirty="0" err="1"/>
              <a:t>haspair</a:t>
            </a:r>
            <a:r>
              <a:rPr lang="en-GB" dirty="0"/>
              <a:t> channel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6541C-1A22-451E-840B-61FA74FF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0902"/>
            <a:ext cx="6378176" cy="38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0F8-6E11-4F90-9D2E-6CC1167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34C7-CD58-45C2-BA95-A9987F5D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a toy model:</a:t>
            </a:r>
          </a:p>
          <a:p>
            <a:pPr lvl="1"/>
            <a:r>
              <a:rPr lang="en-GB" sz="2400" dirty="0"/>
              <a:t>The hashes will not be salted</a:t>
            </a:r>
            <a:endParaRPr lang="en-GB" sz="2000" dirty="0"/>
          </a:p>
          <a:p>
            <a:pPr lvl="1"/>
            <a:r>
              <a:rPr lang="en-GB" sz="2400" dirty="0"/>
              <a:t>The hash algorithm used will not be cryptographically secure</a:t>
            </a:r>
          </a:p>
          <a:p>
            <a:pPr lvl="2"/>
            <a:r>
              <a:rPr lang="en-GB" sz="2000" dirty="0"/>
              <a:t>It the principle is the same but the program will run significantly faster</a:t>
            </a:r>
          </a:p>
          <a:p>
            <a:pPr lvl="2"/>
            <a:r>
              <a:rPr lang="en-GB" sz="2000" dirty="0"/>
              <a:t>C++ has a built in hash function for dictionary keys</a:t>
            </a:r>
          </a:p>
          <a:p>
            <a:pPr lvl="2"/>
            <a:r>
              <a:rPr lang="en-GB" sz="2000" dirty="0"/>
              <a:t>Ethically, this will not be usable on actual leaks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2D9F-DE36-41F2-90E3-7886A45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298676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0FD7-F271-4144-8A92-67D76D8C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9DE2-2D70-4DF9-986F-5321532E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39" y="1987136"/>
            <a:ext cx="3585955" cy="4008311"/>
          </a:xfrm>
        </p:spPr>
        <p:txBody>
          <a:bodyPr/>
          <a:lstStyle/>
          <a:p>
            <a:r>
              <a:rPr lang="en-GB" dirty="0"/>
              <a:t>Generation: 110.5ns</a:t>
            </a:r>
          </a:p>
          <a:p>
            <a:r>
              <a:rPr lang="en-GB" dirty="0"/>
              <a:t>Hashing: 197.5ns</a:t>
            </a:r>
          </a:p>
          <a:p>
            <a:r>
              <a:rPr lang="en-GB" dirty="0"/>
              <a:t>Comparison: 92ns</a:t>
            </a:r>
          </a:p>
          <a:p>
            <a:endParaRPr lang="en-GB" dirty="0"/>
          </a:p>
          <a:p>
            <a:r>
              <a:rPr lang="en-GB" dirty="0"/>
              <a:t>Hashing approximately twice as slow as generation and comparison.</a:t>
            </a:r>
          </a:p>
          <a:p>
            <a:r>
              <a:rPr lang="en-GB" dirty="0"/>
              <a:t>Therefore two threads for ever comparison and generation thread.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80F0A-C3C5-4AC1-ACF9-82F09F62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ED340-41CF-41DD-A372-80225BAA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3" y="2267723"/>
            <a:ext cx="5732124" cy="34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3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F03B-E180-4DC0-9AAE-E2F817E1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270E-4834-498D-99B0-AD70B08B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4EA190-7889-4AAF-8DB8-1C943E08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742"/>
              </p:ext>
            </p:extLst>
          </p:nvPr>
        </p:nvGraphicFramePr>
        <p:xfrm>
          <a:off x="1221296" y="2082458"/>
          <a:ext cx="10058400" cy="356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9060408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38314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3293915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7505491"/>
                    </a:ext>
                  </a:extLst>
                </a:gridCol>
              </a:tblGrid>
              <a:tr h="777423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per guess per thread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per guess all threads (Ns)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79533"/>
                  </a:ext>
                </a:extLst>
              </a:tr>
              <a:tr h="777423">
                <a:tc>
                  <a:txBody>
                    <a:bodyPr/>
                    <a:lstStyle/>
                    <a:p>
                      <a:r>
                        <a:rPr lang="en-GB" dirty="0"/>
                        <a:t>Password root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64318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r>
                        <a:rPr lang="en-GB" dirty="0"/>
                        <a:t>Password last character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951"/>
                  </a:ext>
                </a:extLst>
              </a:tr>
              <a:tr h="450412">
                <a:tc>
                  <a:txBody>
                    <a:bodyPr/>
                    <a:lstStyle/>
                    <a:p>
                      <a:r>
                        <a:rPr lang="en-GB" dirty="0"/>
                        <a:t>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98695"/>
                  </a:ext>
                </a:extLst>
              </a:tr>
              <a:tr h="450412">
                <a:tc>
                  <a:txBody>
                    <a:bodyPr/>
                    <a:lstStyle/>
                    <a:p>
                      <a:r>
                        <a:rPr lang="en-GB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9375"/>
                  </a:ext>
                </a:extLst>
              </a:tr>
              <a:tr h="450412">
                <a:tc>
                  <a:txBody>
                    <a:bodyPr/>
                    <a:lstStyle/>
                    <a:p>
                      <a:r>
                        <a:rPr lang="en-GB" dirty="0"/>
                        <a:t>Total (Theoretical)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5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6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F03B-E180-4DC0-9AAE-E2F817E1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270E-4834-498D-99B0-AD70B08B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4EA190-7889-4AAF-8DB8-1C943E08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95156"/>
              </p:ext>
            </p:extLst>
          </p:nvPr>
        </p:nvGraphicFramePr>
        <p:xfrm>
          <a:off x="1221295" y="1959909"/>
          <a:ext cx="10058400" cy="367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9060408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38314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3293915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7505491"/>
                    </a:ext>
                  </a:extLst>
                </a:gridCol>
              </a:tblGrid>
              <a:tr h="790195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per guess per thread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per guess all threads (Ns)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79533"/>
                  </a:ext>
                </a:extLst>
              </a:tr>
              <a:tr h="790195">
                <a:tc>
                  <a:txBody>
                    <a:bodyPr/>
                    <a:lstStyle/>
                    <a:p>
                      <a:r>
                        <a:rPr lang="en-GB" dirty="0"/>
                        <a:t>Password root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64318"/>
                  </a:ext>
                </a:extLst>
              </a:tr>
              <a:tr h="720616">
                <a:tc>
                  <a:txBody>
                    <a:bodyPr/>
                    <a:lstStyle/>
                    <a:p>
                      <a:r>
                        <a:rPr lang="en-GB" dirty="0"/>
                        <a:t>Password last character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951"/>
                  </a:ext>
                </a:extLst>
              </a:tr>
              <a:tr h="457811">
                <a:tc>
                  <a:txBody>
                    <a:bodyPr/>
                    <a:lstStyle/>
                    <a:p>
                      <a:r>
                        <a:rPr lang="en-GB" dirty="0"/>
                        <a:t>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98695"/>
                  </a:ext>
                </a:extLst>
              </a:tr>
              <a:tr h="457811">
                <a:tc>
                  <a:txBody>
                    <a:bodyPr/>
                    <a:lstStyle/>
                    <a:p>
                      <a:r>
                        <a:rPr lang="en-GB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9375"/>
                  </a:ext>
                </a:extLst>
              </a:tr>
              <a:tr h="457811">
                <a:tc>
                  <a:txBody>
                    <a:bodyPr/>
                    <a:lstStyle/>
                    <a:p>
                      <a:r>
                        <a:rPr lang="en-GB" dirty="0"/>
                        <a:t>Total (Theoretical)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5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2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A842-99E7-4CDD-812C-8A560061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AF816B-8AD8-4AF2-BF1D-4DAED81A7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052120"/>
              </p:ext>
            </p:extLst>
          </p:nvPr>
        </p:nvGraphicFramePr>
        <p:xfrm>
          <a:off x="1097280" y="2100787"/>
          <a:ext cx="10058398" cy="73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199">
                  <a:extLst>
                    <a:ext uri="{9D8B030D-6E8A-4147-A177-3AD203B41FA5}">
                      <a16:colId xmlns:a16="http://schemas.microsoft.com/office/drawing/2014/main" val="1527769836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992993125"/>
                    </a:ext>
                  </a:extLst>
                </a:gridCol>
              </a:tblGrid>
              <a:tr h="366545">
                <a:tc>
                  <a:txBody>
                    <a:bodyPr/>
                    <a:lstStyle/>
                    <a:p>
                      <a:r>
                        <a:rPr lang="en-GB" dirty="0"/>
                        <a:t>Control theoretical time per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Optimised theoretical time per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75379"/>
                  </a:ext>
                </a:extLst>
              </a:tr>
              <a:tr h="36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602.412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0622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E53F-78E2-499A-AD1E-C66A3C8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5EFDF-BDEE-4EB1-97B7-E55028AAA6B3}"/>
                  </a:ext>
                </a:extLst>
              </p:cNvPr>
              <p:cNvSpPr txBox="1"/>
              <p:nvPr/>
            </p:nvSpPr>
            <p:spPr>
              <a:xfrm>
                <a:off x="1066800" y="2943482"/>
                <a:ext cx="5995143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 – </m:t>
                    </m:r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602.412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799.912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m:rPr>
                        <m:nor/>
                      </m:rPr>
                      <a:rPr lang="en-GB"/>
                      <m:t>24</m:t>
                    </m:r>
                    <m:r>
                      <m:rPr>
                        <m:nor/>
                      </m:rPr>
                      <a:rPr lang="en-GB" b="0" i="0" smtClean="0"/>
                      <m:t>.</m:t>
                    </m:r>
                    <m:r>
                      <m:rPr>
                        <m:nor/>
                      </m:rPr>
                      <a:rPr lang="en-GB"/>
                      <m:t>69</m:t>
                    </m:r>
                    <m:r>
                      <m:rPr>
                        <m:nor/>
                      </m:rPr>
                      <a:rPr lang="en-GB" b="0" i="0" smtClean="0"/>
                      <m:t>%</m:t>
                    </m:r>
                  </m:oMath>
                </a14:m>
                <a:r>
                  <a:rPr lang="en-GB" dirty="0"/>
                  <a:t> Theoretical time improvement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5EFDF-BDEE-4EB1-97B7-E55028AA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43482"/>
                <a:ext cx="5995143" cy="485518"/>
              </a:xfrm>
              <a:prstGeom prst="rect">
                <a:avLst/>
              </a:prstGeom>
              <a:blipFill>
                <a:blip r:embed="rId2"/>
                <a:stretch>
                  <a:fillRect l="-305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3BA474-AAD7-491C-A0F7-74201AB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02752"/>
              </p:ext>
            </p:extLst>
          </p:nvPr>
        </p:nvGraphicFramePr>
        <p:xfrm>
          <a:off x="1066799" y="3999849"/>
          <a:ext cx="10058398" cy="219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79">
                  <a:extLst>
                    <a:ext uri="{9D8B030D-6E8A-4147-A177-3AD203B41FA5}">
                      <a16:colId xmlns:a16="http://schemas.microsoft.com/office/drawing/2014/main" val="3679875126"/>
                    </a:ext>
                  </a:extLst>
                </a:gridCol>
                <a:gridCol w="4147793">
                  <a:extLst>
                    <a:ext uri="{9D8B030D-6E8A-4147-A177-3AD203B41FA5}">
                      <a16:colId xmlns:a16="http://schemas.microsoft.com/office/drawing/2014/main" val="2949133963"/>
                    </a:ext>
                  </a:extLst>
                </a:gridCol>
                <a:gridCol w="4349526">
                  <a:extLst>
                    <a:ext uri="{9D8B030D-6E8A-4147-A177-3AD203B41FA5}">
                      <a16:colId xmlns:a16="http://schemas.microsoft.com/office/drawing/2014/main" val="562494483"/>
                    </a:ext>
                  </a:extLst>
                </a:gridCol>
              </a:tblGrid>
              <a:tr h="481188">
                <a:tc>
                  <a:txBody>
                    <a:bodyPr/>
                    <a:lstStyle/>
                    <a:p>
                      <a:r>
                        <a:rPr lang="en-GB" sz="1200" dirty="0"/>
                        <a:t>Number of letters 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Control time predictions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Optimised time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894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38.0</a:t>
                      </a:r>
                      <a:r>
                        <a:rPr lang="en-GB" sz="1600" dirty="0">
                          <a:sym typeface="Symbol" panose="05050102010706020507" pitchFamily="18" charset="2"/>
                        </a:rPr>
                        <a:t>s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28.6</a:t>
                      </a:r>
                      <a:r>
                        <a:rPr lang="en-GB" sz="1600" dirty="0">
                          <a:sym typeface="Symbol" panose="05050102010706020507" pitchFamily="18" charset="2"/>
                        </a:rPr>
                        <a:t>s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9952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3.61ms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2.72ms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27039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0.343s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0.258s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450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2250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51.6min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38.8min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0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CFAB0-3B01-4906-9738-FDB8CED4CCAF}"/>
                  </a:ext>
                </a:extLst>
              </p:cNvPr>
              <p:cNvSpPr txBox="1"/>
              <p:nvPr/>
            </p:nvSpPr>
            <p:spPr>
              <a:xfrm>
                <a:off x="1066799" y="3538605"/>
                <a:ext cx="10088879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𝑐𝑟𝑎𝑐𝑘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𝑇h𝑒𝑜𝑟𝑒𝑡𝑖𝑐𝑎𝑙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]∗(</m:t>
                      </m:r>
                      <m:sSup>
                        <m:sSupPr>
                          <m:ctrlPr>
                            <a:rPr lang="en-GB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𝑐h𝑎𝑟𝑎𝑐𝑡𝑒𝑟𝑠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 err="1">
                              <a:latin typeface="Cambria Math" panose="02040503050406030204" pitchFamily="18" charset="0"/>
                            </a:rPr>
                            <m:t>𝑐h𝑎𝑟𝑎𝑐𝑡𝑒𝑟𝑠𝑒𝑡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𝑐h𝑎𝑟𝑎𝑐𝑡𝑒𝑟𝑠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𝑝𝑎𝑠𝑠𝑤𝑜𝑟𝑑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))/2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CFAB0-3B01-4906-9738-FDB8CED4C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538605"/>
                <a:ext cx="10088879" cy="317203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48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A842-99E7-4CDD-812C-8A560061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E53F-78E2-499A-AD1E-C66A3C8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3BA474-AAD7-491C-A0F7-74201AB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64548"/>
              </p:ext>
            </p:extLst>
          </p:nvPr>
        </p:nvGraphicFramePr>
        <p:xfrm>
          <a:off x="1066801" y="2133342"/>
          <a:ext cx="10058398" cy="219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79">
                  <a:extLst>
                    <a:ext uri="{9D8B030D-6E8A-4147-A177-3AD203B41FA5}">
                      <a16:colId xmlns:a16="http://schemas.microsoft.com/office/drawing/2014/main" val="3679875126"/>
                    </a:ext>
                  </a:extLst>
                </a:gridCol>
                <a:gridCol w="4147793">
                  <a:extLst>
                    <a:ext uri="{9D8B030D-6E8A-4147-A177-3AD203B41FA5}">
                      <a16:colId xmlns:a16="http://schemas.microsoft.com/office/drawing/2014/main" val="2949133963"/>
                    </a:ext>
                  </a:extLst>
                </a:gridCol>
                <a:gridCol w="4349526">
                  <a:extLst>
                    <a:ext uri="{9D8B030D-6E8A-4147-A177-3AD203B41FA5}">
                      <a16:colId xmlns:a16="http://schemas.microsoft.com/office/drawing/2014/main" val="562494483"/>
                    </a:ext>
                  </a:extLst>
                </a:gridCol>
              </a:tblGrid>
              <a:tr h="481188">
                <a:tc>
                  <a:txBody>
                    <a:bodyPr/>
                    <a:lstStyle/>
                    <a:p>
                      <a:r>
                        <a:rPr lang="en-GB" sz="1200" dirty="0"/>
                        <a:t>Number of letters 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Control time 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Optimised time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894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0.006827s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6399952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0.009858s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927039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0.011002s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84450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0.011778s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472250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27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0E81-404E-4475-AEC1-BB5538DC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4C1F-3D00-45FD-8616-5EBDFA01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C811-526F-4FF5-9BDB-5B829C6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781794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94C2-6C61-4D6C-8E47-05BF4E95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0" y="2089421"/>
            <a:ext cx="5742930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1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47373-0855-4F58-9E85-77404363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9" y="2122951"/>
            <a:ext cx="5889246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8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11791-6157-45E7-8D8E-9BDF8C31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4" y="2086892"/>
            <a:ext cx="6204947" cy="35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644AD-6E88-4855-A23A-4D291998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6" y="2171724"/>
            <a:ext cx="5742930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206708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EA4F-6407-4F63-B884-006F2293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from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0E71E-5410-42C7-BDF1-CA41D159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7EB21A-6AFB-4D95-AA9B-E27B1C5B9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823"/>
              </p:ext>
            </p:extLst>
          </p:nvPr>
        </p:nvGraphicFramePr>
        <p:xfrm>
          <a:off x="1541804" y="1926296"/>
          <a:ext cx="8460032" cy="421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08">
                  <a:extLst>
                    <a:ext uri="{9D8B030D-6E8A-4147-A177-3AD203B41FA5}">
                      <a16:colId xmlns:a16="http://schemas.microsoft.com/office/drawing/2014/main" val="1563350639"/>
                    </a:ext>
                  </a:extLst>
                </a:gridCol>
                <a:gridCol w="2115008">
                  <a:extLst>
                    <a:ext uri="{9D8B030D-6E8A-4147-A177-3AD203B41FA5}">
                      <a16:colId xmlns:a16="http://schemas.microsoft.com/office/drawing/2014/main" val="3821142338"/>
                    </a:ext>
                  </a:extLst>
                </a:gridCol>
                <a:gridCol w="2115008">
                  <a:extLst>
                    <a:ext uri="{9D8B030D-6E8A-4147-A177-3AD203B41FA5}">
                      <a16:colId xmlns:a16="http://schemas.microsoft.com/office/drawing/2014/main" val="1861637568"/>
                    </a:ext>
                  </a:extLst>
                </a:gridCol>
                <a:gridCol w="2115008">
                  <a:extLst>
                    <a:ext uri="{9D8B030D-6E8A-4147-A177-3AD203B41FA5}">
                      <a16:colId xmlns:a16="http://schemas.microsoft.com/office/drawing/2014/main" val="1992017541"/>
                    </a:ext>
                  </a:extLst>
                </a:gridCol>
              </a:tblGrid>
              <a:tr h="476196">
                <a:tc>
                  <a:txBody>
                    <a:bodyPr/>
                    <a:lstStyle/>
                    <a:p>
                      <a:r>
                        <a:rPr lang="en-GB" dirty="0"/>
                        <a:t>Time pre crack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86486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b="1" dirty="0"/>
                        <a:t>Control</a:t>
                      </a:r>
                      <a:r>
                        <a:rPr lang="en-GB" sz="1600" dirty="0"/>
                        <a:t>: L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3.79958E-05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17867.78%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642413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0.003609601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204.80%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7365734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0.342912095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0.373407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0004076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32.57664903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27.983454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85232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3094.781657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3226.771973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3163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Optimised</a:t>
                      </a:r>
                      <a:r>
                        <a:rPr lang="en-GB" sz="1600" dirty="0"/>
                        <a:t>: L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2.86146E-05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32352.02%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9524971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0.002718382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368.07%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0283702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0.258246314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0.284701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6738307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24.53339981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25.69767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557841"/>
                  </a:ext>
                </a:extLst>
              </a:tr>
              <a:tr h="374098">
                <a:tc>
                  <a:txBody>
                    <a:bodyPr/>
                    <a:lstStyle/>
                    <a:p>
                      <a:r>
                        <a:rPr lang="en-GB" sz="1600" dirty="0"/>
                        <a:t>L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5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07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5435-C22C-474B-9723-293E6E36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622D-3420-4FAA-9EF8-9C225BD7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low numbers of characters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6EED0-30CF-4BBE-A708-9653C6AB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9011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18E-BD80-4094-A78B-C8DD258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generating password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91B6-3A37-4F2C-B431-27734A6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/>
              <a:t>There are 95 commonly used Unicode characters in passwords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0-9</a:t>
            </a:r>
          </a:p>
          <a:p>
            <a:pPr lvl="2"/>
            <a:r>
              <a:rPr lang="en-GB" dirty="0"/>
              <a:t>!"# $%&amp;'()*+,-./:;&lt;=&gt;?@[\]^_`{|}~</a:t>
            </a:r>
          </a:p>
          <a:p>
            <a:pPr lvl="1"/>
            <a:r>
              <a:rPr lang="en-GB" dirty="0"/>
              <a:t>Complete sequential block of characters from space to tilde, ‘ ‘ to ‘~’, char 32 to 126</a:t>
            </a:r>
          </a:p>
          <a:p>
            <a:pPr lvl="1"/>
            <a:endParaRPr lang="en-GB" dirty="0"/>
          </a:p>
          <a:p>
            <a:r>
              <a:rPr lang="en-GB" dirty="0"/>
              <a:t>Therefore 98.9%* of generation is taking the last character and incrementing it by 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100" dirty="0"/>
              <a:t>*(1 – 1/96)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A79AF-98A2-454B-B3DA-1A377F4DE94B}"/>
              </a:ext>
            </a:extLst>
          </p:cNvPr>
          <p:cNvSpPr txBox="1"/>
          <p:nvPr/>
        </p:nvSpPr>
        <p:spPr>
          <a:xfrm>
            <a:off x="10095479" y="2047082"/>
            <a:ext cx="745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aFeh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aFei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aFej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aFen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aFeo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aFep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aFeq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aFeu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C27-5F69-4C70-BB94-74BD468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0305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89A-40EC-4038-B313-096327A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4A6F-EB19-4F20-9AF0-657411D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62CC45-F732-450A-A458-3088124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308"/>
            <a:ext cx="10058400" cy="4023360"/>
          </a:xfrm>
        </p:spPr>
        <p:txBody>
          <a:bodyPr/>
          <a:lstStyle/>
          <a:p>
            <a:r>
              <a:rPr lang="en-GB" dirty="0"/>
              <a:t>Expensive algorithm to increment the password root</a:t>
            </a:r>
          </a:p>
          <a:p>
            <a:pPr lvl="1"/>
            <a:r>
              <a:rPr lang="en-GB" dirty="0"/>
              <a:t>Can handle if last character of root is largest char</a:t>
            </a:r>
          </a:p>
          <a:p>
            <a:pPr lvl="1"/>
            <a:r>
              <a:rPr lang="en-GB" dirty="0"/>
              <a:t>Can handle adding new character to root if whole root is largest char</a:t>
            </a:r>
          </a:p>
          <a:p>
            <a:r>
              <a:rPr lang="en-GB" dirty="0"/>
              <a:t>Cheap algorithm to increment the last character</a:t>
            </a:r>
          </a:p>
          <a:p>
            <a:pPr lvl="1"/>
            <a:r>
              <a:rPr lang="en-GB" dirty="0"/>
              <a:t>Increment char and store it along with the root</a:t>
            </a:r>
          </a:p>
          <a:p>
            <a:pPr lvl="1"/>
            <a:r>
              <a:rPr lang="en-GB" dirty="0"/>
              <a:t>Signal to expensive algorithm if char is largest char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98.9% of generations use only cheap algorithm 	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806FC5-DC31-49C7-8DA9-D30EA660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2017"/>
              </p:ext>
            </p:extLst>
          </p:nvPr>
        </p:nvGraphicFramePr>
        <p:xfrm>
          <a:off x="1036320" y="5047207"/>
          <a:ext cx="47647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42">
                  <a:extLst>
                    <a:ext uri="{9D8B030D-6E8A-4147-A177-3AD203B41FA5}">
                      <a16:colId xmlns:a16="http://schemas.microsoft.com/office/drawing/2014/main" val="1570344030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3507882897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83238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nsolas" panose="020B0609020204030204" pitchFamily="49" charset="0"/>
                        </a:rPr>
                        <a:t>aFe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2"/>
            <a:r>
              <a:rPr lang="en-GB" dirty="0"/>
              <a:t>Increment password root</a:t>
            </a:r>
          </a:p>
          <a:p>
            <a:pPr lvl="2"/>
            <a:r>
              <a:rPr lang="en-GB" dirty="0"/>
              <a:t>Increment the last character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7741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C2D-97F8-47B1-8588-22D2FADD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1F20-A9BF-4C2B-AB54-75662F5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7D814-28A8-4E21-9ED4-C76886779CE8}"/>
              </a:ext>
            </a:extLst>
          </p:cNvPr>
          <p:cNvSpPr/>
          <p:nvPr/>
        </p:nvSpPr>
        <p:spPr>
          <a:xfrm>
            <a:off x="3322231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Plain Text Password</a:t>
            </a:r>
            <a:endParaRPr lang="en-GB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5EA07-6680-4EE2-B3DC-6583F8A0A983}"/>
              </a:ext>
            </a:extLst>
          </p:cNvPr>
          <p:cNvSpPr/>
          <p:nvPr/>
        </p:nvSpPr>
        <p:spPr>
          <a:xfrm>
            <a:off x="1234180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Single character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D595C-4DAD-4B6F-9218-E6743AB4AB3F}"/>
              </a:ext>
            </a:extLst>
          </p:cNvPr>
          <p:cNvSpPr/>
          <p:nvPr/>
        </p:nvSpPr>
        <p:spPr>
          <a:xfrm>
            <a:off x="1234179" y="36264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Root word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C31B8BB-4AF2-4A2B-8D05-6BEFF0F24065}"/>
              </a:ext>
            </a:extLst>
          </p:cNvPr>
          <p:cNvSpPr/>
          <p:nvPr/>
        </p:nvSpPr>
        <p:spPr>
          <a:xfrm>
            <a:off x="2621682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EFC33694-A4D1-4F0A-A515-101B2D4E3387}"/>
              </a:ext>
            </a:extLst>
          </p:cNvPr>
          <p:cNvSpPr/>
          <p:nvPr/>
        </p:nvSpPr>
        <p:spPr>
          <a:xfrm rot="5400000" flipV="1">
            <a:off x="821705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F293B-AED2-4F10-8BEA-958387F0620B}"/>
              </a:ext>
            </a:extLst>
          </p:cNvPr>
          <p:cNvSpPr txBox="1"/>
          <p:nvPr/>
        </p:nvSpPr>
        <p:spPr>
          <a:xfrm>
            <a:off x="944618" y="3229047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Signal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E763A76C-6664-4DE4-87AA-DDB7189F368E}"/>
              </a:ext>
            </a:extLst>
          </p:cNvPr>
          <p:cNvSpPr/>
          <p:nvPr/>
        </p:nvSpPr>
        <p:spPr>
          <a:xfrm rot="16200000" flipV="1">
            <a:off x="2193310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D15F2-AA9D-4A95-9529-4728581033E3}"/>
              </a:ext>
            </a:extLst>
          </p:cNvPr>
          <p:cNvSpPr txBox="1"/>
          <p:nvPr/>
        </p:nvSpPr>
        <p:spPr>
          <a:xfrm>
            <a:off x="2234153" y="3229047"/>
            <a:ext cx="661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24CB15A-4B8C-4DAE-A401-877BDF5EB88F}"/>
              </a:ext>
            </a:extLst>
          </p:cNvPr>
          <p:cNvSpPr/>
          <p:nvPr/>
        </p:nvSpPr>
        <p:spPr>
          <a:xfrm>
            <a:off x="4709734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2BA9F7-F279-4A07-9B4A-D02776A0C376}"/>
              </a:ext>
            </a:extLst>
          </p:cNvPr>
          <p:cNvSpPr/>
          <p:nvPr/>
        </p:nvSpPr>
        <p:spPr>
          <a:xfrm>
            <a:off x="5410283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Perform Hash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80D9C-FB92-46B2-90AF-53577A7BE643}"/>
              </a:ext>
            </a:extLst>
          </p:cNvPr>
          <p:cNvSpPr/>
          <p:nvPr/>
        </p:nvSpPr>
        <p:spPr>
          <a:xfrm>
            <a:off x="7498334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Password Hash Pair</a:t>
            </a:r>
            <a:endParaRPr lang="en-GB" sz="8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47D9FD-6AB5-4ECB-B8D0-CE8B69983D63}"/>
              </a:ext>
            </a:extLst>
          </p:cNvPr>
          <p:cNvSpPr/>
          <p:nvPr/>
        </p:nvSpPr>
        <p:spPr>
          <a:xfrm>
            <a:off x="6797785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48ACD7-97E6-4E29-9903-C3462677793F}"/>
              </a:ext>
            </a:extLst>
          </p:cNvPr>
          <p:cNvSpPr/>
          <p:nvPr/>
        </p:nvSpPr>
        <p:spPr>
          <a:xfrm flipH="1">
            <a:off x="8885837" y="3973322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25F050-21CE-49FE-A0D5-A4C1CF1898CA}"/>
              </a:ext>
            </a:extLst>
          </p:cNvPr>
          <p:cNvSpPr/>
          <p:nvPr/>
        </p:nvSpPr>
        <p:spPr>
          <a:xfrm>
            <a:off x="9586386" y="2193576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sz="1600" dirty="0"/>
              <a:t>Compare Hash to Target</a:t>
            </a:r>
            <a:endParaRPr lang="en-GB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BEFFE-E65D-431F-B4C4-CD7CC0EAA5D6}"/>
              </a:ext>
            </a:extLst>
          </p:cNvPr>
          <p:cNvSpPr/>
          <p:nvPr/>
        </p:nvSpPr>
        <p:spPr>
          <a:xfrm>
            <a:off x="9586384" y="3780021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Found Password</a:t>
            </a:r>
            <a:endParaRPr lang="en-GB" sz="8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5F5600-0D9D-4686-A0EC-CC990D2D643F}"/>
              </a:ext>
            </a:extLst>
          </p:cNvPr>
          <p:cNvSpPr/>
          <p:nvPr/>
        </p:nvSpPr>
        <p:spPr>
          <a:xfrm rot="5400000">
            <a:off x="9944113" y="3284975"/>
            <a:ext cx="672046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A17970-D04E-4FDB-8A1F-41AEF5FED8DB}"/>
              </a:ext>
            </a:extLst>
          </p:cNvPr>
          <p:cNvSpPr/>
          <p:nvPr/>
        </p:nvSpPr>
        <p:spPr>
          <a:xfrm>
            <a:off x="8885835" y="2503531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DC845-3E76-4EF4-9AEA-1C7615DEEC25}"/>
              </a:ext>
            </a:extLst>
          </p:cNvPr>
          <p:cNvSpPr/>
          <p:nvPr/>
        </p:nvSpPr>
        <p:spPr>
          <a:xfrm>
            <a:off x="7498332" y="3675148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  <a:endParaRPr lang="en-GB" sz="800" u="sng" dirty="0"/>
          </a:p>
          <a:p>
            <a:pPr algn="ctr"/>
            <a:r>
              <a:rPr lang="en-GB" sz="1600" dirty="0"/>
              <a:t>Wait for end of Search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5E888B-52ED-4956-9664-7B91775A7646}"/>
              </a:ext>
            </a:extLst>
          </p:cNvPr>
          <p:cNvSpPr/>
          <p:nvPr/>
        </p:nvSpPr>
        <p:spPr>
          <a:xfrm>
            <a:off x="1228736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</a:p>
          <a:p>
            <a:pPr algn="ctr"/>
            <a:r>
              <a:rPr lang="en-GB" sz="1100" dirty="0"/>
              <a:t>Provide Hash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5B919E-051D-40A3-A301-DAB594B5CDF1}"/>
              </a:ext>
            </a:extLst>
          </p:cNvPr>
          <p:cNvSpPr/>
          <p:nvPr/>
        </p:nvSpPr>
        <p:spPr>
          <a:xfrm>
            <a:off x="7498332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  <a:p>
            <a:pPr algn="ctr"/>
            <a:r>
              <a:rPr lang="en-GB" sz="900" dirty="0"/>
              <a:t>Return Password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6FDD94-A7B5-440B-BDF8-FDC487BA2661}"/>
              </a:ext>
            </a:extLst>
          </p:cNvPr>
          <p:cNvCxnSpPr>
            <a:stCxn id="31" idx="0"/>
            <a:endCxn id="7" idx="2"/>
          </p:cNvCxnSpPr>
          <p:nvPr/>
        </p:nvCxnSpPr>
        <p:spPr>
          <a:xfrm flipV="1">
            <a:off x="1922488" y="4540847"/>
            <a:ext cx="5443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0CE634-38A4-4347-9CDF-D6C2482F81A4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8192084" y="4589548"/>
            <a:ext cx="0" cy="40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63A2FC-00BA-4688-9AB2-7D352683F4E1}"/>
              </a:ext>
            </a:extLst>
          </p:cNvPr>
          <p:cNvSpPr/>
          <p:nvPr/>
        </p:nvSpPr>
        <p:spPr>
          <a:xfrm>
            <a:off x="1602996" y="3168847"/>
            <a:ext cx="638981" cy="39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Barrier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6DAEF8-92FC-47BC-8E1A-0DEEF55DA2BB}"/>
              </a:ext>
            </a:extLst>
          </p:cNvPr>
          <p:cNvSpPr/>
          <p:nvPr/>
        </p:nvSpPr>
        <p:spPr>
          <a:xfrm>
            <a:off x="10439162" y="3309400"/>
            <a:ext cx="879103" cy="196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Match</a:t>
            </a:r>
          </a:p>
        </p:txBody>
      </p:sp>
    </p:spTree>
    <p:extLst>
      <p:ext uri="{BB962C8B-B14F-4D97-AF65-F5344CB8AC3E}">
        <p14:creationId xmlns:p14="http://schemas.microsoft.com/office/powerpoint/2010/main" val="34339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37A0-451B-4637-AB76-0CD6858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Thread managing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95C0-1CA2-4E49-9561-82F4510B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Need:</a:t>
            </a:r>
          </a:p>
          <a:p>
            <a:pPr lvl="1"/>
            <a:r>
              <a:rPr lang="en-GB"/>
              <a:t>Barrier</a:t>
            </a:r>
          </a:p>
          <a:p>
            <a:pPr lvl="2"/>
            <a:r>
              <a:rPr lang="en-GB"/>
              <a:t>Suspends </a:t>
            </a:r>
            <a:r>
              <a:rPr lang="en-GB" dirty="0"/>
              <a:t>threads that reach barrier until specified number of threads reach barrier, at which point all are awoken</a:t>
            </a:r>
          </a:p>
          <a:p>
            <a:pPr lvl="1"/>
            <a:r>
              <a:rPr lang="en-GB"/>
              <a:t>Channel</a:t>
            </a:r>
          </a:p>
          <a:p>
            <a:pPr lvl="2"/>
            <a:r>
              <a:rPr lang="en-GB"/>
              <a:t>Pipe </a:t>
            </a:r>
            <a:r>
              <a:rPr lang="en-GB" dirty="0"/>
              <a:t>to pass data between threads</a:t>
            </a:r>
          </a:p>
          <a:p>
            <a:pPr lvl="2"/>
            <a:r>
              <a:rPr lang="en-GB" dirty="0"/>
              <a:t>Reading threads suspend until data is available, writing threads suspend until there is room in the channel</a:t>
            </a:r>
          </a:p>
          <a:p>
            <a:pPr lvl="2"/>
            <a:r>
              <a:rPr lang="en-GB" dirty="0"/>
              <a:t>These require a semaphore</a:t>
            </a:r>
          </a:p>
          <a:p>
            <a:pPr lvl="1"/>
            <a:r>
              <a:rPr lang="en-GB"/>
              <a:t>Semaphore</a:t>
            </a:r>
          </a:p>
          <a:p>
            <a:pPr lvl="2"/>
            <a:r>
              <a:rPr lang="en-GB"/>
              <a:t>Signal </a:t>
            </a:r>
            <a:r>
              <a:rPr lang="en-GB" dirty="0"/>
              <a:t>a count between threads</a:t>
            </a:r>
          </a:p>
          <a:p>
            <a:pPr lvl="2"/>
            <a:r>
              <a:rPr lang="en-GB" dirty="0"/>
              <a:t>If count &gt; 0, threads waiting for signal will decrement count and continue</a:t>
            </a:r>
          </a:p>
          <a:p>
            <a:pPr lvl="2"/>
            <a:r>
              <a:rPr lang="en-GB" dirty="0"/>
              <a:t>If count = 0, threads waiting for signal will suspend until count &gt; 0, when they will wake up</a:t>
            </a:r>
          </a:p>
          <a:p>
            <a:pPr lvl="2"/>
            <a:r>
              <a:rPr lang="en-GB" dirty="0"/>
              <a:t>A thread signalling the semaphore will increment the count and wake up a sleeping thread waiting on the semaphore</a:t>
            </a:r>
          </a:p>
          <a:p>
            <a:r>
              <a:rPr lang="en-GB"/>
              <a:t>None of these are available in the current version of C++ so they had to be written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DFC71-6FEA-42E6-A58D-50718F09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4597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1726</Words>
  <Application>Microsoft Office PowerPoint</Application>
  <PresentationFormat>Widescreen</PresentationFormat>
  <Paragraphs>420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Cambria Math</vt:lpstr>
      <vt:lpstr>Consolas</vt:lpstr>
      <vt:lpstr>Symbol</vt:lpstr>
      <vt:lpstr>Retrospect</vt:lpstr>
      <vt:lpstr>Password Cracking         in Parallel </vt:lpstr>
      <vt:lpstr>The Problem:</vt:lpstr>
      <vt:lpstr>Simplifications</vt:lpstr>
      <vt:lpstr>Breaking down the problem</vt:lpstr>
      <vt:lpstr>Note on generating password guesses</vt:lpstr>
      <vt:lpstr>Breaking down generation</vt:lpstr>
      <vt:lpstr>Breaking down the problem</vt:lpstr>
      <vt:lpstr>Model</vt:lpstr>
      <vt:lpstr>Thread managing tools</vt:lpstr>
      <vt:lpstr>Barrier</vt:lpstr>
      <vt:lpstr>Semaphore</vt:lpstr>
      <vt:lpstr>Channel</vt:lpstr>
      <vt:lpstr>Generator threads</vt:lpstr>
      <vt:lpstr>Generation to hashing</vt:lpstr>
      <vt:lpstr>Hash to comparison</vt:lpstr>
      <vt:lpstr>Comparison to end search</vt:lpstr>
      <vt:lpstr>Function Timings</vt:lpstr>
      <vt:lpstr>Specs of machine timed on</vt:lpstr>
      <vt:lpstr>Issues with timings</vt:lpstr>
      <vt:lpstr>Issues with timings - Solution</vt:lpstr>
      <vt:lpstr>Function timer</vt:lpstr>
      <vt:lpstr>Generation last character</vt:lpstr>
      <vt:lpstr>Generation password root</vt:lpstr>
      <vt:lpstr>Hash password</vt:lpstr>
      <vt:lpstr>Hash comparison</vt:lpstr>
      <vt:lpstr>Channel reading string</vt:lpstr>
      <vt:lpstr>Channel writing string</vt:lpstr>
      <vt:lpstr>Channel reading hashpair</vt:lpstr>
      <vt:lpstr>Comparison</vt:lpstr>
      <vt:lpstr>Total comparison</vt:lpstr>
      <vt:lpstr>Control</vt:lpstr>
      <vt:lpstr>Optimisation</vt:lpstr>
      <vt:lpstr>Prediction</vt:lpstr>
      <vt:lpstr>Results</vt:lpstr>
      <vt:lpstr>PowerPoint Presentation</vt:lpstr>
      <vt:lpstr>Results, number of letters = 1</vt:lpstr>
      <vt:lpstr>Results, number of letters = 2</vt:lpstr>
      <vt:lpstr>Results, number of letters = 3</vt:lpstr>
      <vt:lpstr>Results, number of letters = 4</vt:lpstr>
      <vt:lpstr>Difference from prediction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        in Parallel</dc:title>
  <dc:creator>Jake Bretherton</dc:creator>
  <cp:lastModifiedBy>JAKE BRETHERTON</cp:lastModifiedBy>
  <cp:revision>48</cp:revision>
  <dcterms:created xsi:type="dcterms:W3CDTF">2020-06-24T11:19:11Z</dcterms:created>
  <dcterms:modified xsi:type="dcterms:W3CDTF">2020-06-28T01:45:20Z</dcterms:modified>
</cp:coreProperties>
</file>