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7FCB1C-EE9A-46F9-8527-570601F32C02}">
  <a:tblStyle styleId="{CD7FCB1C-EE9A-46F9-8527-570601F32C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7bb8adca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7bb8adca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7bb8adca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7bb8adca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7bb8adca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7bb8adc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7bb8adca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7bb8adca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bb8adca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bb8adca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7bb8adca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7bb8adca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7bb8adcaf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7bb8adca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7bb8adca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7bb8adca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7bb8adc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7bb8adc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7bb8adca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7bb8adca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7bb8adca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7bb8adca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7bb8adcaf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7bb8adcaf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4294967295" type="title"/>
          </p:nvPr>
        </p:nvSpPr>
        <p:spPr>
          <a:xfrm>
            <a:off x="63600" y="607200"/>
            <a:ext cx="4508400" cy="11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76">
                <a:solidFill>
                  <a:srgbClr val="000000"/>
                </a:solidFill>
                <a:latin typeface="Georgia"/>
                <a:ea typeface="Georgia"/>
                <a:cs typeface="Georgia"/>
                <a:sym typeface="Georgia"/>
              </a:rPr>
              <a:t>LIVESTOCK CENSUS OF INDIA:</a:t>
            </a:r>
            <a:endParaRPr b="1" sz="2940">
              <a:latin typeface="Georgia"/>
              <a:ea typeface="Georgia"/>
              <a:cs typeface="Georgia"/>
              <a:sym typeface="Georgia"/>
            </a:endParaRPr>
          </a:p>
        </p:txBody>
      </p:sp>
      <p:sp>
        <p:nvSpPr>
          <p:cNvPr id="55" name="Google Shape;55;p13"/>
          <p:cNvSpPr txBox="1"/>
          <p:nvPr>
            <p:ph idx="4294967295" type="subTitle"/>
          </p:nvPr>
        </p:nvSpPr>
        <p:spPr>
          <a:xfrm>
            <a:off x="102900" y="2620275"/>
            <a:ext cx="4429800" cy="1505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solidFill>
                  <a:schemeClr val="dk1"/>
                </a:solidFill>
                <a:latin typeface="Merriweather"/>
                <a:ea typeface="Merriweather"/>
                <a:cs typeface="Merriweather"/>
                <a:sym typeface="Merriweather"/>
              </a:rPr>
              <a:t>GROUP PRESENTATION BY:</a:t>
            </a:r>
            <a:endParaRPr b="1">
              <a:solidFill>
                <a:schemeClr val="dk1"/>
              </a:solidFill>
              <a:latin typeface="Merriweather"/>
              <a:ea typeface="Merriweather"/>
              <a:cs typeface="Merriweather"/>
              <a:sym typeface="Merriweather"/>
            </a:endParaRPr>
          </a:p>
          <a:p>
            <a:pPr indent="-317500" lvl="0" marL="457200" rtl="0" algn="l">
              <a:lnSpc>
                <a:spcPct val="150000"/>
              </a:lnSpc>
              <a:spcBef>
                <a:spcPts val="12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SIMRAH RAFIQI (RA2011003010348) - [F1]</a:t>
            </a:r>
            <a:endParaRPr sz="1400">
              <a:solidFill>
                <a:schemeClr val="dk1"/>
              </a:solidFill>
              <a:latin typeface="Merriweather"/>
              <a:ea typeface="Merriweather"/>
              <a:cs typeface="Merriweather"/>
              <a:sym typeface="Merriweather"/>
            </a:endParaRPr>
          </a:p>
          <a:p>
            <a:pPr indent="-317500" lvl="0" marL="457200" rtl="0" algn="l">
              <a:lnSpc>
                <a:spcPct val="150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POORVI MITTAL (RA2011003010361) - [F1]</a:t>
            </a:r>
            <a:endParaRPr sz="1400">
              <a:solidFill>
                <a:schemeClr val="dk1"/>
              </a:solidFill>
              <a:latin typeface="Merriweather"/>
              <a:ea typeface="Merriweather"/>
              <a:cs typeface="Merriweather"/>
              <a:sym typeface="Merriweather"/>
            </a:endParaRPr>
          </a:p>
        </p:txBody>
      </p:sp>
      <p:pic>
        <p:nvPicPr>
          <p:cNvPr id="56" name="Google Shape;56;p13"/>
          <p:cNvPicPr preferRelativeResize="0"/>
          <p:nvPr/>
        </p:nvPicPr>
        <p:blipFill rotWithShape="1">
          <a:blip r:embed="rId4">
            <a:alphaModFix/>
          </a:blip>
          <a:srcRect b="816" l="26811" r="11737" t="816"/>
          <a:stretch/>
        </p:blipFill>
        <p:spPr>
          <a:xfrm>
            <a:off x="4572000" y="0"/>
            <a:ext cx="4572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nvSpPr>
        <p:spPr>
          <a:xfrm>
            <a:off x="504025" y="1384200"/>
            <a:ext cx="4934700" cy="314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500"/>
              </a:spcAft>
              <a:buClr>
                <a:schemeClr val="dk1"/>
              </a:buClr>
              <a:buSzPts val="1100"/>
              <a:buFont typeface="Arial"/>
              <a:buNone/>
            </a:pPr>
            <a:r>
              <a:rPr lang="en" sz="1300">
                <a:solidFill>
                  <a:srgbClr val="351C75"/>
                </a:solidFill>
                <a:latin typeface="Merriweather"/>
                <a:ea typeface="Merriweather"/>
                <a:cs typeface="Merriweather"/>
                <a:sym typeface="Merriweather"/>
              </a:rPr>
              <a:t>NGOs and other organizations working on issues related to livestock and rural livelihoods in India could be interested as, the dataset provides detailed information on the number and distribution of different types of livestock in different states of India, which could be useful for organizations working on livestock-related programs and interventions. By comparing the data from different time periods, organizations could assess the effectiveness of their interventions and make any necessary adjustments.Finally, the dataset could be used to raise awareness about the importance of livestock rearing in rural India and advocate for policies that support the growth and development of the livestock sector</a:t>
            </a:r>
            <a:r>
              <a:rPr lang="en" sz="1300">
                <a:solidFill>
                  <a:srgbClr val="351C75"/>
                </a:solidFill>
                <a:latin typeface="Merriweather"/>
                <a:ea typeface="Merriweather"/>
                <a:cs typeface="Merriweather"/>
                <a:sym typeface="Merriweather"/>
              </a:rPr>
              <a:t>.</a:t>
            </a:r>
            <a:endParaRPr sz="1700">
              <a:solidFill>
                <a:srgbClr val="351C75"/>
              </a:solidFill>
              <a:latin typeface="Merriweather"/>
              <a:ea typeface="Merriweather"/>
              <a:cs typeface="Merriweather"/>
              <a:sym typeface="Merriweather"/>
            </a:endParaRPr>
          </a:p>
        </p:txBody>
      </p:sp>
      <p:sp>
        <p:nvSpPr>
          <p:cNvPr id="115" name="Google Shape;115;p22"/>
          <p:cNvSpPr txBox="1"/>
          <p:nvPr/>
        </p:nvSpPr>
        <p:spPr>
          <a:xfrm>
            <a:off x="456400" y="496100"/>
            <a:ext cx="5830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Georgia"/>
                <a:ea typeface="Georgia"/>
                <a:cs typeface="Georgia"/>
                <a:sym typeface="Georgia"/>
              </a:rPr>
              <a:t>2)  </a:t>
            </a:r>
            <a:r>
              <a:rPr b="1" lang="en" sz="2600">
                <a:latin typeface="Georgia"/>
                <a:ea typeface="Georgia"/>
                <a:cs typeface="Georgia"/>
                <a:sym typeface="Georgia"/>
              </a:rPr>
              <a:t>NGOs AND ORGANISATIONS</a:t>
            </a:r>
            <a:endParaRPr b="1" sz="2600">
              <a:latin typeface="Georgia"/>
              <a:ea typeface="Georgia"/>
              <a:cs typeface="Georgia"/>
              <a:sym typeface="Georgia"/>
            </a:endParaRPr>
          </a:p>
        </p:txBody>
      </p:sp>
      <p:pic>
        <p:nvPicPr>
          <p:cNvPr id="116" name="Google Shape;116;p22"/>
          <p:cNvPicPr preferRelativeResize="0"/>
          <p:nvPr/>
        </p:nvPicPr>
        <p:blipFill>
          <a:blip r:embed="rId4">
            <a:alphaModFix/>
          </a:blip>
          <a:stretch>
            <a:fillRect/>
          </a:stretch>
        </p:blipFill>
        <p:spPr>
          <a:xfrm>
            <a:off x="5667400" y="1081100"/>
            <a:ext cx="2981300" cy="298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nvSpPr>
        <p:spPr>
          <a:xfrm>
            <a:off x="134450" y="15114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2" name="Google Shape;122;p23"/>
          <p:cNvSpPr txBox="1"/>
          <p:nvPr/>
        </p:nvSpPr>
        <p:spPr>
          <a:xfrm>
            <a:off x="427550" y="1093875"/>
            <a:ext cx="7934400" cy="33420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0"/>
              </a:spcBef>
              <a:spcAft>
                <a:spcPts val="0"/>
              </a:spcAft>
              <a:buClr>
                <a:schemeClr val="dk1"/>
              </a:buClr>
              <a:buSzPts val="1100"/>
              <a:buFont typeface="Arial"/>
              <a:buNone/>
            </a:pPr>
            <a:r>
              <a:rPr b="1" lang="en" sz="1050">
                <a:solidFill>
                  <a:srgbClr val="351C75"/>
                </a:solidFill>
                <a:latin typeface="Merriweather"/>
                <a:ea typeface="Merriweather"/>
                <a:cs typeface="Merriweather"/>
                <a:sym typeface="Merriweather"/>
              </a:rPr>
              <a:t>I</a:t>
            </a:r>
            <a:r>
              <a:rPr b="1" lang="en" sz="1150">
                <a:solidFill>
                  <a:srgbClr val="351C75"/>
                </a:solidFill>
                <a:latin typeface="Merriweather"/>
                <a:ea typeface="Merriweather"/>
                <a:cs typeface="Merriweather"/>
                <a:sym typeface="Merriweather"/>
              </a:rPr>
              <a:t>nvestors and businesses interested in the livestock industry in India could be interested in the dataset a it provides valuable information on the size and distribution of the livestock population in India, which could be useful for identifying investment opportunities in the livestock industry. </a:t>
            </a:r>
            <a:endParaRPr b="1" sz="1150">
              <a:solidFill>
                <a:srgbClr val="351C75"/>
              </a:solidFill>
              <a:latin typeface="Merriweather"/>
              <a:ea typeface="Merriweather"/>
              <a:cs typeface="Merriweather"/>
              <a:sym typeface="Merriweather"/>
            </a:endParaRPr>
          </a:p>
          <a:p>
            <a:pPr indent="-301625" lvl="0" marL="457200" rtl="0" algn="just">
              <a:lnSpc>
                <a:spcPct val="175000"/>
              </a:lnSpc>
              <a:spcBef>
                <a:spcPts val="1500"/>
              </a:spcBef>
              <a:spcAft>
                <a:spcPts val="0"/>
              </a:spcAft>
              <a:buClr>
                <a:srgbClr val="351C75"/>
              </a:buClr>
              <a:buSzPts val="1150"/>
              <a:buFont typeface="Merriweather"/>
              <a:buChar char="➢"/>
            </a:pPr>
            <a:r>
              <a:rPr b="1" lang="en" sz="1150">
                <a:solidFill>
                  <a:srgbClr val="351C75"/>
                </a:solidFill>
                <a:latin typeface="Merriweather"/>
                <a:ea typeface="Merriweather"/>
                <a:cs typeface="Merriweather"/>
                <a:sym typeface="Merriweather"/>
              </a:rPr>
              <a:t>The dataset provides insights into the changing trends in the livestock sector in India. By comparing the data from different time periods, investors and businesses could identify emerging trends and adjust their investment strategies accordingly. </a:t>
            </a:r>
            <a:endParaRPr b="1" sz="1150">
              <a:solidFill>
                <a:srgbClr val="351C75"/>
              </a:solidFill>
              <a:latin typeface="Merriweather"/>
              <a:ea typeface="Merriweather"/>
              <a:cs typeface="Merriweather"/>
              <a:sym typeface="Merriweather"/>
            </a:endParaRPr>
          </a:p>
          <a:p>
            <a:pPr indent="-301625" lvl="0" marL="457200" rtl="0" algn="just">
              <a:lnSpc>
                <a:spcPct val="175000"/>
              </a:lnSpc>
              <a:spcBef>
                <a:spcPts val="0"/>
              </a:spcBef>
              <a:spcAft>
                <a:spcPts val="0"/>
              </a:spcAft>
              <a:buClr>
                <a:srgbClr val="351C75"/>
              </a:buClr>
              <a:buSzPts val="1150"/>
              <a:buFont typeface="Merriweather"/>
              <a:buChar char="➢"/>
            </a:pPr>
            <a:r>
              <a:rPr b="1" lang="en" sz="1150">
                <a:solidFill>
                  <a:srgbClr val="351C75"/>
                </a:solidFill>
                <a:latin typeface="Merriweather"/>
                <a:ea typeface="Merriweather"/>
                <a:cs typeface="Merriweather"/>
                <a:sym typeface="Merriweather"/>
              </a:rPr>
              <a:t>The dataset can provide insights into the socio-economic and demographic aspects of rural India, which could be useful for businesses looking to understand the market conditions in rural areas.</a:t>
            </a:r>
            <a:endParaRPr b="1" sz="1150">
              <a:solidFill>
                <a:srgbClr val="351C75"/>
              </a:solidFill>
              <a:latin typeface="Merriweather"/>
              <a:ea typeface="Merriweather"/>
              <a:cs typeface="Merriweather"/>
              <a:sym typeface="Merriweather"/>
            </a:endParaRPr>
          </a:p>
          <a:p>
            <a:pPr indent="-301625" lvl="0" marL="457200" rtl="0" algn="just">
              <a:lnSpc>
                <a:spcPct val="175000"/>
              </a:lnSpc>
              <a:spcBef>
                <a:spcPts val="0"/>
              </a:spcBef>
              <a:spcAft>
                <a:spcPts val="0"/>
              </a:spcAft>
              <a:buClr>
                <a:srgbClr val="351C75"/>
              </a:buClr>
              <a:buSzPts val="1150"/>
              <a:buFont typeface="Merriweather"/>
              <a:buChar char="➢"/>
            </a:pPr>
            <a:r>
              <a:rPr b="1" lang="en" sz="1150">
                <a:solidFill>
                  <a:srgbClr val="351C75"/>
                </a:solidFill>
                <a:latin typeface="Merriweather"/>
                <a:ea typeface="Merriweather"/>
                <a:cs typeface="Merriweather"/>
                <a:sym typeface="Merriweather"/>
              </a:rPr>
              <a:t>The dataset could be used by businesses and investors to assess the potential risks associated with investing in the livestock industry in India.</a:t>
            </a:r>
            <a:endParaRPr b="1" sz="1100">
              <a:solidFill>
                <a:srgbClr val="351C75"/>
              </a:solidFill>
              <a:highlight>
                <a:schemeClr val="lt1"/>
              </a:highlight>
              <a:latin typeface="Merriweather"/>
              <a:ea typeface="Merriweather"/>
              <a:cs typeface="Merriweather"/>
              <a:sym typeface="Merriweather"/>
            </a:endParaRPr>
          </a:p>
        </p:txBody>
      </p:sp>
      <p:sp>
        <p:nvSpPr>
          <p:cNvPr id="123" name="Google Shape;123;p23"/>
          <p:cNvSpPr txBox="1"/>
          <p:nvPr/>
        </p:nvSpPr>
        <p:spPr>
          <a:xfrm>
            <a:off x="460375" y="361900"/>
            <a:ext cx="501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Georgia"/>
                <a:ea typeface="Georgia"/>
                <a:cs typeface="Georgia"/>
                <a:sym typeface="Georgia"/>
              </a:rPr>
              <a:t>BUSINESS ORGANISATIONS</a:t>
            </a:r>
            <a:endParaRPr b="1" sz="2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41425" y="451600"/>
            <a:ext cx="3678600" cy="65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DATA SET SOURCE:</a:t>
            </a:r>
            <a:endParaRPr b="1">
              <a:latin typeface="Georgia"/>
              <a:ea typeface="Georgia"/>
              <a:cs typeface="Georgia"/>
              <a:sym typeface="Georgia"/>
            </a:endParaRPr>
          </a:p>
        </p:txBody>
      </p:sp>
      <p:sp>
        <p:nvSpPr>
          <p:cNvPr id="62" name="Google Shape;62;p14"/>
          <p:cNvSpPr txBox="1"/>
          <p:nvPr>
            <p:ph idx="1" type="body"/>
          </p:nvPr>
        </p:nvSpPr>
        <p:spPr>
          <a:xfrm>
            <a:off x="230275" y="1203750"/>
            <a:ext cx="3900900" cy="353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Merriweather"/>
                <a:ea typeface="Merriweather"/>
                <a:cs typeface="Merriweather"/>
                <a:sym typeface="Merriweather"/>
              </a:rPr>
              <a:t>The dataset has been taken from Kaggle. The dataset consists of details about different livestocks in rural and urban combined at the state and district level.</a:t>
            </a:r>
            <a:endParaRPr sz="1200">
              <a:solidFill>
                <a:schemeClr val="dk1"/>
              </a:solidFill>
              <a:latin typeface="Merriweather"/>
              <a:ea typeface="Merriweather"/>
              <a:cs typeface="Merriweather"/>
              <a:sym typeface="Merriweather"/>
            </a:endParaRPr>
          </a:p>
          <a:p>
            <a:pPr indent="0" lvl="0" marL="0" rtl="0" algn="just">
              <a:spcBef>
                <a:spcPts val="1200"/>
              </a:spcBef>
              <a:spcAft>
                <a:spcPts val="0"/>
              </a:spcAft>
              <a:buNone/>
            </a:pPr>
            <a:r>
              <a:rPr lang="en" sz="1200">
                <a:solidFill>
                  <a:schemeClr val="dk1"/>
                </a:solidFill>
                <a:latin typeface="Merriweather"/>
                <a:ea typeface="Merriweather"/>
                <a:cs typeface="Merriweather"/>
                <a:sym typeface="Merriweather"/>
              </a:rPr>
              <a:t>The livestock Census is conducted every five years in India, and this dataset is the result of the 20th livestock census conducted in 2019.</a:t>
            </a:r>
            <a:endParaRPr sz="1200">
              <a:solidFill>
                <a:schemeClr val="dk1"/>
              </a:solidFill>
              <a:latin typeface="Merriweather"/>
              <a:ea typeface="Merriweather"/>
              <a:cs typeface="Merriweather"/>
              <a:sym typeface="Merriweather"/>
            </a:endParaRPr>
          </a:p>
          <a:p>
            <a:pPr indent="0" lvl="0" marL="0" rtl="0" algn="just">
              <a:spcBef>
                <a:spcPts val="1200"/>
              </a:spcBef>
              <a:spcAft>
                <a:spcPts val="1200"/>
              </a:spcAft>
              <a:buNone/>
            </a:pPr>
            <a:r>
              <a:rPr lang="en" sz="1200">
                <a:solidFill>
                  <a:schemeClr val="dk1"/>
                </a:solidFill>
                <a:latin typeface="Merriweather"/>
                <a:ea typeface="Merriweather"/>
                <a:cs typeface="Merriweather"/>
                <a:sym typeface="Merriweather"/>
              </a:rPr>
              <a:t>We have tried to find various insights analyzing the dataset, like Which state has the largest population of different livestock animals, which can further tell us about the largest producer of poultry, milk, and wool, etc. We are also trying to see what are the distribution of animals in the majority of districts in India, and what districts are outliers.</a:t>
            </a:r>
            <a:endParaRPr sz="1200">
              <a:solidFill>
                <a:schemeClr val="dk1"/>
              </a:solidFill>
              <a:latin typeface="Merriweather"/>
              <a:ea typeface="Merriweather"/>
              <a:cs typeface="Merriweather"/>
              <a:sym typeface="Merriweather"/>
            </a:endParaRPr>
          </a:p>
        </p:txBody>
      </p:sp>
      <p:pic>
        <p:nvPicPr>
          <p:cNvPr id="63" name="Google Shape;63;p14"/>
          <p:cNvPicPr preferRelativeResize="0"/>
          <p:nvPr/>
        </p:nvPicPr>
        <p:blipFill rotWithShape="1">
          <a:blip r:embed="rId4">
            <a:alphaModFix/>
          </a:blip>
          <a:srcRect b="9675" l="0" r="0" t="1071"/>
          <a:stretch/>
        </p:blipFill>
        <p:spPr>
          <a:xfrm>
            <a:off x="4495800" y="0"/>
            <a:ext cx="474345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graphicFrame>
        <p:nvGraphicFramePr>
          <p:cNvPr id="68" name="Google Shape;68;p15"/>
          <p:cNvGraphicFramePr/>
          <p:nvPr/>
        </p:nvGraphicFramePr>
        <p:xfrm>
          <a:off x="917875" y="1230280"/>
          <a:ext cx="3000000" cy="3000000"/>
        </p:xfrm>
        <a:graphic>
          <a:graphicData uri="http://schemas.openxmlformats.org/drawingml/2006/table">
            <a:tbl>
              <a:tblPr>
                <a:noFill/>
                <a:tableStyleId>{CD7FCB1C-EE9A-46F9-8527-570601F32C02}</a:tableStyleId>
              </a:tblPr>
              <a:tblGrid>
                <a:gridCol w="1772375"/>
                <a:gridCol w="1754825"/>
                <a:gridCol w="3695325"/>
              </a:tblGrid>
              <a:tr h="460250">
                <a:tc>
                  <a:txBody>
                    <a:bodyPr/>
                    <a:lstStyle/>
                    <a:p>
                      <a:pPr indent="0" lvl="0" marL="0" rtl="0" algn="l">
                        <a:spcBef>
                          <a:spcPts val="0"/>
                        </a:spcBef>
                        <a:spcAft>
                          <a:spcPts val="0"/>
                        </a:spcAft>
                        <a:buNone/>
                      </a:pPr>
                      <a:r>
                        <a:rPr b="1" lang="en" sz="1300">
                          <a:latin typeface="Merriweather"/>
                          <a:ea typeface="Merriweather"/>
                          <a:cs typeface="Merriweather"/>
                          <a:sym typeface="Merriweather"/>
                        </a:rPr>
                        <a:t>VARIABLE</a:t>
                      </a:r>
                      <a:endParaRPr b="1"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b="1" lang="en" sz="1300">
                          <a:latin typeface="Merriweather"/>
                          <a:ea typeface="Merriweather"/>
                          <a:cs typeface="Merriweather"/>
                          <a:sym typeface="Merriweather"/>
                        </a:rPr>
                        <a:t>VARIABLE TYPE</a:t>
                      </a:r>
                      <a:endParaRPr b="1"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b="1" lang="en" sz="1300">
                          <a:latin typeface="Merriweather"/>
                          <a:ea typeface="Merriweather"/>
                          <a:cs typeface="Merriweather"/>
                          <a:sym typeface="Merriweather"/>
                        </a:rPr>
                        <a:t>DESCRIPTION</a:t>
                      </a:r>
                      <a:endParaRPr b="1"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611950">
                <a:tc>
                  <a:txBody>
                    <a:bodyPr/>
                    <a:lstStyle/>
                    <a:p>
                      <a:pPr indent="0" lvl="0" marL="0" rtl="0" algn="l">
                        <a:spcBef>
                          <a:spcPts val="0"/>
                        </a:spcBef>
                        <a:spcAft>
                          <a:spcPts val="0"/>
                        </a:spcAft>
                        <a:buNone/>
                      </a:pPr>
                      <a:r>
                        <a:rPr lang="en" sz="1300">
                          <a:latin typeface="Merriweather"/>
                          <a:ea typeface="Merriweather"/>
                          <a:cs typeface="Merriweather"/>
                          <a:sym typeface="Merriweather"/>
                        </a:rPr>
                        <a:t>district_name</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C</a:t>
                      </a:r>
                      <a:r>
                        <a:rPr lang="en" sz="1300">
                          <a:latin typeface="Merriweather"/>
                          <a:ea typeface="Merriweather"/>
                          <a:cs typeface="Merriweather"/>
                          <a:sym typeface="Merriweather"/>
                        </a:rPr>
                        <a:t>ategorical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Various districts of India which contain different livestocks</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493075">
                <a:tc>
                  <a:txBody>
                    <a:bodyPr/>
                    <a:lstStyle/>
                    <a:p>
                      <a:pPr indent="0" lvl="0" marL="0" rtl="0" algn="l">
                        <a:spcBef>
                          <a:spcPts val="0"/>
                        </a:spcBef>
                        <a:spcAft>
                          <a:spcPts val="0"/>
                        </a:spcAft>
                        <a:buNone/>
                      </a:pPr>
                      <a:r>
                        <a:rPr lang="en" sz="1300">
                          <a:latin typeface="Merriweather"/>
                          <a:ea typeface="Merriweather"/>
                          <a:cs typeface="Merriweather"/>
                          <a:sym typeface="Merriweather"/>
                        </a:rPr>
                        <a:t>ref_district_id</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N</a:t>
                      </a:r>
                      <a:r>
                        <a:rPr lang="en" sz="1300">
                          <a:latin typeface="Merriweather"/>
                          <a:ea typeface="Merriweather"/>
                          <a:cs typeface="Merriweather"/>
                          <a:sym typeface="Merriweather"/>
                        </a:rPr>
                        <a:t>umerical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ID representing different districts</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516700">
                <a:tc>
                  <a:txBody>
                    <a:bodyPr/>
                    <a:lstStyle/>
                    <a:p>
                      <a:pPr indent="0" lvl="0" marL="0" rtl="0" algn="l">
                        <a:spcBef>
                          <a:spcPts val="0"/>
                        </a:spcBef>
                        <a:spcAft>
                          <a:spcPts val="0"/>
                        </a:spcAft>
                        <a:buNone/>
                      </a:pPr>
                      <a:r>
                        <a:rPr lang="en" sz="1300">
                          <a:latin typeface="Merriweather"/>
                          <a:ea typeface="Merriweather"/>
                          <a:cs typeface="Merriweather"/>
                          <a:sym typeface="Merriweather"/>
                        </a:rPr>
                        <a:t>state_name</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C</a:t>
                      </a:r>
                      <a:r>
                        <a:rPr lang="en" sz="1300">
                          <a:latin typeface="Merriweather"/>
                          <a:ea typeface="Merriweather"/>
                          <a:cs typeface="Merriweather"/>
                          <a:sym typeface="Merriweather"/>
                        </a:rPr>
                        <a:t>ategorical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Shows different states containing livestock</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565250">
                <a:tc>
                  <a:txBody>
                    <a:bodyPr/>
                    <a:lstStyle/>
                    <a:p>
                      <a:pPr indent="0" lvl="0" marL="0" rtl="0" algn="l">
                        <a:spcBef>
                          <a:spcPts val="0"/>
                        </a:spcBef>
                        <a:spcAft>
                          <a:spcPts val="0"/>
                        </a:spcAft>
                        <a:buNone/>
                      </a:pPr>
                      <a:r>
                        <a:rPr lang="en" sz="1300">
                          <a:latin typeface="Merriweather"/>
                          <a:ea typeface="Merriweather"/>
                          <a:cs typeface="Merriweather"/>
                          <a:sym typeface="Merriweather"/>
                        </a:rPr>
                        <a:t>animal_count</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N</a:t>
                      </a:r>
                      <a:r>
                        <a:rPr lang="en" sz="1300">
                          <a:latin typeface="Merriweather"/>
                          <a:ea typeface="Merriweather"/>
                          <a:cs typeface="Merriweather"/>
                          <a:sym typeface="Merriweather"/>
                        </a:rPr>
                        <a:t>umerical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Different animals present in states and districts</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718275">
                <a:tc>
                  <a:txBody>
                    <a:bodyPr/>
                    <a:lstStyle/>
                    <a:p>
                      <a:pPr indent="0" lvl="0" marL="0" rtl="0" algn="l">
                        <a:spcBef>
                          <a:spcPts val="0"/>
                        </a:spcBef>
                        <a:spcAft>
                          <a:spcPts val="0"/>
                        </a:spcAft>
                        <a:buNone/>
                      </a:pPr>
                      <a:r>
                        <a:rPr lang="en" sz="1300">
                          <a:latin typeface="Merriweather"/>
                          <a:ea typeface="Merriweather"/>
                          <a:cs typeface="Merriweather"/>
                          <a:sym typeface="Merriweather"/>
                        </a:rPr>
                        <a:t>Total_poultry</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N</a:t>
                      </a:r>
                      <a:r>
                        <a:rPr lang="en" sz="1300">
                          <a:latin typeface="Merriweather"/>
                          <a:ea typeface="Merriweather"/>
                          <a:cs typeface="Merriweather"/>
                          <a:sym typeface="Merriweather"/>
                        </a:rPr>
                        <a:t>umerical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Total count of the livestock present in a particular state and district</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bl>
          </a:graphicData>
        </a:graphic>
      </p:graphicFrame>
      <p:sp>
        <p:nvSpPr>
          <p:cNvPr id="69" name="Google Shape;69;p15"/>
          <p:cNvSpPr txBox="1"/>
          <p:nvPr>
            <p:ph idx="4294967295" type="title"/>
          </p:nvPr>
        </p:nvSpPr>
        <p:spPr>
          <a:xfrm>
            <a:off x="917875" y="354150"/>
            <a:ext cx="3145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Georgia"/>
                <a:ea typeface="Georgia"/>
                <a:cs typeface="Georgia"/>
                <a:sym typeface="Georgia"/>
              </a:rPr>
              <a:t>PARAMETERS:</a:t>
            </a:r>
            <a:endParaRPr b="1" sz="282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838200" y="548550"/>
            <a:ext cx="3695100" cy="7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STORYTELLING: </a:t>
            </a:r>
            <a:endParaRPr b="1">
              <a:latin typeface="Georgia"/>
              <a:ea typeface="Georgia"/>
              <a:cs typeface="Georgia"/>
              <a:sym typeface="Georgia"/>
            </a:endParaRPr>
          </a:p>
        </p:txBody>
      </p:sp>
      <p:sp>
        <p:nvSpPr>
          <p:cNvPr id="75" name="Google Shape;75;p16"/>
          <p:cNvSpPr txBox="1"/>
          <p:nvPr>
            <p:ph idx="2" type="body"/>
          </p:nvPr>
        </p:nvSpPr>
        <p:spPr>
          <a:xfrm>
            <a:off x="838200" y="1504950"/>
            <a:ext cx="6391500" cy="229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000">
                <a:solidFill>
                  <a:srgbClr val="351C75"/>
                </a:solidFill>
                <a:latin typeface="Merriweather"/>
                <a:ea typeface="Merriweather"/>
                <a:cs typeface="Merriweather"/>
                <a:sym typeface="Merriweather"/>
              </a:rPr>
              <a:t>PROBLEM STATEMENT:</a:t>
            </a:r>
            <a:endParaRPr b="1" sz="2000">
              <a:solidFill>
                <a:srgbClr val="351C75"/>
              </a:solidFill>
              <a:latin typeface="Merriweather"/>
              <a:ea typeface="Merriweather"/>
              <a:cs typeface="Merriweather"/>
              <a:sym typeface="Merriweather"/>
            </a:endParaRPr>
          </a:p>
          <a:p>
            <a:pPr indent="0" lvl="0" marL="0" rtl="0" algn="l">
              <a:spcBef>
                <a:spcPts val="1200"/>
              </a:spcBef>
              <a:spcAft>
                <a:spcPts val="1200"/>
              </a:spcAft>
              <a:buNone/>
            </a:pPr>
            <a:r>
              <a:rPr b="1" lang="en" sz="1600">
                <a:solidFill>
                  <a:srgbClr val="351C75"/>
                </a:solidFill>
                <a:latin typeface="Merriweather"/>
                <a:ea typeface="Merriweather"/>
                <a:cs typeface="Merriweather"/>
                <a:sym typeface="Merriweather"/>
              </a:rPr>
              <a:t>Despite advancements in technology and management practices, livestock farmers continue to face significant challenges in maximizing the productivity and profitability of their operations.Therefore, the objective of this study is to identify key factors that influence livestock productivity and health, and develop effective data analysis methodologies that can help farmers optimize their operations and improve their bottom line.</a:t>
            </a:r>
            <a:endParaRPr b="1" sz="1700">
              <a:solidFill>
                <a:srgbClr val="351C75"/>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147300" y="235475"/>
            <a:ext cx="4374600" cy="105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 sz="2330">
                <a:latin typeface="Georgia"/>
                <a:ea typeface="Georgia"/>
                <a:cs typeface="Georgia"/>
                <a:sym typeface="Georgia"/>
              </a:rPr>
              <a:t>PLANNING AND POLICY </a:t>
            </a:r>
            <a:endParaRPr b="1" sz="2330">
              <a:latin typeface="Georgia"/>
              <a:ea typeface="Georgia"/>
              <a:cs typeface="Georgia"/>
              <a:sym typeface="Georgia"/>
            </a:endParaRPr>
          </a:p>
          <a:p>
            <a:pPr indent="0" lvl="0" marL="0" rtl="0" algn="ctr">
              <a:lnSpc>
                <a:spcPct val="115000"/>
              </a:lnSpc>
              <a:spcBef>
                <a:spcPts val="1200"/>
              </a:spcBef>
              <a:spcAft>
                <a:spcPts val="1200"/>
              </a:spcAft>
              <a:buClr>
                <a:schemeClr val="dk1"/>
              </a:buClr>
              <a:buSzPts val="990"/>
              <a:buFont typeface="Arial"/>
              <a:buNone/>
            </a:pPr>
            <a:r>
              <a:rPr b="1" lang="en" sz="2330">
                <a:latin typeface="Georgia"/>
                <a:ea typeface="Georgia"/>
                <a:cs typeface="Georgia"/>
                <a:sym typeface="Georgia"/>
              </a:rPr>
              <a:t>MAKING:</a:t>
            </a:r>
            <a:endParaRPr sz="3230">
              <a:latin typeface="Georgia"/>
              <a:ea typeface="Georgia"/>
              <a:cs typeface="Georgia"/>
              <a:sym typeface="Georgia"/>
            </a:endParaRPr>
          </a:p>
        </p:txBody>
      </p:sp>
      <p:sp>
        <p:nvSpPr>
          <p:cNvPr id="81" name="Google Shape;81;p17"/>
          <p:cNvSpPr txBox="1"/>
          <p:nvPr>
            <p:ph idx="1" type="body"/>
          </p:nvPr>
        </p:nvSpPr>
        <p:spPr>
          <a:xfrm>
            <a:off x="399825" y="1381125"/>
            <a:ext cx="3774300" cy="3086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1200"/>
              </a:spcAft>
              <a:buNone/>
            </a:pPr>
            <a:r>
              <a:rPr lang="en" sz="1729">
                <a:solidFill>
                  <a:srgbClr val="351C75"/>
                </a:solidFill>
                <a:latin typeface="Merriweather"/>
                <a:ea typeface="Merriweather"/>
                <a:cs typeface="Merriweather"/>
                <a:sym typeface="Merriweather"/>
              </a:rPr>
              <a:t>The dataset provides valuable information on the distribution and size of livestock populations across different states and districts in India. This information can help policymakers and government agencies to develop policies and plans to address the needs of different regions and populations and take necessary steps accordingly.</a:t>
            </a:r>
            <a:endParaRPr>
              <a:solidFill>
                <a:srgbClr val="351C75"/>
              </a:solidFill>
              <a:latin typeface="Merriweather"/>
              <a:ea typeface="Merriweather"/>
              <a:cs typeface="Merriweather"/>
              <a:sym typeface="Merriweather"/>
            </a:endParaRPr>
          </a:p>
        </p:txBody>
      </p:sp>
      <p:pic>
        <p:nvPicPr>
          <p:cNvPr id="82" name="Google Shape;82;p17"/>
          <p:cNvPicPr preferRelativeResize="0"/>
          <p:nvPr/>
        </p:nvPicPr>
        <p:blipFill rotWithShape="1">
          <a:blip r:embed="rId4">
            <a:alphaModFix/>
          </a:blip>
          <a:srcRect b="-1071" l="-1280" r="1279" t="7935"/>
          <a:stretch/>
        </p:blipFill>
        <p:spPr>
          <a:xfrm>
            <a:off x="4645725" y="504825"/>
            <a:ext cx="3921425" cy="413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225950"/>
            <a:ext cx="6327300" cy="726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3100">
                <a:latin typeface="Georgia"/>
                <a:ea typeface="Georgia"/>
                <a:cs typeface="Georgia"/>
                <a:sym typeface="Georgia"/>
              </a:rPr>
              <a:t>LIVESTOCK MANAGEMENT:</a:t>
            </a:r>
            <a:endParaRPr sz="4100">
              <a:latin typeface="Georgia"/>
              <a:ea typeface="Georgia"/>
              <a:cs typeface="Georgia"/>
              <a:sym typeface="Georgia"/>
            </a:endParaRPr>
          </a:p>
        </p:txBody>
      </p:sp>
      <p:sp>
        <p:nvSpPr>
          <p:cNvPr id="88" name="Google Shape;88;p18"/>
          <p:cNvSpPr txBox="1"/>
          <p:nvPr>
            <p:ph idx="1" type="body"/>
          </p:nvPr>
        </p:nvSpPr>
        <p:spPr>
          <a:xfrm>
            <a:off x="540450" y="1104950"/>
            <a:ext cx="2574300" cy="3619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800">
                <a:solidFill>
                  <a:srgbClr val="374151"/>
                </a:solidFill>
                <a:latin typeface="Merriweather"/>
                <a:ea typeface="Merriweather"/>
                <a:cs typeface="Merriweather"/>
                <a:sym typeface="Merriweather"/>
              </a:rPr>
              <a:t>The dataset contains information on the age, gender, and breed of livestock, which can help livestock owners and managers to make informed decisions regarding breeding, feeding, and healthcare.</a:t>
            </a:r>
            <a:endParaRPr sz="1900">
              <a:latin typeface="Merriweather"/>
              <a:ea typeface="Merriweather"/>
              <a:cs typeface="Merriweather"/>
              <a:sym typeface="Merriweather"/>
            </a:endParaRPr>
          </a:p>
        </p:txBody>
      </p:sp>
      <p:pic>
        <p:nvPicPr>
          <p:cNvPr id="89" name="Google Shape;89;p18"/>
          <p:cNvPicPr preferRelativeResize="0"/>
          <p:nvPr/>
        </p:nvPicPr>
        <p:blipFill>
          <a:blip r:embed="rId4">
            <a:alphaModFix/>
          </a:blip>
          <a:stretch>
            <a:fillRect/>
          </a:stretch>
        </p:blipFill>
        <p:spPr>
          <a:xfrm>
            <a:off x="3519725" y="1233588"/>
            <a:ext cx="5233749" cy="336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30750" y="225950"/>
            <a:ext cx="6298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520">
                <a:latin typeface="Georgia"/>
                <a:ea typeface="Georgia"/>
                <a:cs typeface="Georgia"/>
                <a:sym typeface="Georgia"/>
              </a:rPr>
              <a:t>ECONOMIC ANALYSIS:</a:t>
            </a:r>
            <a:endParaRPr b="1" sz="2520">
              <a:solidFill>
                <a:srgbClr val="000000"/>
              </a:solidFill>
              <a:latin typeface="Georgia"/>
              <a:ea typeface="Georgia"/>
              <a:cs typeface="Georgia"/>
              <a:sym typeface="Georgia"/>
            </a:endParaRPr>
          </a:p>
        </p:txBody>
      </p:sp>
      <p:sp>
        <p:nvSpPr>
          <p:cNvPr id="95" name="Google Shape;95;p19"/>
          <p:cNvSpPr txBox="1"/>
          <p:nvPr>
            <p:ph idx="1" type="body"/>
          </p:nvPr>
        </p:nvSpPr>
        <p:spPr>
          <a:xfrm>
            <a:off x="209400" y="923925"/>
            <a:ext cx="8622900" cy="78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290">
                <a:solidFill>
                  <a:srgbClr val="351C75"/>
                </a:solidFill>
                <a:latin typeface="Merriweather"/>
                <a:ea typeface="Merriweather"/>
                <a:cs typeface="Merriweather"/>
                <a:sym typeface="Merriweather"/>
              </a:rPr>
              <a:t>The dataset provides information on the economic value of livestock production in different regions and states of India. This information can be used to analyze the contribution of the livestock sector to the overall economy, as well as to identify opportunities for growth and development.</a:t>
            </a:r>
            <a:endParaRPr b="1" sz="1800">
              <a:solidFill>
                <a:srgbClr val="351C75"/>
              </a:solidFill>
              <a:latin typeface="Merriweather"/>
              <a:ea typeface="Merriweather"/>
              <a:cs typeface="Merriweather"/>
              <a:sym typeface="Merriweather"/>
            </a:endParaRPr>
          </a:p>
        </p:txBody>
      </p:sp>
      <p:pic>
        <p:nvPicPr>
          <p:cNvPr id="96" name="Google Shape;96;p19"/>
          <p:cNvPicPr preferRelativeResize="0"/>
          <p:nvPr/>
        </p:nvPicPr>
        <p:blipFill>
          <a:blip r:embed="rId4">
            <a:alphaModFix/>
          </a:blip>
          <a:stretch>
            <a:fillRect/>
          </a:stretch>
        </p:blipFill>
        <p:spPr>
          <a:xfrm>
            <a:off x="968750" y="1870050"/>
            <a:ext cx="6946525" cy="318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942975" y="1869600"/>
            <a:ext cx="7489200" cy="9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466">
                <a:latin typeface="Georgia"/>
                <a:ea typeface="Georgia"/>
                <a:cs typeface="Georgia"/>
                <a:sym typeface="Georgia"/>
              </a:rPr>
              <a:t>WHO WILL BE INTERESTED?</a:t>
            </a:r>
            <a:endParaRPr b="1" sz="3466">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ctrTitle"/>
          </p:nvPr>
        </p:nvSpPr>
        <p:spPr>
          <a:xfrm>
            <a:off x="243450" y="266700"/>
            <a:ext cx="8657100" cy="632400"/>
          </a:xfrm>
          <a:prstGeom prst="rect">
            <a:avLst/>
          </a:prstGeom>
        </p:spPr>
        <p:txBody>
          <a:bodyPr anchorCtr="0" anchor="b" bIns="91425" lIns="91425" spcFirstLastPara="1" rIns="91425" wrap="square" tIns="91425">
            <a:normAutofit fontScale="90000"/>
          </a:bodyPr>
          <a:lstStyle/>
          <a:p>
            <a:pPr indent="-400050" lvl="0" marL="457200" rtl="0" algn="l">
              <a:spcBef>
                <a:spcPts val="0"/>
              </a:spcBef>
              <a:spcAft>
                <a:spcPts val="0"/>
              </a:spcAft>
              <a:buClr>
                <a:srgbClr val="000000"/>
              </a:buClr>
              <a:buSzPct val="100000"/>
              <a:buFont typeface="Georgia"/>
              <a:buAutoNum type="arabicParenR"/>
            </a:pPr>
            <a:r>
              <a:rPr b="1" lang="en" sz="3000">
                <a:solidFill>
                  <a:srgbClr val="000000"/>
                </a:solidFill>
                <a:latin typeface="Georgia"/>
                <a:ea typeface="Georgia"/>
                <a:cs typeface="Georgia"/>
                <a:sym typeface="Georgia"/>
              </a:rPr>
              <a:t>RESEARCHERS AND ANALYSTS</a:t>
            </a:r>
            <a:endParaRPr sz="3000">
              <a:latin typeface="Georgia"/>
              <a:ea typeface="Georgia"/>
              <a:cs typeface="Georgia"/>
              <a:sym typeface="Georgia"/>
            </a:endParaRPr>
          </a:p>
        </p:txBody>
      </p:sp>
      <p:sp>
        <p:nvSpPr>
          <p:cNvPr id="107" name="Google Shape;107;p21"/>
          <p:cNvSpPr txBox="1"/>
          <p:nvPr/>
        </p:nvSpPr>
        <p:spPr>
          <a:xfrm>
            <a:off x="243450" y="1028700"/>
            <a:ext cx="5262600" cy="332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51C75"/>
                </a:solidFill>
                <a:latin typeface="Merriweather"/>
                <a:ea typeface="Merriweather"/>
                <a:cs typeface="Merriweather"/>
                <a:sym typeface="Merriweather"/>
              </a:rPr>
              <a:t>Researchers and analysts studying livestock and agriculture in India could be interested in the 20th Livestock Census in India dataset for several reasons. The dataset provides information on the size, distribution, and characteristics of India's livestock population, which can be used to analyze trends and patterns in livestock production and management. Researchers could also use the dataset to investigate the relationship between livestock rearing and agricultural productivity in different states and regions of India.</a:t>
            </a:r>
            <a:endParaRPr sz="1900">
              <a:solidFill>
                <a:srgbClr val="351C75"/>
              </a:solidFill>
              <a:latin typeface="Merriweather"/>
              <a:ea typeface="Merriweather"/>
              <a:cs typeface="Merriweather"/>
              <a:sym typeface="Merriweather"/>
            </a:endParaRPr>
          </a:p>
        </p:txBody>
      </p:sp>
      <p:pic>
        <p:nvPicPr>
          <p:cNvPr id="108" name="Google Shape;108;p21"/>
          <p:cNvPicPr preferRelativeResize="0"/>
          <p:nvPr/>
        </p:nvPicPr>
        <p:blipFill rotWithShape="1">
          <a:blip r:embed="rId4">
            <a:alphaModFix/>
          </a:blip>
          <a:srcRect b="13073" l="30040" r="4313" t="0"/>
          <a:stretch/>
        </p:blipFill>
        <p:spPr>
          <a:xfrm>
            <a:off x="5506050" y="3086100"/>
            <a:ext cx="3437976" cy="1733550"/>
          </a:xfrm>
          <a:prstGeom prst="rect">
            <a:avLst/>
          </a:prstGeom>
          <a:noFill/>
          <a:ln>
            <a:noFill/>
          </a:ln>
        </p:spPr>
      </p:pic>
      <p:pic>
        <p:nvPicPr>
          <p:cNvPr id="109" name="Google Shape;109;p21"/>
          <p:cNvPicPr preferRelativeResize="0"/>
          <p:nvPr/>
        </p:nvPicPr>
        <p:blipFill>
          <a:blip r:embed="rId5">
            <a:alphaModFix/>
          </a:blip>
          <a:stretch>
            <a:fillRect/>
          </a:stretch>
        </p:blipFill>
        <p:spPr>
          <a:xfrm>
            <a:off x="5238175" y="738725"/>
            <a:ext cx="4010600" cy="239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