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8EECD3D-0B9D-4D3D-AEEB-DB48D1B1175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29FFC-F5D3-44D3-BB50-0F2933F6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pPr algn="ctr"/>
            <a:r>
              <a:rPr lang="zh-CN" altLang="zh-CN" b="1" dirty="0"/>
              <a:t>设计性实验</a:t>
            </a:r>
            <a:br>
              <a:rPr lang="en-US" altLang="zh-CN" b="1" dirty="0"/>
            </a:br>
            <a:r>
              <a:rPr lang="zh-CN" altLang="zh-CN" b="1" dirty="0"/>
              <a:t>基于微小振动测量平台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81FFD3-D5AD-485D-B334-17E270B80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42715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/>
              <a:t>莫宗霖   </a:t>
            </a:r>
            <a:r>
              <a:rPr lang="en-US" altLang="zh-CN" sz="2400" dirty="0"/>
              <a:t>16308086</a:t>
            </a:r>
          </a:p>
          <a:p>
            <a:pPr algn="ctr"/>
            <a:r>
              <a:rPr lang="zh-CN" altLang="en-US" sz="2400" dirty="0"/>
              <a:t>  高寒     </a:t>
            </a:r>
            <a:r>
              <a:rPr lang="en-US" altLang="zh-CN" sz="2400" dirty="0"/>
              <a:t>17353019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171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4825B-DA4F-43BE-B335-A1B8D64C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仪器用具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2E753-ABFB-45A1-A049-A559EE95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806" y="2127984"/>
            <a:ext cx="9905998" cy="49983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zh-CN" sz="4400" dirty="0"/>
              <a:t>读数显微镜</a:t>
            </a:r>
            <a:r>
              <a:rPr lang="en-US" altLang="zh-CN" sz="4400" dirty="0"/>
              <a:t>     </a:t>
            </a:r>
            <a:r>
              <a:rPr lang="zh-CN" altLang="zh-CN" sz="4400" dirty="0"/>
              <a:t>测量范围</a:t>
            </a:r>
            <a:r>
              <a:rPr lang="en-US" altLang="zh-CN" sz="4400" dirty="0"/>
              <a:t>50mm</a:t>
            </a:r>
            <a:r>
              <a:rPr lang="zh-CN" altLang="zh-CN" sz="4400" dirty="0"/>
              <a:t>，放大率</a:t>
            </a:r>
            <a:r>
              <a:rPr lang="en-US" altLang="zh-CN" sz="4400" dirty="0"/>
              <a:t>30X</a:t>
            </a:r>
            <a:r>
              <a:rPr lang="zh-CN" altLang="zh-CN" sz="4400" dirty="0"/>
              <a:t>，最小读数</a:t>
            </a:r>
            <a:r>
              <a:rPr lang="en-US" altLang="zh-CN" sz="4400" dirty="0"/>
              <a:t>0.01mm</a:t>
            </a:r>
          </a:p>
          <a:p>
            <a:pPr marL="0" indent="0">
              <a:buNone/>
            </a:pPr>
            <a:r>
              <a:rPr lang="en-US" altLang="zh-CN" sz="4400" dirty="0"/>
              <a:t>                        </a:t>
            </a:r>
            <a:r>
              <a:rPr lang="zh-CN" altLang="zh-CN" sz="4400" dirty="0"/>
              <a:t>测量精度≤</a:t>
            </a:r>
            <a:r>
              <a:rPr lang="en-US" altLang="zh-CN" sz="4400" dirty="0"/>
              <a:t>0.02mm</a:t>
            </a:r>
            <a:r>
              <a:rPr lang="zh-CN" altLang="zh-CN" sz="4400" dirty="0"/>
              <a:t>，目镜筒</a:t>
            </a:r>
            <a:r>
              <a:rPr lang="en-US" altLang="zh-CN" sz="4400" dirty="0"/>
              <a:t>360</a:t>
            </a:r>
            <a:r>
              <a:rPr lang="zh-CN" altLang="zh-CN" sz="4400" dirty="0"/>
              <a:t>°可调，可调式半反镜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 </a:t>
            </a:r>
            <a:r>
              <a:rPr lang="zh-CN" altLang="zh-CN" sz="4400" dirty="0"/>
              <a:t>测量显微镜</a:t>
            </a:r>
            <a:r>
              <a:rPr lang="en-US" altLang="zh-CN" sz="4400" dirty="0"/>
              <a:t>     </a:t>
            </a:r>
            <a:r>
              <a:rPr lang="zh-CN" altLang="zh-CN" sz="4400" dirty="0"/>
              <a:t>目镜放大率</a:t>
            </a:r>
            <a:r>
              <a:rPr lang="en-US" altLang="zh-CN" sz="4400" dirty="0"/>
              <a:t>10X</a:t>
            </a:r>
            <a:r>
              <a:rPr lang="zh-CN" altLang="zh-CN" sz="4400" dirty="0"/>
              <a:t>，目镜测微尺</a:t>
            </a:r>
            <a:r>
              <a:rPr lang="en-US" altLang="zh-CN" sz="4400" dirty="0"/>
              <a:t>0-8mm</a:t>
            </a:r>
            <a:r>
              <a:rPr lang="zh-CN" altLang="zh-CN" sz="4400" dirty="0"/>
              <a:t>，测微鼓轮最小分度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4400" dirty="0"/>
              <a:t>                        </a:t>
            </a:r>
            <a:r>
              <a:rPr lang="zh-CN" altLang="zh-CN" sz="4400" dirty="0"/>
              <a:t>值</a:t>
            </a:r>
            <a:r>
              <a:rPr lang="en-US" altLang="zh-CN" sz="4400" dirty="0"/>
              <a:t>0.01mm</a:t>
            </a:r>
            <a:r>
              <a:rPr lang="zh-CN" altLang="zh-CN" sz="4400" dirty="0"/>
              <a:t>，物镜放大率</a:t>
            </a:r>
            <a:r>
              <a:rPr lang="en-US" altLang="zh-CN" sz="4400" dirty="0"/>
              <a:t>2X</a:t>
            </a:r>
            <a:r>
              <a:rPr lang="zh-CN" altLang="zh-CN" sz="4400" dirty="0"/>
              <a:t>，系统放大率</a:t>
            </a:r>
            <a:r>
              <a:rPr lang="en-US" altLang="zh-CN" sz="4400" dirty="0"/>
              <a:t>20X</a:t>
            </a:r>
          </a:p>
          <a:p>
            <a:pPr marL="0" indent="0">
              <a:buNone/>
            </a:pPr>
            <a:r>
              <a:rPr lang="en-US" altLang="zh-CN" sz="4400" dirty="0"/>
              <a:t>     </a:t>
            </a:r>
            <a:r>
              <a:rPr lang="zh-CN" altLang="zh-CN" sz="4400" dirty="0"/>
              <a:t>千分尺</a:t>
            </a:r>
            <a:r>
              <a:rPr lang="en-US" altLang="zh-CN" sz="4400" dirty="0"/>
              <a:t>        </a:t>
            </a:r>
            <a:r>
              <a:rPr lang="zh-CN" altLang="zh-CN" sz="4400" dirty="0"/>
              <a:t>测量范围</a:t>
            </a:r>
            <a:r>
              <a:rPr lang="en-US" altLang="zh-CN" sz="4400" dirty="0"/>
              <a:t>0-25mm</a:t>
            </a:r>
            <a:r>
              <a:rPr lang="zh-CN" altLang="zh-CN" sz="4400" dirty="0"/>
              <a:t>，最小分辨率</a:t>
            </a:r>
            <a:r>
              <a:rPr lang="en-US" altLang="zh-CN" sz="4400" dirty="0"/>
              <a:t>0.001mm</a:t>
            </a:r>
            <a:r>
              <a:rPr lang="zh-CN" altLang="zh-CN" sz="4400" dirty="0"/>
              <a:t>，准确度</a:t>
            </a:r>
            <a:r>
              <a:rPr lang="en-US" altLang="zh-CN" sz="4400" dirty="0"/>
              <a:t>4</a:t>
            </a:r>
            <a:r>
              <a:rPr lang="zh-CN" altLang="zh-CN" sz="4400" dirty="0"/>
              <a:t>μ</a:t>
            </a:r>
            <a:r>
              <a:rPr lang="en-US" altLang="zh-CN" sz="4400" dirty="0"/>
              <a:t>m</a:t>
            </a:r>
          </a:p>
          <a:p>
            <a:pPr marL="0" indent="0">
              <a:buNone/>
            </a:pPr>
            <a:r>
              <a:rPr lang="zh-CN" altLang="zh-CN" sz="4400" dirty="0"/>
              <a:t>半导体激光器</a:t>
            </a:r>
            <a:r>
              <a:rPr lang="en-US" altLang="zh-CN" sz="4400" dirty="0"/>
              <a:t>  </a:t>
            </a:r>
            <a:r>
              <a:rPr lang="zh-CN" altLang="zh-CN" sz="4400" dirty="0"/>
              <a:t>工作电压</a:t>
            </a:r>
            <a:r>
              <a:rPr lang="en-US" altLang="zh-CN" sz="4400" dirty="0"/>
              <a:t>5V</a:t>
            </a:r>
            <a:r>
              <a:rPr lang="zh-CN" altLang="zh-CN" sz="4400" dirty="0"/>
              <a:t>，波长</a:t>
            </a:r>
            <a:r>
              <a:rPr lang="en-US" altLang="zh-CN" sz="4400" dirty="0"/>
              <a:t>650nm</a:t>
            </a:r>
          </a:p>
          <a:p>
            <a:pPr marL="0" indent="0">
              <a:buNone/>
            </a:pPr>
            <a:r>
              <a:rPr lang="en-US" altLang="zh-CN" sz="4400" dirty="0"/>
              <a:t>       </a:t>
            </a:r>
            <a:r>
              <a:rPr lang="zh-CN" altLang="zh-CN" sz="4400" dirty="0"/>
              <a:t>劈尖</a:t>
            </a:r>
            <a:r>
              <a:rPr lang="en-US" altLang="zh-CN" sz="4400" dirty="0"/>
              <a:t>         48mm</a:t>
            </a:r>
            <a:r>
              <a:rPr lang="zh-CN" altLang="zh-CN" sz="4400" dirty="0"/>
              <a:t>×</a:t>
            </a:r>
            <a:r>
              <a:rPr lang="en-US" altLang="zh-CN" sz="4400" dirty="0"/>
              <a:t>25mm</a:t>
            </a:r>
            <a:endParaRPr lang="zh-CN" altLang="zh-CN" sz="4400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          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68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FB9B5-4339-40EC-8072-93D07322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原理概述</a:t>
            </a:r>
          </a:p>
        </p:txBody>
      </p:sp>
      <p:pic>
        <p:nvPicPr>
          <p:cNvPr id="4" name="内容占位符 3" descr="C:\Users\ADMINI~1\AppData\Local\Temp\WeChat Files\19f22e20763895b89317c1e216560da.jpg">
            <a:extLst>
              <a:ext uri="{FF2B5EF4-FFF2-40B4-BE49-F238E27FC236}">
                <a16:creationId xmlns:a16="http://schemas.microsoft.com/office/drawing/2014/main" id="{4D8ED139-BF23-48FD-B2C7-7A3A74F745A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77" y="2249488"/>
            <a:ext cx="7510872" cy="354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016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F70DD-298F-4602-AE33-51CD7CC9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原理概述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846B7-DD2C-4223-B5D7-CE95C859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558" y="2205525"/>
            <a:ext cx="9905999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       该实验主要理由等厚干涉测量薄物体的厚度。</a:t>
            </a:r>
          </a:p>
          <a:p>
            <a:pPr marL="0" indent="0">
              <a:buNone/>
            </a:pPr>
            <a:r>
              <a:rPr lang="zh-CN" altLang="en-US" dirty="0"/>
              <a:t>       当光源照到一块由透明介质做的薄膜上时，光在薄膜的上表面被分割成反射</a:t>
            </a:r>
          </a:p>
          <a:p>
            <a:pPr marL="0" indent="0">
              <a:buNone/>
            </a:pPr>
            <a:r>
              <a:rPr lang="zh-CN" altLang="en-US" dirty="0"/>
              <a:t>和折射两束光（分振幅），折射光在薄膜的下表面反射后，又经上表面折射，最</a:t>
            </a:r>
          </a:p>
          <a:p>
            <a:pPr marL="0" indent="0">
              <a:buNone/>
            </a:pPr>
            <a:r>
              <a:rPr lang="zh-CN" altLang="en-US" dirty="0"/>
              <a:t>后回到原来的媒质中，在这里与反射光交迭，发生相干。只要光源发出的光束足</a:t>
            </a:r>
          </a:p>
          <a:p>
            <a:pPr marL="0" indent="0">
              <a:buNone/>
            </a:pPr>
            <a:r>
              <a:rPr lang="zh-CN" altLang="en-US" dirty="0"/>
              <a:t>够宽，相干光束的交迭区可以从薄膜表面一直延伸到无穷远。薄膜厚度相同处产</a:t>
            </a:r>
          </a:p>
          <a:p>
            <a:pPr marL="0" indent="0">
              <a:buNone/>
            </a:pPr>
            <a:r>
              <a:rPr lang="zh-CN" altLang="en-US" dirty="0"/>
              <a:t>生同一级的干涉条纹，厚度不同处产生不同级的干涉条纹。这种干涉称为等厚干</a:t>
            </a:r>
          </a:p>
          <a:p>
            <a:pPr marL="0" indent="0">
              <a:buNone/>
            </a:pPr>
            <a:r>
              <a:rPr lang="zh-CN" altLang="en-US" dirty="0"/>
              <a:t>涉，如图。</a:t>
            </a:r>
          </a:p>
        </p:txBody>
      </p:sp>
    </p:spTree>
    <p:extLst>
      <p:ext uri="{BB962C8B-B14F-4D97-AF65-F5344CB8AC3E}">
        <p14:creationId xmlns:p14="http://schemas.microsoft.com/office/powerpoint/2010/main" val="339598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F3ADA-8C78-4A67-B998-68F23B1E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原理概述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CA2CDDE-0F24-4CCC-BDB6-C74BC0FF3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48992"/>
            <a:ext cx="9906000" cy="31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B6692-903E-4DA1-877B-EAFCADD6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5FFA4-C59F-4484-94D4-692DF593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利用劈尖薄膜等厚干涉测定头发丝直径</a:t>
            </a:r>
          </a:p>
          <a:p>
            <a:pPr marL="0" indent="0">
              <a:buNone/>
            </a:pPr>
            <a:r>
              <a:rPr lang="zh-CN" altLang="en-US" dirty="0"/>
              <a:t>       将叠在一起的两块平板玻璃的一端插入一个薄片或细丝，则两块玻璃板间即形成一空气劈尖，当用单色光垂直照射时，在劈尖薄膜上下两表面反射的两束光也将发生干涉，呈现出一组与两玻璃板交接线平行且间隔相等、明暗相间的干涉条纹。</a:t>
            </a:r>
          </a:p>
        </p:txBody>
      </p:sp>
    </p:spTree>
    <p:extLst>
      <p:ext uri="{BB962C8B-B14F-4D97-AF65-F5344CB8AC3E}">
        <p14:creationId xmlns:p14="http://schemas.microsoft.com/office/powerpoint/2010/main" val="109455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D7231-F625-4452-AB09-4D70EEE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ECA8A-5443-48E6-9A2A-D2D041D3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865" y="1941755"/>
            <a:ext cx="10306173" cy="3764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a. </a:t>
            </a:r>
            <a:r>
              <a:rPr lang="zh-CN" altLang="en-US" dirty="0"/>
              <a:t>将被测薄片或细丝夹于两玻璃片之间，用读数显微镜进行观察，描绘     劈尖干涉的图像；</a:t>
            </a:r>
          </a:p>
          <a:p>
            <a:pPr marL="0" indent="0">
              <a:buNone/>
            </a:pPr>
            <a:r>
              <a:rPr lang="en-US" altLang="zh-CN" dirty="0"/>
              <a:t>b. </a:t>
            </a:r>
            <a:r>
              <a:rPr lang="zh-CN" altLang="en-US" dirty="0"/>
              <a:t>测量劈尖的两块玻璃板交线到待测薄片间距</a:t>
            </a:r>
            <a:r>
              <a:rPr lang="en-US" altLang="zh-CN" i="1" dirty="0"/>
              <a:t>L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c. </a:t>
            </a:r>
            <a:r>
              <a:rPr lang="zh-CN" altLang="en-US" dirty="0"/>
              <a:t>移动读数显微镜，每隔</a:t>
            </a:r>
            <a:r>
              <a:rPr lang="en-US" altLang="zh-CN" dirty="0"/>
              <a:t>5 </a:t>
            </a:r>
            <a:r>
              <a:rPr lang="zh-CN" altLang="en-US" dirty="0"/>
              <a:t>个暗纹记录读数头移动的距离，记录数据，进而验证等厚干涉下干涉条纹均匀分布的理论预言，并算出一个条纹间距</a:t>
            </a:r>
            <a:r>
              <a:rPr lang="el-GR" altLang="zh-CN" dirty="0"/>
              <a:t>Δ</a:t>
            </a:r>
            <a:r>
              <a:rPr lang="en-US" altLang="zh-CN" i="1" dirty="0"/>
              <a:t>x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d. </a:t>
            </a:r>
            <a:r>
              <a:rPr lang="zh-CN" altLang="en-US" dirty="0"/>
              <a:t>利用公式</a:t>
            </a:r>
            <a:r>
              <a:rPr lang="en-US" altLang="zh-CN" i="1" dirty="0"/>
              <a:t>e </a:t>
            </a:r>
            <a:r>
              <a:rPr lang="en-US" altLang="zh-CN" dirty="0"/>
              <a:t>= </a:t>
            </a:r>
            <a:r>
              <a:rPr lang="en-US" altLang="zh-CN" dirty="0" err="1"/>
              <a:t>λ</a:t>
            </a:r>
            <a:r>
              <a:rPr lang="en-US" altLang="zh-CN" i="1" dirty="0" err="1"/>
              <a:t>L</a:t>
            </a:r>
            <a:r>
              <a:rPr lang="en-US" altLang="zh-CN" i="1" dirty="0"/>
              <a:t>/</a:t>
            </a:r>
            <a:r>
              <a:rPr lang="el-GR" altLang="zh-CN" dirty="0"/>
              <a:t>2Δ</a:t>
            </a:r>
            <a:r>
              <a:rPr lang="en-US" altLang="zh-CN" i="1" dirty="0"/>
              <a:t>x</a:t>
            </a:r>
            <a:r>
              <a:rPr lang="zh-CN" altLang="en-US" dirty="0"/>
              <a:t>得到头发丝的厚度；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 </a:t>
            </a:r>
            <a:r>
              <a:rPr lang="zh-CN" altLang="en-US" dirty="0"/>
              <a:t>用同样方法测量另外一名同学的头发丝厚度，比比看谁的头发粗！</a:t>
            </a:r>
          </a:p>
        </p:txBody>
      </p:sp>
    </p:spTree>
    <p:extLst>
      <p:ext uri="{BB962C8B-B14F-4D97-AF65-F5344CB8AC3E}">
        <p14:creationId xmlns:p14="http://schemas.microsoft.com/office/powerpoint/2010/main" val="44644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BA30B-EC6F-40C5-A3D9-69D3C6C0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3620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/>
              <a:t>待续</a:t>
            </a:r>
            <a:r>
              <a:rPr lang="en-US" altLang="zh-CN" sz="4400" dirty="0"/>
              <a:t>……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B0E13-0910-4347-BCF7-07E55C76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3137510"/>
            <a:ext cx="9905999" cy="18213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/>
              <a:t>Thanks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19989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28</TotalTime>
  <Words>452</Words>
  <Application>Microsoft Office PowerPoint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Trebuchet MS</vt:lpstr>
      <vt:lpstr>Tw Cen MT</vt:lpstr>
      <vt:lpstr>电路</vt:lpstr>
      <vt:lpstr>设计性实验 基于微小振动测量平台</vt:lpstr>
      <vt:lpstr>仪器用具</vt:lpstr>
      <vt:lpstr>原理概述</vt:lpstr>
      <vt:lpstr>原理概述</vt:lpstr>
      <vt:lpstr>原理概述</vt:lpstr>
      <vt:lpstr>实验方案</vt:lpstr>
      <vt:lpstr>实验方案</vt:lpstr>
      <vt:lpstr>待续……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设计性实验 基于微小振动测量平台</dc:title>
  <dc:creator>Administrator</dc:creator>
  <cp:lastModifiedBy>Administrator</cp:lastModifiedBy>
  <cp:revision>4</cp:revision>
  <dcterms:created xsi:type="dcterms:W3CDTF">2019-05-05T10:53:18Z</dcterms:created>
  <dcterms:modified xsi:type="dcterms:W3CDTF">2019-05-05T11:22:10Z</dcterms:modified>
</cp:coreProperties>
</file>