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9" r:id="rId2"/>
    <p:sldId id="261" r:id="rId3"/>
    <p:sldId id="260" r:id="rId4"/>
    <p:sldId id="274" r:id="rId5"/>
    <p:sldId id="275" r:id="rId6"/>
    <p:sldId id="276" r:id="rId7"/>
    <p:sldId id="266" r:id="rId8"/>
    <p:sldId id="277" r:id="rId9"/>
    <p:sldId id="278" r:id="rId10"/>
    <p:sldId id="273" r:id="rId11"/>
    <p:sldId id="272" r:id="rId12"/>
    <p:sldId id="269" r:id="rId13"/>
    <p:sldId id="268" r:id="rId14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F0DE"/>
    <a:srgbClr val="F89A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94" autoAdjust="0"/>
    <p:restoredTop sz="94610"/>
  </p:normalViewPr>
  <p:slideViewPr>
    <p:cSldViewPr snapToGrid="0" snapToObjects="1">
      <p:cViewPr>
        <p:scale>
          <a:sx n="66" d="100"/>
          <a:sy n="66" d="100"/>
        </p:scale>
        <p:origin x="715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4139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44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75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978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99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38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93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73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88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24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39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10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17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developers.google.com/maps/documentation/javascript/get-api-key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playlist?list=PL9n0l8rSshSmNoWh4KQ28nJn8npfMtzcs" TargetMode="External"/><Relationship Id="rId5" Type="http://schemas.openxmlformats.org/officeDocument/2006/relationships/hyperlink" Target="https://www.youtube.com/playlist?list=PLr7P7lMIUTuukkflWTYrPgTwueG-BoUHN" TargetMode="External"/><Relationship Id="rId4" Type="http://schemas.openxmlformats.org/officeDocument/2006/relationships/hyperlink" Target="https://www.youtube.com/watch?v=VPvVD8t02U8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472668"/>
          </a:xfrm>
          <a:prstGeom prst="rect">
            <a:avLst/>
          </a:prstGeom>
        </p:spPr>
      </p:pic>
      <p:sp>
        <p:nvSpPr>
          <p:cNvPr id="15" name="Text 12"/>
          <p:cNvSpPr/>
          <p:nvPr/>
        </p:nvSpPr>
        <p:spPr>
          <a:xfrm>
            <a:off x="676433" y="6372023"/>
            <a:ext cx="5471398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10"/>
              </a:lnSpc>
              <a:buNone/>
            </a:pPr>
            <a:endParaRPr lang="en-US" sz="194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C1D434-C831-4ABF-AA86-E275D408A659}"/>
              </a:ext>
            </a:extLst>
          </p:cNvPr>
          <p:cNvSpPr txBox="1"/>
          <p:nvPr/>
        </p:nvSpPr>
        <p:spPr>
          <a:xfrm>
            <a:off x="1419610" y="2060165"/>
            <a:ext cx="12534357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Title: Femme Secure</a:t>
            </a:r>
          </a:p>
          <a:p>
            <a:r>
              <a:rPr lang="en-US" sz="3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3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Subject: CE363 Project-III</a:t>
            </a:r>
          </a:p>
          <a:p>
            <a:endParaRPr lang="en-IN" sz="3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Internal Guide: Dr. Premal Patel</a:t>
            </a:r>
          </a:p>
          <a:p>
            <a:endParaRPr lang="en-IN" sz="3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Prepared by:  22DCE006-Probin Bhagchandani	</a:t>
            </a:r>
          </a:p>
          <a:p>
            <a:r>
              <a:rPr lang="en-IN" sz="3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22DCE017-Shivaansh Dave</a:t>
            </a:r>
          </a:p>
          <a:p>
            <a:r>
              <a:rPr lang="en-IN" sz="3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22DCE040-Japan Kachhiya</a:t>
            </a:r>
          </a:p>
          <a:p>
            <a:r>
              <a:rPr lang="en-IN" sz="3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D23DCE150-Vraj Shah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8A75A2-4DBE-4380-B4E2-BB26C2370A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17230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472668"/>
          </a:xfrm>
          <a:prstGeom prst="rect">
            <a:avLst/>
          </a:prstGeom>
        </p:spPr>
      </p:pic>
      <p:sp>
        <p:nvSpPr>
          <p:cNvPr id="15" name="Text 12"/>
          <p:cNvSpPr/>
          <p:nvPr/>
        </p:nvSpPr>
        <p:spPr>
          <a:xfrm>
            <a:off x="676433" y="6372023"/>
            <a:ext cx="5471398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10"/>
              </a:lnSpc>
              <a:buNone/>
            </a:pPr>
            <a:endParaRPr lang="en-US" sz="194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C1D434-C831-4ABF-AA86-E275D408A659}"/>
              </a:ext>
            </a:extLst>
          </p:cNvPr>
          <p:cNvSpPr txBox="1"/>
          <p:nvPr/>
        </p:nvSpPr>
        <p:spPr>
          <a:xfrm>
            <a:off x="676433" y="434782"/>
            <a:ext cx="744460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  <a:endParaRPr lang="en-IN" sz="5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4BF6A8-225F-4E44-A3A1-9515ABBA5693}"/>
              </a:ext>
            </a:extLst>
          </p:cNvPr>
          <p:cNvSpPr txBox="1"/>
          <p:nvPr/>
        </p:nvSpPr>
        <p:spPr>
          <a:xfrm>
            <a:off x="537828" y="2042068"/>
            <a:ext cx="13571711" cy="541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1)Multilingual Support – Broaden app accessibility by adding multiple languages, enabling more users to understand and use the app effectively.</a:t>
            </a:r>
          </a:p>
          <a:p>
            <a:pPr marL="1778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78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2)Advanced AI Weather Predictions – Improve weather forecasting accuracy with enhanced machine learning models and additional data sources, such as local weather stations.</a:t>
            </a:r>
          </a:p>
          <a:p>
            <a:pPr marL="1778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78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3)Integration with Local Alert Systems – Partner with government and local agencies to deliver real-time, location-based hazard alerts directly to users.</a:t>
            </a:r>
          </a:p>
          <a:p>
            <a:pPr marL="1778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78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4)Wearable Device Compatibility – Enable use on smartwatches, offering SOS alerts and quick-access emergency features for faster responses.</a:t>
            </a:r>
          </a:p>
        </p:txBody>
      </p:sp>
    </p:spTree>
    <p:extLst>
      <p:ext uri="{BB962C8B-B14F-4D97-AF65-F5344CB8AC3E}">
        <p14:creationId xmlns:p14="http://schemas.microsoft.com/office/powerpoint/2010/main" val="280301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 rotWithShape="1">
          <a:blip r:embed="rId3"/>
          <a:srcRect l="24938" t="21971" r="21937" b="29103"/>
          <a:stretch/>
        </p:blipFill>
        <p:spPr>
          <a:xfrm>
            <a:off x="-21715" y="8728"/>
            <a:ext cx="14719808" cy="8212144"/>
          </a:xfrm>
          <a:prstGeom prst="rect">
            <a:avLst/>
          </a:prstGeom>
        </p:spPr>
      </p:pic>
      <p:sp>
        <p:nvSpPr>
          <p:cNvPr id="15" name="Text 12"/>
          <p:cNvSpPr/>
          <p:nvPr/>
        </p:nvSpPr>
        <p:spPr>
          <a:xfrm>
            <a:off x="676433" y="6372023"/>
            <a:ext cx="5471398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10"/>
              </a:lnSpc>
              <a:buNone/>
            </a:pPr>
            <a:endParaRPr lang="en-US" sz="194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1">
            <a:extLst>
              <a:ext uri="{FF2B5EF4-FFF2-40B4-BE49-F238E27FC236}">
                <a16:creationId xmlns:a16="http://schemas.microsoft.com/office/drawing/2014/main" id="{5C4904DD-692F-471F-AA3A-DB0EEA34D922}"/>
              </a:ext>
            </a:extLst>
          </p:cNvPr>
          <p:cNvSpPr/>
          <p:nvPr/>
        </p:nvSpPr>
        <p:spPr>
          <a:xfrm>
            <a:off x="370390" y="986062"/>
            <a:ext cx="13910110" cy="2108496"/>
          </a:xfrm>
          <a:prstGeom prst="roundRect">
            <a:avLst>
              <a:gd name="adj" fmla="val 3044"/>
            </a:avLst>
          </a:prstGeom>
          <a:solidFill>
            <a:srgbClr val="A6ECA6"/>
          </a:solidFill>
          <a:ln w="7620">
            <a:solidFill>
              <a:srgbClr val="194A99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3DD4451A-163E-4822-8F66-A8EF8C236624}"/>
              </a:ext>
            </a:extLst>
          </p:cNvPr>
          <p:cNvSpPr/>
          <p:nvPr/>
        </p:nvSpPr>
        <p:spPr>
          <a:xfrm>
            <a:off x="370391" y="3407783"/>
            <a:ext cx="13910110" cy="1976778"/>
          </a:xfrm>
          <a:prstGeom prst="roundRect">
            <a:avLst>
              <a:gd name="adj" fmla="val 3044"/>
            </a:avLst>
          </a:prstGeom>
          <a:solidFill>
            <a:srgbClr val="C2BBF0"/>
          </a:solidFill>
          <a:ln w="7620">
            <a:solidFill>
              <a:srgbClr val="194A99"/>
            </a:solidFill>
            <a:prstDash val="solid"/>
          </a:ln>
        </p:spPr>
        <p:txBody>
          <a:bodyPr/>
          <a:lstStyle/>
          <a:p>
            <a:pPr marL="0" indent="0">
              <a:lnSpc>
                <a:spcPts val="2600"/>
              </a:lnSpc>
              <a:buNone/>
            </a:pPr>
            <a:endParaRPr lang="en-US" sz="1400" dirty="0">
              <a:solidFill>
                <a:srgbClr val="E2E6E9"/>
              </a:solidFill>
              <a:latin typeface="Merriweather" pitchFamily="34" charset="0"/>
              <a:ea typeface="Merriweather" pitchFamily="34" charset="-122"/>
              <a:cs typeface="Merriweather" pitchFamily="34" charset="-120"/>
            </a:endParaRPr>
          </a:p>
        </p:txBody>
      </p:sp>
      <p:sp>
        <p:nvSpPr>
          <p:cNvPr id="9" name="Shape 1">
            <a:extLst>
              <a:ext uri="{FF2B5EF4-FFF2-40B4-BE49-F238E27FC236}">
                <a16:creationId xmlns:a16="http://schemas.microsoft.com/office/drawing/2014/main" id="{7B429D86-0590-40CB-906E-A0EFB848D601}"/>
              </a:ext>
            </a:extLst>
          </p:cNvPr>
          <p:cNvSpPr/>
          <p:nvPr/>
        </p:nvSpPr>
        <p:spPr>
          <a:xfrm>
            <a:off x="370390" y="5757626"/>
            <a:ext cx="13910110" cy="2142236"/>
          </a:xfrm>
          <a:prstGeom prst="roundRect">
            <a:avLst>
              <a:gd name="adj" fmla="val 3044"/>
            </a:avLst>
          </a:prstGeom>
          <a:solidFill>
            <a:srgbClr val="F89ABE"/>
          </a:solidFill>
          <a:ln w="7620">
            <a:solidFill>
              <a:srgbClr val="194A99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1582BE-0D59-4385-A82F-00D8947EC37B}"/>
              </a:ext>
            </a:extLst>
          </p:cNvPr>
          <p:cNvSpPr txBox="1"/>
          <p:nvPr/>
        </p:nvSpPr>
        <p:spPr>
          <a:xfrm>
            <a:off x="462986" y="1601077"/>
            <a:ext cx="13264589" cy="967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The project provided valuable experience in developing a real-world application, emphasizing the importance of understanding user needs and solving complex problems effectively.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ADF5AB-ED52-4EFD-AC10-85503557B93F}"/>
              </a:ext>
            </a:extLst>
          </p:cNvPr>
          <p:cNvSpPr txBox="1"/>
          <p:nvPr/>
        </p:nvSpPr>
        <p:spPr>
          <a:xfrm>
            <a:off x="565150" y="6426212"/>
            <a:ext cx="12884631" cy="96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Developing Femme Secure strengthened our technical and problem-solving skills, while also deepening our understanding of user-centric design and disaster management technology.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51DA98-65AC-48E2-8DB3-5B444B84953F}"/>
              </a:ext>
            </a:extLst>
          </p:cNvPr>
          <p:cNvSpPr txBox="1"/>
          <p:nvPr/>
        </p:nvSpPr>
        <p:spPr>
          <a:xfrm>
            <a:off x="565151" y="3869125"/>
            <a:ext cx="13500098" cy="12363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tx1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Through this project, we enhanced our app development and project management skills, while also recognizing the critical role of user-centered design and collaboration in creating successful solutions.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AE01D4-B475-48EA-99B3-6E51A407A636}"/>
              </a:ext>
            </a:extLst>
          </p:cNvPr>
          <p:cNvSpPr txBox="1"/>
          <p:nvPr/>
        </p:nvSpPr>
        <p:spPr>
          <a:xfrm>
            <a:off x="565150" y="5897227"/>
            <a:ext cx="6750049" cy="425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550"/>
              </a:lnSpc>
              <a:buNone/>
            </a:pPr>
            <a:r>
              <a:rPr lang="en-US" sz="2400" b="1" dirty="0">
                <a:solidFill>
                  <a:schemeClr val="tx1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Learnings and Growth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DAD54-EAA2-4D0E-B1DC-20FA7FC23F66}"/>
              </a:ext>
            </a:extLst>
          </p:cNvPr>
          <p:cNvSpPr txBox="1"/>
          <p:nvPr/>
        </p:nvSpPr>
        <p:spPr>
          <a:xfrm>
            <a:off x="462986" y="1105519"/>
            <a:ext cx="6750049" cy="425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550"/>
              </a:lnSpc>
              <a:buNone/>
            </a:pPr>
            <a:r>
              <a:rPr lang="en-US" sz="2400" b="1" dirty="0">
                <a:solidFill>
                  <a:schemeClr val="tx1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Key Takeaways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FB2A14-2DC3-40D3-96B1-488AF49AD9AF}"/>
              </a:ext>
            </a:extLst>
          </p:cNvPr>
          <p:cNvSpPr txBox="1"/>
          <p:nvPr/>
        </p:nvSpPr>
        <p:spPr>
          <a:xfrm>
            <a:off x="565151" y="3563598"/>
            <a:ext cx="6750049" cy="425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550"/>
              </a:lnSpc>
              <a:buNone/>
            </a:pPr>
            <a:r>
              <a:rPr lang="en-US" sz="2400" b="1" dirty="0">
                <a:solidFill>
                  <a:schemeClr val="tx1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Outcomes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9A2439-EE58-4C46-9128-9FAA39B06B77}"/>
              </a:ext>
            </a:extLst>
          </p:cNvPr>
          <p:cNvSpPr txBox="1"/>
          <p:nvPr/>
        </p:nvSpPr>
        <p:spPr>
          <a:xfrm>
            <a:off x="268779" y="61631"/>
            <a:ext cx="744460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29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472668"/>
          </a:xfrm>
          <a:prstGeom prst="rect">
            <a:avLst/>
          </a:prstGeom>
        </p:spPr>
      </p:pic>
      <p:sp>
        <p:nvSpPr>
          <p:cNvPr id="15" name="Text 12"/>
          <p:cNvSpPr/>
          <p:nvPr/>
        </p:nvSpPr>
        <p:spPr>
          <a:xfrm>
            <a:off x="676433" y="6372023"/>
            <a:ext cx="5471398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10"/>
              </a:lnSpc>
              <a:buNone/>
            </a:pPr>
            <a:endParaRPr lang="en-US" sz="1944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C1D434-C831-4ABF-AA86-E275D408A659}"/>
              </a:ext>
            </a:extLst>
          </p:cNvPr>
          <p:cNvSpPr txBox="1"/>
          <p:nvPr/>
        </p:nvSpPr>
        <p:spPr>
          <a:xfrm>
            <a:off x="1005850" y="491705"/>
            <a:ext cx="744460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  <a:endParaRPr lang="en-IN" sz="5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Google Shape;192;p21">
            <a:extLst>
              <a:ext uri="{FF2B5EF4-FFF2-40B4-BE49-F238E27FC236}">
                <a16:creationId xmlns:a16="http://schemas.microsoft.com/office/drawing/2014/main" id="{61A75D3B-F125-4B8F-B97F-58AF17D2AEE1}"/>
              </a:ext>
            </a:extLst>
          </p:cNvPr>
          <p:cNvSpPr txBox="1"/>
          <p:nvPr/>
        </p:nvSpPr>
        <p:spPr>
          <a:xfrm>
            <a:off x="1005850" y="1768054"/>
            <a:ext cx="126186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sng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https://www.youtube.com/watch?v=VPvVD8t02U8</a:t>
            </a:r>
            <a:endParaRPr sz="105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Google Shape;193;p21">
            <a:extLst>
              <a:ext uri="{FF2B5EF4-FFF2-40B4-BE49-F238E27FC236}">
                <a16:creationId xmlns:a16="http://schemas.microsoft.com/office/drawing/2014/main" id="{42316385-1F17-40E7-84B3-5252B9C34B2D}"/>
              </a:ext>
            </a:extLst>
          </p:cNvPr>
          <p:cNvSpPr txBox="1"/>
          <p:nvPr/>
        </p:nvSpPr>
        <p:spPr>
          <a:xfrm>
            <a:off x="1005850" y="2929904"/>
            <a:ext cx="132795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sng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https://www.youtube.com/playlist?list=PLr7P7lMIUTuukkflWTYrPgTwueG-BoUHN</a:t>
            </a:r>
            <a:endParaRPr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194;p21">
            <a:extLst>
              <a:ext uri="{FF2B5EF4-FFF2-40B4-BE49-F238E27FC236}">
                <a16:creationId xmlns:a16="http://schemas.microsoft.com/office/drawing/2014/main" id="{95BB3B09-90B6-449E-A3D8-6507DF36CFD9}"/>
              </a:ext>
            </a:extLst>
          </p:cNvPr>
          <p:cNvSpPr txBox="1"/>
          <p:nvPr/>
        </p:nvSpPr>
        <p:spPr>
          <a:xfrm>
            <a:off x="1005913" y="4284754"/>
            <a:ext cx="126186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sng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https://www.youtube.com/playlist?list=PL9n0l8rSshSmNoWh4KQ28nJn8npfMtzcs</a:t>
            </a:r>
            <a:endParaRPr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Google Shape;195;p21">
            <a:extLst>
              <a:ext uri="{FF2B5EF4-FFF2-40B4-BE49-F238E27FC236}">
                <a16:creationId xmlns:a16="http://schemas.microsoft.com/office/drawing/2014/main" id="{554276E4-629D-49E8-8B5F-961DD2E13EE3}"/>
              </a:ext>
            </a:extLst>
          </p:cNvPr>
          <p:cNvSpPr txBox="1"/>
          <p:nvPr/>
        </p:nvSpPr>
        <p:spPr>
          <a:xfrm>
            <a:off x="1005850" y="5470780"/>
            <a:ext cx="126186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90000"/>
              </a:lnSpc>
            </a:pPr>
            <a:r>
              <a:rPr lang="en-US" sz="3600" u="sng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https://youtu.be/GFhKfMY0L2E?si=1xpHI8lc4l65h5T-</a:t>
            </a:r>
            <a:endParaRPr sz="3600" dirty="0">
              <a:solidFill>
                <a:schemeClr val="bg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3" name="Google Shape;196;p21">
            <a:extLst>
              <a:ext uri="{FF2B5EF4-FFF2-40B4-BE49-F238E27FC236}">
                <a16:creationId xmlns:a16="http://schemas.microsoft.com/office/drawing/2014/main" id="{60F80B0F-4091-4267-8CB4-B586CDCE77FC}"/>
              </a:ext>
            </a:extLst>
          </p:cNvPr>
          <p:cNvSpPr txBox="1"/>
          <p:nvPr/>
        </p:nvSpPr>
        <p:spPr>
          <a:xfrm>
            <a:off x="1005850" y="6569829"/>
            <a:ext cx="126186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sng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https://developers.google.com/maps/documentation/javascript/get-api-key</a:t>
            </a:r>
            <a:endParaRPr sz="3600" dirty="0">
              <a:solidFill>
                <a:schemeClr val="bg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07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472668"/>
          </a:xfrm>
          <a:prstGeom prst="rect">
            <a:avLst/>
          </a:prstGeom>
        </p:spPr>
      </p:pic>
      <p:sp>
        <p:nvSpPr>
          <p:cNvPr id="15" name="Text 12"/>
          <p:cNvSpPr/>
          <p:nvPr/>
        </p:nvSpPr>
        <p:spPr>
          <a:xfrm>
            <a:off x="676433" y="6372023"/>
            <a:ext cx="5471398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10"/>
              </a:lnSpc>
              <a:buNone/>
            </a:pPr>
            <a:endParaRPr lang="en-US" sz="194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59666D2-03BA-4917-A6BC-4C522F28C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4601440" cy="847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184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324"/>
            <a:ext cx="14630400" cy="8194360"/>
          </a:xfrm>
          <a:prstGeom prst="rect">
            <a:avLst/>
          </a:prstGeom>
        </p:spPr>
      </p:pic>
      <p:sp>
        <p:nvSpPr>
          <p:cNvPr id="15" name="Text 12"/>
          <p:cNvSpPr/>
          <p:nvPr/>
        </p:nvSpPr>
        <p:spPr>
          <a:xfrm>
            <a:off x="676433" y="6372023"/>
            <a:ext cx="5471398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10"/>
              </a:lnSpc>
              <a:buNone/>
            </a:pPr>
            <a:endParaRPr lang="en-US" sz="194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91;p10">
            <a:extLst>
              <a:ext uri="{FF2B5EF4-FFF2-40B4-BE49-F238E27FC236}">
                <a16:creationId xmlns:a16="http://schemas.microsoft.com/office/drawing/2014/main" id="{C7718180-76A8-4099-9081-7B56065F967A}"/>
              </a:ext>
            </a:extLst>
          </p:cNvPr>
          <p:cNvSpPr txBox="1">
            <a:spLocks/>
          </p:cNvSpPr>
          <p:nvPr/>
        </p:nvSpPr>
        <p:spPr>
          <a:xfrm>
            <a:off x="5913120" y="204535"/>
            <a:ext cx="3083560" cy="661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  <a:spcBef>
                <a:spcPts val="0"/>
              </a:spcBef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9" name="Shape 1">
            <a:extLst>
              <a:ext uri="{FF2B5EF4-FFF2-40B4-BE49-F238E27FC236}">
                <a16:creationId xmlns:a16="http://schemas.microsoft.com/office/drawing/2014/main" id="{BC5B477E-727F-4424-9A41-21624CAD138E}"/>
              </a:ext>
            </a:extLst>
          </p:cNvPr>
          <p:cNvSpPr/>
          <p:nvPr/>
        </p:nvSpPr>
        <p:spPr>
          <a:xfrm>
            <a:off x="5913120" y="5826447"/>
            <a:ext cx="7706360" cy="1622266"/>
          </a:xfrm>
          <a:prstGeom prst="roundRect">
            <a:avLst>
              <a:gd name="adj" fmla="val 3044"/>
            </a:avLst>
          </a:prstGeom>
          <a:solidFill>
            <a:schemeClr val="accent6">
              <a:lumMod val="40000"/>
              <a:lumOff val="60000"/>
            </a:schemeClr>
          </a:solidFill>
          <a:ln w="7620">
            <a:solidFill>
              <a:srgbClr val="194A99"/>
            </a:solidFill>
            <a:prstDash val="solid"/>
          </a:ln>
        </p:spPr>
        <p:txBody>
          <a:bodyPr/>
          <a:lstStyle/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CFD99E-2234-4275-A189-9CD0517762CB}"/>
              </a:ext>
            </a:extLst>
          </p:cNvPr>
          <p:cNvSpPr txBox="1"/>
          <p:nvPr/>
        </p:nvSpPr>
        <p:spPr>
          <a:xfrm>
            <a:off x="5988368" y="6315488"/>
            <a:ext cx="7438266" cy="10633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6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ea typeface="Merriweather" pitchFamily="34" charset="-122"/>
                <a:cs typeface="Times New Roman" panose="02020603050405020304" pitchFamily="18" charset="0"/>
              </a:rPr>
              <a:t>The app was developed with a user-centric approach, focusing on ease of use, accessibility, and reliability to meet the needs of individuals during disasters.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9F5F67-BE14-4171-BF8E-FDC2FA277128}"/>
              </a:ext>
            </a:extLst>
          </p:cNvPr>
          <p:cNvSpPr txBox="1"/>
          <p:nvPr/>
        </p:nvSpPr>
        <p:spPr>
          <a:xfrm>
            <a:off x="5988368" y="5906273"/>
            <a:ext cx="6750049" cy="425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55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ea typeface="Merriweather" pitchFamily="34" charset="-122"/>
                <a:cs typeface="Times New Roman" panose="02020603050405020304" pitchFamily="18" charset="0"/>
              </a:rPr>
              <a:t>Development Approach:</a:t>
            </a:r>
          </a:p>
        </p:txBody>
      </p:sp>
      <p:sp>
        <p:nvSpPr>
          <p:cNvPr id="18" name="Shape 1">
            <a:extLst>
              <a:ext uri="{FF2B5EF4-FFF2-40B4-BE49-F238E27FC236}">
                <a16:creationId xmlns:a16="http://schemas.microsoft.com/office/drawing/2014/main" id="{EF800C76-2D48-4C1B-B0D1-E20C95B9264E}"/>
              </a:ext>
            </a:extLst>
          </p:cNvPr>
          <p:cNvSpPr/>
          <p:nvPr/>
        </p:nvSpPr>
        <p:spPr>
          <a:xfrm>
            <a:off x="5913120" y="3487688"/>
            <a:ext cx="7706360" cy="1622266"/>
          </a:xfrm>
          <a:prstGeom prst="roundRect">
            <a:avLst>
              <a:gd name="adj" fmla="val 3044"/>
            </a:avLst>
          </a:prstGeom>
          <a:solidFill>
            <a:schemeClr val="accent1">
              <a:lumMod val="40000"/>
              <a:lumOff val="60000"/>
            </a:schemeClr>
          </a:solidFill>
          <a:ln w="7620">
            <a:solidFill>
              <a:srgbClr val="194A99"/>
            </a:solidFill>
            <a:prstDash val="solid"/>
          </a:ln>
        </p:spPr>
        <p:txBody>
          <a:bodyPr/>
          <a:lstStyle/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E46709-F9E5-45E0-8345-6C6ED52916C3}"/>
              </a:ext>
            </a:extLst>
          </p:cNvPr>
          <p:cNvSpPr txBox="1"/>
          <p:nvPr/>
        </p:nvSpPr>
        <p:spPr>
          <a:xfrm>
            <a:off x="5988368" y="3979688"/>
            <a:ext cx="7337424" cy="10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6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ea typeface="Merriweather" pitchFamily="34" charset="-122"/>
                <a:cs typeface="Times New Roman" panose="02020603050405020304" pitchFamily="18" charset="0"/>
              </a:rPr>
              <a:t>The idea came from the need to offer reliable tools for people in emergencies, particularly in areas with limited connectivity and resources.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B32C00-AB94-4E2A-A098-357F9F9E45A7}"/>
              </a:ext>
            </a:extLst>
          </p:cNvPr>
          <p:cNvSpPr txBox="1"/>
          <p:nvPr/>
        </p:nvSpPr>
        <p:spPr>
          <a:xfrm>
            <a:off x="5988368" y="3555578"/>
            <a:ext cx="6750049" cy="425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55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ea typeface="Merriweather" pitchFamily="34" charset="-122"/>
                <a:cs typeface="Times New Roman" panose="02020603050405020304" pitchFamily="18" charset="0"/>
              </a:rPr>
              <a:t>Idea for the Project:</a:t>
            </a:r>
          </a:p>
        </p:txBody>
      </p:sp>
      <p:sp>
        <p:nvSpPr>
          <p:cNvPr id="27" name="Shape 1">
            <a:extLst>
              <a:ext uri="{FF2B5EF4-FFF2-40B4-BE49-F238E27FC236}">
                <a16:creationId xmlns:a16="http://schemas.microsoft.com/office/drawing/2014/main" id="{1B59CB9A-2013-4DBA-95A1-26A58F490E69}"/>
              </a:ext>
            </a:extLst>
          </p:cNvPr>
          <p:cNvSpPr/>
          <p:nvPr/>
        </p:nvSpPr>
        <p:spPr>
          <a:xfrm>
            <a:off x="5913120" y="1148929"/>
            <a:ext cx="7706360" cy="1622266"/>
          </a:xfrm>
          <a:prstGeom prst="roundRect">
            <a:avLst>
              <a:gd name="adj" fmla="val 3044"/>
            </a:avLst>
          </a:prstGeom>
          <a:solidFill>
            <a:srgbClr val="F89ABE"/>
          </a:solidFill>
          <a:ln w="7620">
            <a:solidFill>
              <a:srgbClr val="194A99"/>
            </a:solidFill>
            <a:prstDash val="solid"/>
          </a:ln>
        </p:spPr>
        <p:txBody>
          <a:bodyPr/>
          <a:lstStyle/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37FFF5-D05C-4266-AE6A-EB9B98F08464}"/>
              </a:ext>
            </a:extLst>
          </p:cNvPr>
          <p:cNvSpPr txBox="1"/>
          <p:nvPr/>
        </p:nvSpPr>
        <p:spPr>
          <a:xfrm>
            <a:off x="6038789" y="1712252"/>
            <a:ext cx="7337424" cy="7343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6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ea typeface="Merriweather" pitchFamily="34" charset="-122"/>
                <a:cs typeface="Times New Roman" panose="02020603050405020304" pitchFamily="18" charset="0"/>
              </a:rPr>
              <a:t>Femme Secure is a disaster management app aimed at improving safety, communication, and preparedness during natural disasters.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F44FAF-7519-4356-82AA-7C40E9640BAE}"/>
              </a:ext>
            </a:extLst>
          </p:cNvPr>
          <p:cNvSpPr txBox="1"/>
          <p:nvPr/>
        </p:nvSpPr>
        <p:spPr>
          <a:xfrm>
            <a:off x="6038789" y="1286494"/>
            <a:ext cx="6750049" cy="425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55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ea typeface="Merriweather" pitchFamily="34" charset="-122"/>
                <a:cs typeface="Times New Roman" panose="02020603050405020304" pitchFamily="18" charset="0"/>
              </a:rPr>
              <a:t>Project Review: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3D0A3B-675B-4C06-A34C-43FFC8CE3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433" y="1858196"/>
            <a:ext cx="4548470" cy="488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7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472668"/>
          </a:xfrm>
          <a:prstGeom prst="rect">
            <a:avLst/>
          </a:prstGeom>
        </p:spPr>
      </p:pic>
      <p:sp>
        <p:nvSpPr>
          <p:cNvPr id="15" name="Text 12"/>
          <p:cNvSpPr/>
          <p:nvPr/>
        </p:nvSpPr>
        <p:spPr>
          <a:xfrm>
            <a:off x="676433" y="6372023"/>
            <a:ext cx="5471398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10"/>
              </a:lnSpc>
              <a:buNone/>
            </a:pPr>
            <a:endParaRPr lang="en-US" sz="194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C1D434-C831-4ABF-AA86-E275D408A659}"/>
              </a:ext>
            </a:extLst>
          </p:cNvPr>
          <p:cNvSpPr txBox="1"/>
          <p:nvPr/>
        </p:nvSpPr>
        <p:spPr>
          <a:xfrm>
            <a:off x="537828" y="203069"/>
            <a:ext cx="744460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5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4BF6A8-225F-4E44-A3A1-9515ABBA5693}"/>
              </a:ext>
            </a:extLst>
          </p:cNvPr>
          <p:cNvSpPr txBox="1"/>
          <p:nvPr/>
        </p:nvSpPr>
        <p:spPr>
          <a:xfrm>
            <a:off x="537828" y="1498375"/>
            <a:ext cx="13533772" cy="629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The frequency and intensity of natural disasters are increasing, leading to significant risks for individuals and communities.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Lack of immediate access to critical information and support can result in confusion and delayed responses during emergencies.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Insufficient preparedness and knowledge about safety protocols contribute to tragic outcomes.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Key Challenges: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Difficulty obtaining real-time information during emergencies.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Limited communication channels leading to disorganized responses.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Inadequate access to resources and assistance for affected individuals.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51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alphaModFix amt="95000"/>
          </a:blip>
          <a:stretch>
            <a:fillRect/>
          </a:stretch>
        </p:blipFill>
        <p:spPr>
          <a:xfrm>
            <a:off x="0" y="0"/>
            <a:ext cx="14630400" cy="8472668"/>
          </a:xfrm>
          <a:prstGeom prst="rect">
            <a:avLst/>
          </a:prstGeom>
        </p:spPr>
      </p:pic>
      <p:sp>
        <p:nvSpPr>
          <p:cNvPr id="15" name="Text 12"/>
          <p:cNvSpPr/>
          <p:nvPr/>
        </p:nvSpPr>
        <p:spPr>
          <a:xfrm>
            <a:off x="676433" y="6372023"/>
            <a:ext cx="5471398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10"/>
              </a:lnSpc>
              <a:buNone/>
            </a:pPr>
            <a:endParaRPr lang="en-US" sz="194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C1D434-C831-4ABF-AA86-E275D408A659}"/>
              </a:ext>
            </a:extLst>
          </p:cNvPr>
          <p:cNvSpPr txBox="1"/>
          <p:nvPr/>
        </p:nvSpPr>
        <p:spPr>
          <a:xfrm>
            <a:off x="537828" y="466315"/>
            <a:ext cx="744460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sz="5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4BF6A8-225F-4E44-A3A1-9515ABBA5693}"/>
              </a:ext>
            </a:extLst>
          </p:cNvPr>
          <p:cNvSpPr txBox="1"/>
          <p:nvPr/>
        </p:nvSpPr>
        <p:spPr>
          <a:xfrm>
            <a:off x="537828" y="1871348"/>
            <a:ext cx="13533772" cy="5853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1)Enhance User Preparedness - Equip users with essential tools and information to improve disaster readiness through real-time alerts and educational resources.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2)Facilitate Real-Time Communication - Enable efficient communication during emergencies, ensuring users receive timely updates and can respond effectively.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3)Provide Accurate and Accessible Information - Deliver real-time weather updates, disaster alerts, and location tracking to empower users with critical information for informed decision-making.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4)Ensure User Safety and Support - Implement features that allow users to send SOS alerts and access emergency contacts quickly, enhancing personal safety during disasters.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35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alphaModFix amt="95000"/>
          </a:blip>
          <a:stretch>
            <a:fillRect/>
          </a:stretch>
        </p:blipFill>
        <p:spPr>
          <a:xfrm>
            <a:off x="0" y="3765"/>
            <a:ext cx="14630399" cy="8225835"/>
          </a:xfrm>
          <a:prstGeom prst="rect">
            <a:avLst/>
          </a:prstGeom>
        </p:spPr>
      </p:pic>
      <p:sp>
        <p:nvSpPr>
          <p:cNvPr id="15" name="Text 12"/>
          <p:cNvSpPr/>
          <p:nvPr/>
        </p:nvSpPr>
        <p:spPr>
          <a:xfrm>
            <a:off x="676433" y="6372023"/>
            <a:ext cx="5471398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10"/>
              </a:lnSpc>
              <a:buNone/>
            </a:pPr>
            <a:endParaRPr lang="en-US" sz="194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119;p17">
            <a:extLst>
              <a:ext uri="{FF2B5EF4-FFF2-40B4-BE49-F238E27FC236}">
                <a16:creationId xmlns:a16="http://schemas.microsoft.com/office/drawing/2014/main" id="{BCE9B49B-700A-4B5E-BFA9-AEFB66268CE9}"/>
              </a:ext>
            </a:extLst>
          </p:cNvPr>
          <p:cNvSpPr txBox="1"/>
          <p:nvPr/>
        </p:nvSpPr>
        <p:spPr>
          <a:xfrm>
            <a:off x="631408" y="188009"/>
            <a:ext cx="12618720" cy="159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i="0" u="none" strike="noStrike" cap="none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Functional Requirements</a:t>
            </a:r>
            <a:endParaRPr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Google Shape;120;p17">
            <a:extLst>
              <a:ext uri="{FF2B5EF4-FFF2-40B4-BE49-F238E27FC236}">
                <a16:creationId xmlns:a16="http://schemas.microsoft.com/office/drawing/2014/main" id="{4CCBED0F-B0CF-45FB-A057-7888226487AB}"/>
              </a:ext>
            </a:extLst>
          </p:cNvPr>
          <p:cNvGrpSpPr/>
          <p:nvPr/>
        </p:nvGrpSpPr>
        <p:grpSpPr>
          <a:xfrm>
            <a:off x="579120" y="2009433"/>
            <a:ext cx="13472159" cy="4985024"/>
            <a:chOff x="0" y="2294"/>
            <a:chExt cx="12618719" cy="4163580"/>
          </a:xfrm>
        </p:grpSpPr>
        <p:sp>
          <p:nvSpPr>
            <p:cNvPr id="10" name="Google Shape;121;p17">
              <a:extLst>
                <a:ext uri="{FF2B5EF4-FFF2-40B4-BE49-F238E27FC236}">
                  <a16:creationId xmlns:a16="http://schemas.microsoft.com/office/drawing/2014/main" id="{20D4F636-0BE4-4F0D-9047-0A0D1DF5C9F5}"/>
                </a:ext>
              </a:extLst>
            </p:cNvPr>
            <p:cNvSpPr/>
            <p:nvPr/>
          </p:nvSpPr>
          <p:spPr>
            <a:xfrm rot="5400000">
              <a:off x="8179420" y="-3534059"/>
              <a:ext cx="802617" cy="807598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7D5CB">
                <a:alpha val="89803"/>
              </a:srgbClr>
            </a:solidFill>
            <a:ln w="12700" cap="flat" cmpd="sng">
              <a:solidFill>
                <a:srgbClr val="F7D5CB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Google Shape;122;p17">
              <a:extLst>
                <a:ext uri="{FF2B5EF4-FFF2-40B4-BE49-F238E27FC236}">
                  <a16:creationId xmlns:a16="http://schemas.microsoft.com/office/drawing/2014/main" id="{86D62DC3-D291-4A68-AD95-5F3B55576787}"/>
                </a:ext>
              </a:extLst>
            </p:cNvPr>
            <p:cNvSpPr txBox="1"/>
            <p:nvPr/>
          </p:nvSpPr>
          <p:spPr>
            <a:xfrm>
              <a:off x="4542739" y="141803"/>
              <a:ext cx="8036799" cy="724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38100" rIns="76200" bIns="38100" anchor="ctr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  <a:sym typeface="Calibri"/>
                </a:rPr>
                <a:t>The app provides comprehensive safety tips and a structured checklist, ensuring users are well-prepared with precautions and critical items during emergencies.</a:t>
              </a:r>
            </a:p>
          </p:txBody>
        </p:sp>
        <p:sp>
          <p:nvSpPr>
            <p:cNvPr id="12" name="Google Shape;123;p17">
              <a:extLst>
                <a:ext uri="{FF2B5EF4-FFF2-40B4-BE49-F238E27FC236}">
                  <a16:creationId xmlns:a16="http://schemas.microsoft.com/office/drawing/2014/main" id="{D9EF44F2-2133-49B7-98C2-2C70B9DED65E}"/>
                </a:ext>
              </a:extLst>
            </p:cNvPr>
            <p:cNvSpPr/>
            <p:nvPr/>
          </p:nvSpPr>
          <p:spPr>
            <a:xfrm>
              <a:off x="0" y="2294"/>
              <a:ext cx="4542739" cy="1003272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Google Shape;124;p17">
              <a:extLst>
                <a:ext uri="{FF2B5EF4-FFF2-40B4-BE49-F238E27FC236}">
                  <a16:creationId xmlns:a16="http://schemas.microsoft.com/office/drawing/2014/main" id="{32E22D2A-00BB-4EB8-8016-A70447CFF4D0}"/>
                </a:ext>
              </a:extLst>
            </p:cNvPr>
            <p:cNvSpPr txBox="1"/>
            <p:nvPr/>
          </p:nvSpPr>
          <p:spPr>
            <a:xfrm>
              <a:off x="48976" y="51270"/>
              <a:ext cx="4444787" cy="9053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53325" rIns="10667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None/>
              </a:pPr>
              <a:r>
                <a:rPr lang="en-US" sz="2800" b="0" i="0" u="none" strike="noStrike" cap="none" dirty="0">
                  <a:solidFill>
                    <a:schemeClr val="lt1"/>
                  </a:solidFill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  <a:sym typeface="Calibri"/>
                </a:rPr>
                <a:t>1)</a:t>
              </a:r>
              <a:r>
                <a:rPr lang="en-US" sz="2800" dirty="0">
                  <a:solidFill>
                    <a:schemeClr val="lt1"/>
                  </a:solidFill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  <a:sym typeface="Calibri"/>
                </a:rPr>
                <a:t>Safety Tips and Checklist</a:t>
              </a: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Google Shape;125;p17">
              <a:extLst>
                <a:ext uri="{FF2B5EF4-FFF2-40B4-BE49-F238E27FC236}">
                  <a16:creationId xmlns:a16="http://schemas.microsoft.com/office/drawing/2014/main" id="{57CD3AEB-91AB-49E9-B6ED-205F42C631F1}"/>
                </a:ext>
              </a:extLst>
            </p:cNvPr>
            <p:cNvSpPr/>
            <p:nvPr/>
          </p:nvSpPr>
          <p:spPr>
            <a:xfrm rot="5400000">
              <a:off x="8179420" y="-2480623"/>
              <a:ext cx="802617" cy="807598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1D5CF">
                <a:alpha val="89803"/>
              </a:srgbClr>
            </a:solidFill>
            <a:ln w="12700" cap="flat" cmpd="sng">
              <a:solidFill>
                <a:srgbClr val="F1D5CF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Google Shape;126;p17">
              <a:extLst>
                <a:ext uri="{FF2B5EF4-FFF2-40B4-BE49-F238E27FC236}">
                  <a16:creationId xmlns:a16="http://schemas.microsoft.com/office/drawing/2014/main" id="{C0C02578-4C5E-48B4-8C2F-C1F26DD10A32}"/>
                </a:ext>
              </a:extLst>
            </p:cNvPr>
            <p:cNvSpPr txBox="1"/>
            <p:nvPr/>
          </p:nvSpPr>
          <p:spPr>
            <a:xfrm>
              <a:off x="4542739" y="1195239"/>
              <a:ext cx="8036799" cy="724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38100" rIns="76200" bIns="38100" anchor="ctr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  <a:sym typeface="Calibri"/>
                </a:rPr>
                <a:t>The app provides an interactive map displaying nearby shelters, safe zones, and disaster-affected areas, with GPS tracking for the user's current location.</a:t>
              </a:r>
            </a:p>
          </p:txBody>
        </p:sp>
        <p:sp>
          <p:nvSpPr>
            <p:cNvPr id="17" name="Google Shape;127;p17">
              <a:extLst>
                <a:ext uri="{FF2B5EF4-FFF2-40B4-BE49-F238E27FC236}">
                  <a16:creationId xmlns:a16="http://schemas.microsoft.com/office/drawing/2014/main" id="{D839E2B5-C942-4CCA-B029-8D1E1B95B27F}"/>
                </a:ext>
              </a:extLst>
            </p:cNvPr>
            <p:cNvSpPr/>
            <p:nvPr/>
          </p:nvSpPr>
          <p:spPr>
            <a:xfrm>
              <a:off x="0" y="1055730"/>
              <a:ext cx="4542739" cy="1003272"/>
            </a:xfrm>
            <a:prstGeom prst="roundRect">
              <a:avLst>
                <a:gd name="adj" fmla="val 16667"/>
              </a:avLst>
            </a:prstGeom>
            <a:solidFill>
              <a:srgbClr val="D7785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Google Shape;128;p17">
              <a:extLst>
                <a:ext uri="{FF2B5EF4-FFF2-40B4-BE49-F238E27FC236}">
                  <a16:creationId xmlns:a16="http://schemas.microsoft.com/office/drawing/2014/main" id="{B9483FD9-76C2-4E86-8F1B-CAA1A4F2704B}"/>
                </a:ext>
              </a:extLst>
            </p:cNvPr>
            <p:cNvSpPr txBox="1"/>
            <p:nvPr/>
          </p:nvSpPr>
          <p:spPr>
            <a:xfrm>
              <a:off x="48976" y="1104706"/>
              <a:ext cx="4444787" cy="9053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53325" rIns="10667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None/>
              </a:pPr>
              <a:r>
                <a:rPr lang="en-US" sz="2800" b="0" i="0" u="none" strike="noStrike" cap="none" dirty="0">
                  <a:solidFill>
                    <a:schemeClr val="lt1"/>
                  </a:solidFill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  <a:sym typeface="Calibri"/>
                </a:rPr>
                <a:t>2)Real Time Map</a:t>
              </a: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Google Shape;129;p17">
              <a:extLst>
                <a:ext uri="{FF2B5EF4-FFF2-40B4-BE49-F238E27FC236}">
                  <a16:creationId xmlns:a16="http://schemas.microsoft.com/office/drawing/2014/main" id="{CB0D0F2E-D6F6-46A5-BC4E-3DF30A686E4D}"/>
                </a:ext>
              </a:extLst>
            </p:cNvPr>
            <p:cNvSpPr/>
            <p:nvPr/>
          </p:nvSpPr>
          <p:spPr>
            <a:xfrm rot="5400000">
              <a:off x="8179420" y="-1427187"/>
              <a:ext cx="802617" cy="807598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EBD6D4">
                <a:alpha val="89803"/>
              </a:srgbClr>
            </a:solidFill>
            <a:ln w="12700" cap="flat" cmpd="sng">
              <a:solidFill>
                <a:srgbClr val="EBD6D4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Google Shape;130;p17">
              <a:extLst>
                <a:ext uri="{FF2B5EF4-FFF2-40B4-BE49-F238E27FC236}">
                  <a16:creationId xmlns:a16="http://schemas.microsoft.com/office/drawing/2014/main" id="{0A47DCA9-3D82-4F88-B0A5-77FCC8867C65}"/>
                </a:ext>
              </a:extLst>
            </p:cNvPr>
            <p:cNvSpPr txBox="1"/>
            <p:nvPr/>
          </p:nvSpPr>
          <p:spPr>
            <a:xfrm>
              <a:off x="4542739" y="2248675"/>
              <a:ext cx="8036799" cy="724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38100" rIns="76200" bIns="38100" anchor="ctr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  <a:sym typeface="Calibri"/>
                </a:rPr>
                <a:t>An SOS button must be available for users to send a distress signal and their location to pre-configured emergency contacts, along with an option for direct dialing emergency services.</a:t>
              </a:r>
            </a:p>
          </p:txBody>
        </p:sp>
        <p:sp>
          <p:nvSpPr>
            <p:cNvPr id="21" name="Google Shape;131;p17">
              <a:extLst>
                <a:ext uri="{FF2B5EF4-FFF2-40B4-BE49-F238E27FC236}">
                  <a16:creationId xmlns:a16="http://schemas.microsoft.com/office/drawing/2014/main" id="{E20006DA-A0AF-46E0-B3CF-F448A40083A5}"/>
                </a:ext>
              </a:extLst>
            </p:cNvPr>
            <p:cNvSpPr/>
            <p:nvPr/>
          </p:nvSpPr>
          <p:spPr>
            <a:xfrm>
              <a:off x="0" y="2109166"/>
              <a:ext cx="4542739" cy="1003272"/>
            </a:xfrm>
            <a:prstGeom prst="roundRect">
              <a:avLst>
                <a:gd name="adj" fmla="val 16667"/>
              </a:avLst>
            </a:prstGeom>
            <a:solidFill>
              <a:srgbClr val="C47F6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Google Shape;132;p17">
              <a:extLst>
                <a:ext uri="{FF2B5EF4-FFF2-40B4-BE49-F238E27FC236}">
                  <a16:creationId xmlns:a16="http://schemas.microsoft.com/office/drawing/2014/main" id="{3C803469-C96B-47A7-8E47-6A3B167720EE}"/>
                </a:ext>
              </a:extLst>
            </p:cNvPr>
            <p:cNvSpPr txBox="1"/>
            <p:nvPr/>
          </p:nvSpPr>
          <p:spPr>
            <a:xfrm>
              <a:off x="48976" y="2158142"/>
              <a:ext cx="4444787" cy="9053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53325" rIns="10667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None/>
              </a:pPr>
              <a:r>
                <a:rPr lang="en-US" sz="2800" b="0" i="0" u="none" strike="noStrike" cap="none" dirty="0">
                  <a:solidFill>
                    <a:schemeClr val="lt1"/>
                  </a:solidFill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  <a:sym typeface="Calibri"/>
                </a:rPr>
                <a:t>3)SOS and Emergency Feature</a:t>
              </a: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Google Shape;133;p17">
              <a:extLst>
                <a:ext uri="{FF2B5EF4-FFF2-40B4-BE49-F238E27FC236}">
                  <a16:creationId xmlns:a16="http://schemas.microsoft.com/office/drawing/2014/main" id="{8C797C9F-DC6F-4A32-B261-03C39B8FAEB9}"/>
                </a:ext>
              </a:extLst>
            </p:cNvPr>
            <p:cNvSpPr/>
            <p:nvPr/>
          </p:nvSpPr>
          <p:spPr>
            <a:xfrm rot="5400000">
              <a:off x="8179420" y="-373752"/>
              <a:ext cx="802617" cy="807598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E5DAD9">
                <a:alpha val="89803"/>
              </a:srgbClr>
            </a:solidFill>
            <a:ln w="12700" cap="flat" cmpd="sng">
              <a:solidFill>
                <a:srgbClr val="E5DAD9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Google Shape;134;p17">
              <a:extLst>
                <a:ext uri="{FF2B5EF4-FFF2-40B4-BE49-F238E27FC236}">
                  <a16:creationId xmlns:a16="http://schemas.microsoft.com/office/drawing/2014/main" id="{60BDAB9E-6F25-4A22-8CC4-C2E99DF720C0}"/>
                </a:ext>
              </a:extLst>
            </p:cNvPr>
            <p:cNvSpPr txBox="1"/>
            <p:nvPr/>
          </p:nvSpPr>
          <p:spPr>
            <a:xfrm>
              <a:off x="4542739" y="3302110"/>
              <a:ext cx="8036799" cy="724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38100" rIns="76200" bIns="38100" anchor="ctr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  <a:sym typeface="Calibri"/>
                </a:rPr>
                <a:t>The app should provide real-time weather updates and AI-driven, allowing users to configure alert preferences for specific weather conditions or disasters.</a:t>
              </a:r>
              <a:endParaRPr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Google Shape;135;p17">
              <a:extLst>
                <a:ext uri="{FF2B5EF4-FFF2-40B4-BE49-F238E27FC236}">
                  <a16:creationId xmlns:a16="http://schemas.microsoft.com/office/drawing/2014/main" id="{5B39E72B-789B-4E34-B8CB-8E2A238488A8}"/>
                </a:ext>
              </a:extLst>
            </p:cNvPr>
            <p:cNvSpPr/>
            <p:nvPr/>
          </p:nvSpPr>
          <p:spPr>
            <a:xfrm>
              <a:off x="0" y="3162602"/>
              <a:ext cx="4542739" cy="1003272"/>
            </a:xfrm>
            <a:prstGeom prst="roundRect">
              <a:avLst>
                <a:gd name="adj" fmla="val 16667"/>
              </a:avLst>
            </a:prstGeom>
            <a:solidFill>
              <a:srgbClr val="B38E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Google Shape;136;p17">
              <a:extLst>
                <a:ext uri="{FF2B5EF4-FFF2-40B4-BE49-F238E27FC236}">
                  <a16:creationId xmlns:a16="http://schemas.microsoft.com/office/drawing/2014/main" id="{0BB2A59D-2DE4-43DA-AE67-00AA87356C52}"/>
                </a:ext>
              </a:extLst>
            </p:cNvPr>
            <p:cNvSpPr txBox="1"/>
            <p:nvPr/>
          </p:nvSpPr>
          <p:spPr>
            <a:xfrm>
              <a:off x="48976" y="3211578"/>
              <a:ext cx="4444787" cy="9053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53325" rIns="10667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None/>
              </a:pPr>
              <a:r>
                <a:rPr lang="en-US" sz="2800" b="0" i="0" u="none" strike="noStrike" cap="none" dirty="0">
                  <a:solidFill>
                    <a:schemeClr val="lt1"/>
                  </a:solidFill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  <a:sym typeface="Calibri"/>
                </a:rPr>
                <a:t>4)Weather Updates</a:t>
              </a: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124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alphaModFix amt="95000"/>
          </a:blip>
          <a:stretch>
            <a:fillRect/>
          </a:stretch>
        </p:blipFill>
        <p:spPr>
          <a:xfrm>
            <a:off x="0" y="3765"/>
            <a:ext cx="14630399" cy="8225834"/>
          </a:xfrm>
          <a:prstGeom prst="rect">
            <a:avLst/>
          </a:prstGeom>
        </p:spPr>
      </p:pic>
      <p:sp>
        <p:nvSpPr>
          <p:cNvPr id="15" name="Text 12"/>
          <p:cNvSpPr/>
          <p:nvPr/>
        </p:nvSpPr>
        <p:spPr>
          <a:xfrm>
            <a:off x="676433" y="6372023"/>
            <a:ext cx="5471398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10"/>
              </a:lnSpc>
              <a:buNone/>
            </a:pPr>
            <a:endParaRPr lang="en-US" sz="194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119;p17">
            <a:extLst>
              <a:ext uri="{FF2B5EF4-FFF2-40B4-BE49-F238E27FC236}">
                <a16:creationId xmlns:a16="http://schemas.microsoft.com/office/drawing/2014/main" id="{BCE9B49B-700A-4B5E-BFA9-AEFB66268CE9}"/>
              </a:ext>
            </a:extLst>
          </p:cNvPr>
          <p:cNvSpPr txBox="1"/>
          <p:nvPr/>
        </p:nvSpPr>
        <p:spPr>
          <a:xfrm>
            <a:off x="548640" y="188009"/>
            <a:ext cx="12701488" cy="1671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i="0" u="none" strike="noStrike" cap="none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Non-Functional Requirements</a:t>
            </a:r>
            <a:endParaRPr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Google Shape;120;p17">
            <a:extLst>
              <a:ext uri="{FF2B5EF4-FFF2-40B4-BE49-F238E27FC236}">
                <a16:creationId xmlns:a16="http://schemas.microsoft.com/office/drawing/2014/main" id="{05C9537F-5E1C-4140-A1C2-30AB50EE5EC8}"/>
              </a:ext>
            </a:extLst>
          </p:cNvPr>
          <p:cNvGrpSpPr/>
          <p:nvPr/>
        </p:nvGrpSpPr>
        <p:grpSpPr>
          <a:xfrm>
            <a:off x="502920" y="2238764"/>
            <a:ext cx="13624559" cy="4802116"/>
            <a:chOff x="0" y="2294"/>
            <a:chExt cx="12618719" cy="4163580"/>
          </a:xfrm>
        </p:grpSpPr>
        <p:sp>
          <p:nvSpPr>
            <p:cNvPr id="28" name="Google Shape;121;p17">
              <a:extLst>
                <a:ext uri="{FF2B5EF4-FFF2-40B4-BE49-F238E27FC236}">
                  <a16:creationId xmlns:a16="http://schemas.microsoft.com/office/drawing/2014/main" id="{0A75CACB-EE7D-4AAF-8EB6-79F814A8131A}"/>
                </a:ext>
              </a:extLst>
            </p:cNvPr>
            <p:cNvSpPr/>
            <p:nvPr/>
          </p:nvSpPr>
          <p:spPr>
            <a:xfrm rot="5400000">
              <a:off x="8179420" y="-3534059"/>
              <a:ext cx="802617" cy="807598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7D5CB">
                <a:alpha val="89803"/>
              </a:srgbClr>
            </a:solidFill>
            <a:ln w="12700" cap="flat" cmpd="sng">
              <a:solidFill>
                <a:srgbClr val="F7D5CB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Google Shape;122;p17">
              <a:extLst>
                <a:ext uri="{FF2B5EF4-FFF2-40B4-BE49-F238E27FC236}">
                  <a16:creationId xmlns:a16="http://schemas.microsoft.com/office/drawing/2014/main" id="{5FD652BA-8376-4F0E-BEC7-C4A104E09AB9}"/>
                </a:ext>
              </a:extLst>
            </p:cNvPr>
            <p:cNvSpPr txBox="1"/>
            <p:nvPr/>
          </p:nvSpPr>
          <p:spPr>
            <a:xfrm>
              <a:off x="4542739" y="121038"/>
              <a:ext cx="8036799" cy="724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38100" rIns="76200" bIns="38100" anchor="ctr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  <a:sym typeface="Calibri"/>
                </a:rPr>
                <a:t>The app has an intuitive and user-friendly interface, ensuring easy navigation and accessibility for all users, especially during stressful situations.</a:t>
              </a:r>
            </a:p>
          </p:txBody>
        </p:sp>
        <p:sp>
          <p:nvSpPr>
            <p:cNvPr id="30" name="Google Shape;123;p17">
              <a:extLst>
                <a:ext uri="{FF2B5EF4-FFF2-40B4-BE49-F238E27FC236}">
                  <a16:creationId xmlns:a16="http://schemas.microsoft.com/office/drawing/2014/main" id="{B0E5F265-7ACE-475D-99F4-54782B6A7EC1}"/>
                </a:ext>
              </a:extLst>
            </p:cNvPr>
            <p:cNvSpPr/>
            <p:nvPr/>
          </p:nvSpPr>
          <p:spPr>
            <a:xfrm>
              <a:off x="0" y="2294"/>
              <a:ext cx="4542739" cy="1003272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Google Shape;124;p17">
              <a:extLst>
                <a:ext uri="{FF2B5EF4-FFF2-40B4-BE49-F238E27FC236}">
                  <a16:creationId xmlns:a16="http://schemas.microsoft.com/office/drawing/2014/main" id="{A4A0BC37-EB0B-49B7-A169-CBB7F368663F}"/>
                </a:ext>
              </a:extLst>
            </p:cNvPr>
            <p:cNvSpPr txBox="1"/>
            <p:nvPr/>
          </p:nvSpPr>
          <p:spPr>
            <a:xfrm>
              <a:off x="48976" y="51270"/>
              <a:ext cx="4444787" cy="9053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53325" rIns="10667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None/>
              </a:pPr>
              <a:r>
                <a:rPr lang="en-US" sz="2800" b="0" i="0" u="none" strike="noStrike" cap="none" dirty="0">
                  <a:solidFill>
                    <a:schemeClr val="lt1"/>
                  </a:solidFill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  <a:sym typeface="Calibri"/>
                </a:rPr>
                <a:t>1)Usability</a:t>
              </a: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Google Shape;125;p17">
              <a:extLst>
                <a:ext uri="{FF2B5EF4-FFF2-40B4-BE49-F238E27FC236}">
                  <a16:creationId xmlns:a16="http://schemas.microsoft.com/office/drawing/2014/main" id="{6661E15D-1A81-4356-AB83-505EAA764FD9}"/>
                </a:ext>
              </a:extLst>
            </p:cNvPr>
            <p:cNvSpPr/>
            <p:nvPr/>
          </p:nvSpPr>
          <p:spPr>
            <a:xfrm rot="5400000">
              <a:off x="8179420" y="-2480623"/>
              <a:ext cx="802617" cy="807598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1D5CF">
                <a:alpha val="89803"/>
              </a:srgbClr>
            </a:solidFill>
            <a:ln w="12700" cap="flat" cmpd="sng">
              <a:solidFill>
                <a:srgbClr val="F1D5CF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Google Shape;126;p17">
              <a:extLst>
                <a:ext uri="{FF2B5EF4-FFF2-40B4-BE49-F238E27FC236}">
                  <a16:creationId xmlns:a16="http://schemas.microsoft.com/office/drawing/2014/main" id="{8E242998-9F5C-4B00-BC08-BC12852DE0FF}"/>
                </a:ext>
              </a:extLst>
            </p:cNvPr>
            <p:cNvSpPr txBox="1"/>
            <p:nvPr/>
          </p:nvSpPr>
          <p:spPr>
            <a:xfrm>
              <a:off x="4542739" y="1195239"/>
              <a:ext cx="8036799" cy="724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38100" rIns="76200" bIns="38100" anchor="ctr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  <a:sym typeface="Calibri"/>
                </a:rPr>
                <a:t>The app must function reliably and stably, with critical features like emergency contacts accessible 99.99% of the time.</a:t>
              </a:r>
            </a:p>
          </p:txBody>
        </p:sp>
        <p:sp>
          <p:nvSpPr>
            <p:cNvPr id="34" name="Google Shape;127;p17">
              <a:extLst>
                <a:ext uri="{FF2B5EF4-FFF2-40B4-BE49-F238E27FC236}">
                  <a16:creationId xmlns:a16="http://schemas.microsoft.com/office/drawing/2014/main" id="{FBD4779C-D406-412A-9108-36ABAF246B91}"/>
                </a:ext>
              </a:extLst>
            </p:cNvPr>
            <p:cNvSpPr/>
            <p:nvPr/>
          </p:nvSpPr>
          <p:spPr>
            <a:xfrm>
              <a:off x="0" y="1055730"/>
              <a:ext cx="4542739" cy="1003272"/>
            </a:xfrm>
            <a:prstGeom prst="roundRect">
              <a:avLst>
                <a:gd name="adj" fmla="val 16667"/>
              </a:avLst>
            </a:prstGeom>
            <a:solidFill>
              <a:srgbClr val="D7785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Google Shape;128;p17">
              <a:extLst>
                <a:ext uri="{FF2B5EF4-FFF2-40B4-BE49-F238E27FC236}">
                  <a16:creationId xmlns:a16="http://schemas.microsoft.com/office/drawing/2014/main" id="{E31BF075-95FF-47CA-B070-1202607C6513}"/>
                </a:ext>
              </a:extLst>
            </p:cNvPr>
            <p:cNvSpPr txBox="1"/>
            <p:nvPr/>
          </p:nvSpPr>
          <p:spPr>
            <a:xfrm>
              <a:off x="48976" y="1104706"/>
              <a:ext cx="4444787" cy="9053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53325" rIns="10667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None/>
              </a:pPr>
              <a:r>
                <a:rPr lang="en-US" sz="2800" b="0" i="0" u="none" strike="noStrike" cap="none" dirty="0">
                  <a:solidFill>
                    <a:schemeClr val="lt1"/>
                  </a:solidFill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  <a:sym typeface="Calibri"/>
                </a:rPr>
                <a:t>2) Reliability</a:t>
              </a: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Google Shape;129;p17">
              <a:extLst>
                <a:ext uri="{FF2B5EF4-FFF2-40B4-BE49-F238E27FC236}">
                  <a16:creationId xmlns:a16="http://schemas.microsoft.com/office/drawing/2014/main" id="{3A79142E-AF9F-471F-B8E2-5DA3255EE46B}"/>
                </a:ext>
              </a:extLst>
            </p:cNvPr>
            <p:cNvSpPr/>
            <p:nvPr/>
          </p:nvSpPr>
          <p:spPr>
            <a:xfrm rot="5400000">
              <a:off x="8179420" y="-1427187"/>
              <a:ext cx="802617" cy="807598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EBD6D4">
                <a:alpha val="89803"/>
              </a:srgbClr>
            </a:solidFill>
            <a:ln w="12700" cap="flat" cmpd="sng">
              <a:solidFill>
                <a:srgbClr val="EBD6D4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Google Shape;130;p17">
              <a:extLst>
                <a:ext uri="{FF2B5EF4-FFF2-40B4-BE49-F238E27FC236}">
                  <a16:creationId xmlns:a16="http://schemas.microsoft.com/office/drawing/2014/main" id="{3913C399-2C28-42F4-862C-6EC9A1CBD49D}"/>
                </a:ext>
              </a:extLst>
            </p:cNvPr>
            <p:cNvSpPr txBox="1"/>
            <p:nvPr/>
          </p:nvSpPr>
          <p:spPr>
            <a:xfrm>
              <a:off x="4542739" y="2248675"/>
              <a:ext cx="8036799" cy="724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38100" rIns="76200" bIns="38100" anchor="ctr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  <a:sym typeface="Calibri"/>
                </a:rPr>
                <a:t>User data must be kept secure, with measures in place to protect sensitive information and ensure user privacy.</a:t>
              </a:r>
            </a:p>
          </p:txBody>
        </p:sp>
        <p:sp>
          <p:nvSpPr>
            <p:cNvPr id="38" name="Google Shape;131;p17">
              <a:extLst>
                <a:ext uri="{FF2B5EF4-FFF2-40B4-BE49-F238E27FC236}">
                  <a16:creationId xmlns:a16="http://schemas.microsoft.com/office/drawing/2014/main" id="{04250282-D0B9-408A-81D9-AE93E6BC746C}"/>
                </a:ext>
              </a:extLst>
            </p:cNvPr>
            <p:cNvSpPr/>
            <p:nvPr/>
          </p:nvSpPr>
          <p:spPr>
            <a:xfrm>
              <a:off x="0" y="2109166"/>
              <a:ext cx="4542739" cy="1003272"/>
            </a:xfrm>
            <a:prstGeom prst="roundRect">
              <a:avLst>
                <a:gd name="adj" fmla="val 16667"/>
              </a:avLst>
            </a:prstGeom>
            <a:solidFill>
              <a:srgbClr val="C47F6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Google Shape;132;p17">
              <a:extLst>
                <a:ext uri="{FF2B5EF4-FFF2-40B4-BE49-F238E27FC236}">
                  <a16:creationId xmlns:a16="http://schemas.microsoft.com/office/drawing/2014/main" id="{FD10F1A4-F2E7-41C9-BE07-D274CEC6BE0D}"/>
                </a:ext>
              </a:extLst>
            </p:cNvPr>
            <p:cNvSpPr txBox="1"/>
            <p:nvPr/>
          </p:nvSpPr>
          <p:spPr>
            <a:xfrm>
              <a:off x="48976" y="2158142"/>
              <a:ext cx="4444787" cy="9053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53325" rIns="10667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None/>
              </a:pPr>
              <a:r>
                <a:rPr lang="en-US" sz="2800" b="0" i="0" u="none" strike="noStrike" cap="none" dirty="0">
                  <a:solidFill>
                    <a:schemeClr val="lt1"/>
                  </a:solidFill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  <a:sym typeface="Calibri"/>
                </a:rPr>
                <a:t>3) Security</a:t>
              </a: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Google Shape;133;p17">
              <a:extLst>
                <a:ext uri="{FF2B5EF4-FFF2-40B4-BE49-F238E27FC236}">
                  <a16:creationId xmlns:a16="http://schemas.microsoft.com/office/drawing/2014/main" id="{E11C3AF9-82D5-43DC-A270-14EF15E3EAF6}"/>
                </a:ext>
              </a:extLst>
            </p:cNvPr>
            <p:cNvSpPr/>
            <p:nvPr/>
          </p:nvSpPr>
          <p:spPr>
            <a:xfrm rot="5400000">
              <a:off x="8179420" y="-373752"/>
              <a:ext cx="802617" cy="807598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E5DAD9">
                <a:alpha val="89803"/>
              </a:srgbClr>
            </a:solidFill>
            <a:ln w="12700" cap="flat" cmpd="sng">
              <a:solidFill>
                <a:srgbClr val="E5DAD9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Google Shape;134;p17">
              <a:extLst>
                <a:ext uri="{FF2B5EF4-FFF2-40B4-BE49-F238E27FC236}">
                  <a16:creationId xmlns:a16="http://schemas.microsoft.com/office/drawing/2014/main" id="{798FC628-1424-491B-A18C-C2D749789656}"/>
                </a:ext>
              </a:extLst>
            </p:cNvPr>
            <p:cNvSpPr txBox="1"/>
            <p:nvPr/>
          </p:nvSpPr>
          <p:spPr>
            <a:xfrm>
              <a:off x="4542739" y="3302110"/>
              <a:ext cx="8036799" cy="724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38100" rIns="76200" bIns="38100" anchor="ctr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  <a:sym typeface="Calibri"/>
                </a:rPr>
                <a:t>The app must load within shorter seconds under normal network conditions, with real-time updates and weather data refreshing efficiently to ensure a smooth user experience.</a:t>
              </a:r>
              <a:endParaRPr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Google Shape;135;p17">
              <a:extLst>
                <a:ext uri="{FF2B5EF4-FFF2-40B4-BE49-F238E27FC236}">
                  <a16:creationId xmlns:a16="http://schemas.microsoft.com/office/drawing/2014/main" id="{12131E5C-B1B4-4E74-8C2B-FBC01B8B4DA7}"/>
                </a:ext>
              </a:extLst>
            </p:cNvPr>
            <p:cNvSpPr/>
            <p:nvPr/>
          </p:nvSpPr>
          <p:spPr>
            <a:xfrm>
              <a:off x="0" y="3162602"/>
              <a:ext cx="4542739" cy="1003272"/>
            </a:xfrm>
            <a:prstGeom prst="roundRect">
              <a:avLst>
                <a:gd name="adj" fmla="val 16667"/>
              </a:avLst>
            </a:prstGeom>
            <a:solidFill>
              <a:srgbClr val="B38E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Google Shape;136;p17">
              <a:extLst>
                <a:ext uri="{FF2B5EF4-FFF2-40B4-BE49-F238E27FC236}">
                  <a16:creationId xmlns:a16="http://schemas.microsoft.com/office/drawing/2014/main" id="{F5507A77-2F80-4F90-BB14-BC787EC27D8C}"/>
                </a:ext>
              </a:extLst>
            </p:cNvPr>
            <p:cNvSpPr txBox="1"/>
            <p:nvPr/>
          </p:nvSpPr>
          <p:spPr>
            <a:xfrm>
              <a:off x="48976" y="3211578"/>
              <a:ext cx="4444787" cy="9053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53325" rIns="10667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None/>
              </a:pPr>
              <a:r>
                <a:rPr lang="en-US" sz="2800" b="0" i="0" u="none" strike="noStrike" cap="none" dirty="0">
                  <a:solidFill>
                    <a:schemeClr val="lt1"/>
                  </a:solidFill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  <a:sym typeface="Calibri"/>
                </a:rPr>
                <a:t>4) Performance</a:t>
              </a: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1106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472668"/>
          </a:xfrm>
          <a:prstGeom prst="rect">
            <a:avLst/>
          </a:prstGeom>
        </p:spPr>
      </p:pic>
      <p:sp>
        <p:nvSpPr>
          <p:cNvPr id="15" name="Text 12"/>
          <p:cNvSpPr/>
          <p:nvPr/>
        </p:nvSpPr>
        <p:spPr>
          <a:xfrm>
            <a:off x="676433" y="6372023"/>
            <a:ext cx="5471398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10"/>
              </a:lnSpc>
              <a:buNone/>
            </a:pPr>
            <a:endParaRPr lang="en-US" sz="194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C1D434-C831-4ABF-AA86-E275D408A659}"/>
              </a:ext>
            </a:extLst>
          </p:cNvPr>
          <p:cNvSpPr txBox="1"/>
          <p:nvPr/>
        </p:nvSpPr>
        <p:spPr>
          <a:xfrm>
            <a:off x="407773" y="232505"/>
            <a:ext cx="3585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Results:</a:t>
            </a:r>
            <a:endParaRPr lang="en-IN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AB5D7B-8070-403E-9A65-50B46B8E1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629" y="1172896"/>
            <a:ext cx="3585490" cy="69409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DE0139-A995-4B7D-88AC-1F92D58864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8173" y="1172895"/>
            <a:ext cx="3703320" cy="69409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8C44B1-D3A4-404D-BED4-B6C04A43FD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77191" y="1172895"/>
            <a:ext cx="3703320" cy="684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15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472668"/>
          </a:xfrm>
          <a:prstGeom prst="rect">
            <a:avLst/>
          </a:prstGeom>
        </p:spPr>
      </p:pic>
      <p:sp>
        <p:nvSpPr>
          <p:cNvPr id="15" name="Text 12"/>
          <p:cNvSpPr/>
          <p:nvPr/>
        </p:nvSpPr>
        <p:spPr>
          <a:xfrm>
            <a:off x="676433" y="6372023"/>
            <a:ext cx="5471398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10"/>
              </a:lnSpc>
              <a:buNone/>
            </a:pPr>
            <a:endParaRPr lang="en-US" sz="194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C1D434-C831-4ABF-AA86-E275D408A659}"/>
              </a:ext>
            </a:extLst>
          </p:cNvPr>
          <p:cNvSpPr txBox="1"/>
          <p:nvPr/>
        </p:nvSpPr>
        <p:spPr>
          <a:xfrm>
            <a:off x="407773" y="232505"/>
            <a:ext cx="3585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Results:</a:t>
            </a:r>
            <a:endParaRPr lang="en-IN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A08831-9651-4F48-BB96-1D9B05FE2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5394" y="1172894"/>
            <a:ext cx="3531678" cy="68483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9DEED8-AC20-40AB-840D-80BF84FFF1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0" y="1156824"/>
            <a:ext cx="3703319" cy="68644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6AD0E99-7895-4ABD-8534-2963021B04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328" y="1172895"/>
            <a:ext cx="3703320" cy="684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9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472668"/>
          </a:xfrm>
          <a:prstGeom prst="rect">
            <a:avLst/>
          </a:prstGeom>
        </p:spPr>
      </p:pic>
      <p:sp>
        <p:nvSpPr>
          <p:cNvPr id="15" name="Text 12"/>
          <p:cNvSpPr/>
          <p:nvPr/>
        </p:nvSpPr>
        <p:spPr>
          <a:xfrm>
            <a:off x="676433" y="6372023"/>
            <a:ext cx="5471398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10"/>
              </a:lnSpc>
              <a:buNone/>
            </a:pPr>
            <a:endParaRPr lang="en-US" sz="194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C1D434-C831-4ABF-AA86-E275D408A659}"/>
              </a:ext>
            </a:extLst>
          </p:cNvPr>
          <p:cNvSpPr txBox="1"/>
          <p:nvPr/>
        </p:nvSpPr>
        <p:spPr>
          <a:xfrm>
            <a:off x="407773" y="232505"/>
            <a:ext cx="3585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Results:</a:t>
            </a:r>
            <a:endParaRPr lang="en-IN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19BAC3-7054-476E-8A5B-F14F1D7DB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7508" y="1188136"/>
            <a:ext cx="3585491" cy="6654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FD3288-8584-40A6-8FF9-47AEB81D3D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9414" y="1188136"/>
            <a:ext cx="3703320" cy="66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8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811</Words>
  <Application>Microsoft Office PowerPoint</Application>
  <PresentationFormat>Custom</PresentationFormat>
  <Paragraphs>92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Merriweather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Probin Bhagchandani</cp:lastModifiedBy>
  <cp:revision>42</cp:revision>
  <dcterms:created xsi:type="dcterms:W3CDTF">2024-06-26T14:09:14Z</dcterms:created>
  <dcterms:modified xsi:type="dcterms:W3CDTF">2024-11-16T04:20:44Z</dcterms:modified>
</cp:coreProperties>
</file>