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0" r:id="rId3"/>
  </p:sldMasterIdLst>
  <p:notesMasterIdLst>
    <p:notesMasterId r:id="rId20"/>
  </p:notesMasterIdLst>
  <p:handoutMasterIdLst>
    <p:handoutMasterId r:id="rId21"/>
  </p:handoutMasterIdLst>
  <p:sldIdLst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9" r:id="rId18"/>
    <p:sldId id="260" r:id="rId19"/>
  </p:sldIdLst>
  <p:sldSz cx="109807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237493B-EE9E-4578-8C50-78D69E5947ED}">
          <p14:sldIdLst>
            <p14:sldId id="257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6AA"/>
    <a:srgbClr val="00C421"/>
    <a:srgbClr val="14CA4C"/>
    <a:srgbClr val="8F69FB"/>
    <a:srgbClr val="8366FE"/>
    <a:srgbClr val="7150FE"/>
    <a:srgbClr val="DECF0C"/>
    <a:srgbClr val="A8A400"/>
    <a:srgbClr val="DA00D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36" autoAdjust="0"/>
    <p:restoredTop sz="96327" autoAdjust="0"/>
  </p:normalViewPr>
  <p:slideViewPr>
    <p:cSldViewPr>
      <p:cViewPr varScale="1">
        <p:scale>
          <a:sx n="136" d="100"/>
          <a:sy n="136" d="100"/>
        </p:scale>
        <p:origin x="232" y="376"/>
      </p:cViewPr>
      <p:guideLst>
        <p:guide orient="horz" pos="2160"/>
        <p:guide pos="34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334B2-D815-4D95-BE0F-6329721836E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E3E38-A4B9-47E3-9346-8E1EE3A1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1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49A5B-5940-4F90-A959-5747455D089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3925-DBA6-4339-B321-5E323984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1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49637" y="1523628"/>
            <a:ext cx="9881465" cy="12573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8716" y="5321433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2400" b="1" u="none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338716" y="5766716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800" i="1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author@iaas.uni-stuttgart.de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5269737" y="3656941"/>
            <a:ext cx="3244992" cy="454055"/>
          </a:xfrm>
          <a:prstGeom prst="rect">
            <a:avLst/>
          </a:prstGeom>
          <a:grp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 algn="l"/>
            <a:r>
              <a:rPr lang="de-DE" sz="2600" dirty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rPr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388358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49637" y="1523628"/>
            <a:ext cx="9881465" cy="12573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8716" y="5321433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2400" b="1" u="none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338716" y="5766716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800" i="1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author@iaas.uni-stuttgart.de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5269737" y="3656941"/>
            <a:ext cx="3244992" cy="454055"/>
          </a:xfrm>
          <a:prstGeom prst="rect">
            <a:avLst/>
          </a:prstGeom>
          <a:grp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 algn="l"/>
            <a:r>
              <a:rPr lang="de-DE" sz="2600" dirty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44019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Research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7841" y="239440"/>
            <a:ext cx="9784345" cy="586541"/>
          </a:xfrm>
          <a:prstGeom prst="rect">
            <a:avLst/>
          </a:prstGeom>
        </p:spPr>
        <p:txBody>
          <a:bodyPr/>
          <a:lstStyle>
            <a:lvl1pPr>
              <a:defRPr lang="en-US" sz="2600" b="0" noProof="0" dirty="0" smtClean="0">
                <a:solidFill>
                  <a:schemeClr val="tx2">
                    <a:lumMod val="50000"/>
                  </a:schemeClr>
                </a:solidFill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7841" y="1039720"/>
            <a:ext cx="9784345" cy="518457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2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0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2pPr>
            <a:lvl3pPr marL="1177925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7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3pPr>
            <a:lvl4pPr marL="1630362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6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en-US" sz="120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5pPr>
          </a:lstStyle>
          <a:p>
            <a:pPr marL="355600" lvl="0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Textmasterformat bearbeiten</a:t>
            </a:r>
          </a:p>
          <a:p>
            <a:pPr marL="355600" lvl="1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Zweite Ebene</a:t>
            </a:r>
          </a:p>
          <a:p>
            <a:pPr marL="355600" lvl="2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Dritte Ebene</a:t>
            </a:r>
          </a:p>
          <a:p>
            <a:pPr marL="355600" lvl="3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Vierte Ebene</a:t>
            </a:r>
          </a:p>
          <a:p>
            <a:pPr marL="355600" lvl="4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10/16/23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Trennlinie"/>
          <p:cNvCxnSpPr/>
          <p:nvPr userDrawn="1"/>
        </p:nvCxnSpPr>
        <p:spPr>
          <a:xfrm>
            <a:off x="366512" y="874665"/>
            <a:ext cx="10031762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 userDrawn="1"/>
        </p:nvGrpSpPr>
        <p:grpSpPr>
          <a:xfrm>
            <a:off x="48497" y="2677090"/>
            <a:ext cx="307777" cy="1457716"/>
            <a:chOff x="48497" y="3022938"/>
            <a:chExt cx="307777" cy="1457716"/>
          </a:xfrm>
        </p:grpSpPr>
        <p:grpSp>
          <p:nvGrpSpPr>
            <p:cNvPr id="10" name="Gruppieren 9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25" name="Textfeld 24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Research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94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ectures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7841" y="239440"/>
            <a:ext cx="9784345" cy="586541"/>
          </a:xfrm>
          <a:prstGeom prst="rect">
            <a:avLst/>
          </a:prstGeom>
        </p:spPr>
        <p:txBody>
          <a:bodyPr/>
          <a:lstStyle>
            <a:lvl1pPr>
              <a:defRPr lang="en-US" sz="2600" b="0" noProof="0" dirty="0" smtClean="0">
                <a:solidFill>
                  <a:schemeClr val="tx2">
                    <a:lumMod val="50000"/>
                  </a:schemeClr>
                </a:solidFill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7841" y="1039720"/>
            <a:ext cx="9784345" cy="518457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2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0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2pPr>
            <a:lvl3pPr marL="1177925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7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3pPr>
            <a:lvl4pPr marL="1630362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6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en-US" sz="120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5pPr>
          </a:lstStyle>
          <a:p>
            <a:pPr marL="355600" lvl="0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Textmasterformat bearbeiten</a:t>
            </a:r>
          </a:p>
          <a:p>
            <a:pPr marL="355600" lvl="1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Zweite Ebene</a:t>
            </a:r>
          </a:p>
          <a:p>
            <a:pPr marL="355600" lvl="2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Dritte Ebene</a:t>
            </a:r>
          </a:p>
          <a:p>
            <a:pPr marL="355600" lvl="3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Vierte Ebene</a:t>
            </a:r>
          </a:p>
          <a:p>
            <a:pPr marL="355600" lvl="4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10/16/23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Trennlinie"/>
          <p:cNvCxnSpPr/>
          <p:nvPr userDrawn="1"/>
        </p:nvCxnSpPr>
        <p:spPr>
          <a:xfrm>
            <a:off x="366512" y="874665"/>
            <a:ext cx="10031762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10" name="Gruppieren 9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25" name="Textfeld 24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9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ectures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10/16/23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9" name="Gruppieren 8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10" name="Textfeld 9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4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Research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10/16/23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9" name="Gruppieren 8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10" name="Textfeld 9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92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998466" y="1916832"/>
            <a:ext cx="8983807" cy="2695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4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en-US" noProof="0"/>
              <a:t>Titelmasterformat durch Klicken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20353" y="7029400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ransparent Deck"/>
          <p:cNvSpPr/>
          <p:nvPr/>
        </p:nvSpPr>
        <p:spPr bwMode="auto">
          <a:xfrm>
            <a:off x="3398205" y="854090"/>
            <a:ext cx="7328841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-1" y="0"/>
            <a:ext cx="10980739" cy="4941168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grpSp>
        <p:nvGrpSpPr>
          <p:cNvPr id="27" name="Logo"/>
          <p:cNvGrpSpPr/>
          <p:nvPr/>
        </p:nvGrpSpPr>
        <p:grpSpPr>
          <a:xfrm>
            <a:off x="4122217" y="3573016"/>
            <a:ext cx="3021914" cy="691789"/>
            <a:chOff x="2267744" y="1756325"/>
            <a:chExt cx="5353509" cy="1225547"/>
          </a:xfrm>
        </p:grpSpPr>
        <p:pic>
          <p:nvPicPr>
            <p:cNvPr id="28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uppieren 28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35" name="Abgerundetes Rechteck 34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4" name="Gruppieren 53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5" name="Abgerundetes Rechteck 64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Abgerundetes Rechteck 65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5" name="Abgerundetes Rechteck 54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Gleichschenkliges Dreieck 55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9" name="Gruppieren 58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3" name="Abgerundetes Rechteck 6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Abgerundetes Rechteck 6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Halbbogen 59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Halbbogen 60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7" name="Author"/>
          <p:cNvSpPr txBox="1">
            <a:spLocks noChangeArrowheads="1"/>
          </p:cNvSpPr>
          <p:nvPr/>
        </p:nvSpPr>
        <p:spPr bwMode="auto">
          <a:xfrm>
            <a:off x="3191888" y="6132960"/>
            <a:ext cx="4596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noProof="0" dirty="0">
                <a:solidFill>
                  <a:srgbClr val="000000"/>
                </a:solidFill>
                <a:latin typeface="Calibri" pitchFamily="34" charset="0"/>
              </a:rPr>
              <a:t>Institute of Architecture of Application Systems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56173" y="5320122"/>
            <a:ext cx="2065320" cy="1161703"/>
            <a:chOff x="324843" y="5248250"/>
            <a:chExt cx="2205037" cy="1240292"/>
          </a:xfrm>
        </p:grpSpPr>
        <p:pic>
          <p:nvPicPr>
            <p:cNvPr id="1026" name="Picture 2" descr="https://www.tu9.de/media/img/unis/2016_unistuttgart_logo_englisch.jpg"/>
            <p:cNvPicPr>
              <a:picLocks noChangeAspect="1" noChangeArrowheads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96" b="31111"/>
            <a:stretch/>
          </p:blipFill>
          <p:spPr bwMode="auto">
            <a:xfrm>
              <a:off x="324843" y="6037730"/>
              <a:ext cx="2205037" cy="450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s://www.tu9.de/media/img/unis/2016_unistuttgart_logo_englisch.jpg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925"/>
            <a:stretch/>
          </p:blipFill>
          <p:spPr bwMode="auto">
            <a:xfrm>
              <a:off x="1013261" y="5248250"/>
              <a:ext cx="895758" cy="87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534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9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ransparent Deck"/>
          <p:cNvSpPr/>
          <p:nvPr/>
        </p:nvSpPr>
        <p:spPr bwMode="auto">
          <a:xfrm>
            <a:off x="3398205" y="854090"/>
            <a:ext cx="7328841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49275" y="6356350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54FC-8FED-40AA-BD89-30FE731A98E4}" type="datetime1">
              <a:rPr lang="en-US" smtClean="0"/>
              <a:t>10/16/23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51263" y="6356350"/>
            <a:ext cx="347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20353" y="6368225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lussdiagramm: Verzögerung 6"/>
          <p:cNvSpPr/>
          <p:nvPr/>
        </p:nvSpPr>
        <p:spPr bwMode="auto">
          <a:xfrm>
            <a:off x="-4522" y="1494"/>
            <a:ext cx="443042" cy="6876785"/>
          </a:xfrm>
          <a:prstGeom prst="flowChartDelay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>
              <a:ln>
                <a:noFill/>
              </a:ln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0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7" r:id="rId2"/>
    <p:sldLayoutId id="2147483686" r:id="rId3"/>
    <p:sldLayoutId id="214748368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 bwMode="auto">
          <a:xfrm>
            <a:off x="-1" y="-27086"/>
            <a:ext cx="10980739" cy="6912173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9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err="1"/>
              <a:t>Implementing</a:t>
            </a:r>
            <a:r>
              <a:rPr lang="de-DE" sz="4000" dirty="0"/>
              <a:t> </a:t>
            </a:r>
            <a:r>
              <a:rPr lang="de-DE" sz="4000" dirty="0" err="1"/>
              <a:t>Variational</a:t>
            </a:r>
            <a:r>
              <a:rPr lang="de-DE" sz="4000" dirty="0"/>
              <a:t> Quantum </a:t>
            </a:r>
            <a:r>
              <a:rPr lang="de-DE" sz="4000" dirty="0" err="1"/>
              <a:t>Algorithms</a:t>
            </a:r>
            <a:r>
              <a:rPr lang="de-DE" sz="4000" dirty="0"/>
              <a:t> </a:t>
            </a:r>
            <a:r>
              <a:rPr lang="de-DE" sz="4000" dirty="0" err="1"/>
              <a:t>as</a:t>
            </a:r>
            <a:r>
              <a:rPr lang="de-DE" sz="4000" dirty="0"/>
              <a:t> </a:t>
            </a:r>
            <a:r>
              <a:rPr lang="de-DE" sz="4000" dirty="0" err="1"/>
              <a:t>Compositions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Reusable</a:t>
            </a:r>
            <a:r>
              <a:rPr lang="de-DE" sz="4000" dirty="0"/>
              <a:t> Microservice-</a:t>
            </a:r>
            <a:r>
              <a:rPr lang="de-DE" sz="4000" dirty="0" err="1"/>
              <a:t>based</a:t>
            </a:r>
            <a:r>
              <a:rPr lang="de-DE" sz="4000" dirty="0"/>
              <a:t> Plugins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Matthias </a:t>
            </a:r>
            <a:r>
              <a:rPr lang="de-DE" dirty="0" err="1"/>
              <a:t>Weilinger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st156232@stud.uni-stuttgart.de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344423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F784-394B-92F0-041A-04845B32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Noteworthy implementation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E91E-659F-9A5F-7CED-33D38EAA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511DB-23A6-280F-5010-13483211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D5D4-33CB-0B14-62EF-3E25BFE6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8D13-C47D-9655-F0A1-BA585741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AF4C8-616C-3B4F-B6CC-7F3674DF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4C18-E19F-1545-CEBE-B4F20685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Is it interchangable?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D49F-98DE-56D0-625A-09AE2DA3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A6F52-F7E2-FD61-D2A0-75C6C820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7CF6-6C6D-5B5A-7DA0-2C445A3F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Developer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3447-3715-F58B-63FC-433701CE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D4346-4DE1-0FD3-FFA7-DA252137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AA62-ADCD-5BD2-A584-83305D89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594C-78C5-9361-CCC2-AA0B96A8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FA66E-457B-7CC9-CAA8-D475F1F9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1961977" y="1412776"/>
            <a:ext cx="7344816" cy="381642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Empty Slide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Figures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Separator Slide</a:t>
            </a:r>
          </a:p>
        </p:txBody>
      </p:sp>
    </p:spTree>
    <p:extLst>
      <p:ext uri="{BB962C8B-B14F-4D97-AF65-F5344CB8AC3E}">
        <p14:creationId xmlns:p14="http://schemas.microsoft.com/office/powerpoint/2010/main" val="418852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Work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VQA and </a:t>
            </a:r>
            <a:r>
              <a:rPr lang="de-DE" dirty="0" err="1"/>
              <a:t>Qhana</a:t>
            </a:r>
            <a:r>
              <a:rPr lang="de-DE" dirty="0"/>
              <a:t>?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Problem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solved</a:t>
            </a:r>
            <a:r>
              <a:rPr lang="de-DE" dirty="0"/>
              <a:t>?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Solution </a:t>
            </a:r>
            <a:r>
              <a:rPr lang="de-DE" dirty="0" err="1"/>
              <a:t>look</a:t>
            </a:r>
            <a:r>
              <a:rPr lang="de-DE" dirty="0"/>
              <a:t> like?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?</a:t>
            </a:r>
          </a:p>
          <a:p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Future?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1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Varitional</a:t>
            </a:r>
            <a:r>
              <a:rPr lang="de-DE" dirty="0"/>
              <a:t> Quantum </a:t>
            </a:r>
            <a:r>
              <a:rPr lang="de-DE" dirty="0" err="1"/>
              <a:t>Alrogithm</a:t>
            </a:r>
            <a:r>
              <a:rPr lang="de-DE" dirty="0"/>
              <a:t> (VQA)?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1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VQA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Optimization</a:t>
            </a:r>
            <a:r>
              <a:rPr lang="de-DE" dirty="0"/>
              <a:t> Problem!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Specificaiton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95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D6B2-5DD0-1829-0117-78A83949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Qhana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268D-8C81-CD6A-80AD-B6A368AC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54821-822E-994B-F050-D7152FBA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722F-A7FB-97D7-7B05-2003AF37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do we combine Qhana and VQAs?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7126-B076-D542-C709-64E7625C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B8CB0-9120-8C18-D672-7D779694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2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F8E5-5FD3-F313-82A1-F62F0FF1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7ED8-8DA7-B647-F120-572A4F06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DE" dirty="0"/>
              <a:t>ecoupling</a:t>
            </a:r>
          </a:p>
          <a:p>
            <a:r>
              <a:rPr lang="en-DE" dirty="0"/>
              <a:t>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F6ABC-4DCD-437B-2C95-EF7C793D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E7AD-0775-F6F6-40C8-4152F82C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Demo in QHana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C7C1-AFFF-1492-9164-7E3D67BED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096F2-6EB1-4BFC-848D-18C81F6D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8A9D-0511-8F8F-3D2A-490E5C9E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Noteworthy architecture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7919-524D-9E52-D8D9-9BD4A4DF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5963B-9142-589B-BDF7-D9225504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7120AC71-76D9-4B50-9858-9884328E6CA2}"/>
    </a:ext>
  </a:extLst>
</a:theme>
</file>

<file path=ppt/theme/theme2.xml><?xml version="1.0" encoding="utf-8"?>
<a:theme xmlns:a="http://schemas.openxmlformats.org/drawingml/2006/main" name="Content Slide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3998A4DB-FEA0-4B41-939E-A205E19E1291}"/>
    </a:ext>
  </a:extLst>
</a:theme>
</file>

<file path=ppt/theme/theme3.xml><?xml version="1.0" encoding="utf-8"?>
<a:theme xmlns:a="http://schemas.openxmlformats.org/drawingml/2006/main" name="Separator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48465DED-0A5C-46B5-91A4-BEDA4D3838F8}"/>
    </a:ext>
  </a:ext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 Master</Template>
  <TotalTime>340</TotalTime>
  <Words>144</Words>
  <Application>Microsoft Macintosh PowerPoint</Application>
  <PresentationFormat>Custom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Verdana Ref</vt:lpstr>
      <vt:lpstr>Wingdings</vt:lpstr>
      <vt:lpstr>Title Master</vt:lpstr>
      <vt:lpstr>Content Slide Master</vt:lpstr>
      <vt:lpstr>Separator Master</vt:lpstr>
      <vt:lpstr>Implementing Variational Quantum Algorithms as Compositions of Reusable Microservice-based Plugins</vt:lpstr>
      <vt:lpstr>Contents of the Work</vt:lpstr>
      <vt:lpstr>What is a Varitional Quantum Alrogithm (VQA)?</vt:lpstr>
      <vt:lpstr>VQA is an Optimization Problem!</vt:lpstr>
      <vt:lpstr>What is Qhana</vt:lpstr>
      <vt:lpstr>How do we combine Qhana and VQAs?</vt:lpstr>
      <vt:lpstr>Architecture</vt:lpstr>
      <vt:lpstr>Demo in QHana</vt:lpstr>
      <vt:lpstr>Noteworthy architecture stuff</vt:lpstr>
      <vt:lpstr>Noteworthy implementation stuff</vt:lpstr>
      <vt:lpstr>Benchmarks</vt:lpstr>
      <vt:lpstr>Is it interchangable?</vt:lpstr>
      <vt:lpstr>Developer Experience</vt:lpstr>
      <vt:lpstr>Conclusion and Outlook</vt:lpstr>
      <vt:lpstr>PowerPoint Presentation</vt:lpstr>
      <vt:lpstr>Separator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Variational Quantum Algorithms as Compositions of Reusable Microservice-based Plugins</dc:title>
  <dc:creator>Matthias Weilinger</dc:creator>
  <cp:lastModifiedBy>Matthias Weilinger</cp:lastModifiedBy>
  <cp:revision>1</cp:revision>
  <dcterms:created xsi:type="dcterms:W3CDTF">2023-10-16T09:10:52Z</dcterms:created>
  <dcterms:modified xsi:type="dcterms:W3CDTF">2023-10-16T14:51:19Z</dcterms:modified>
</cp:coreProperties>
</file>