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72" r:id="rId5"/>
    <p:sldId id="263" r:id="rId6"/>
    <p:sldId id="271" r:id="rId7"/>
    <p:sldId id="262" r:id="rId8"/>
    <p:sldId id="264" r:id="rId9"/>
    <p:sldId id="266" r:id="rId10"/>
    <p:sldId id="267" r:id="rId11"/>
    <p:sldId id="268" r:id="rId1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468" y="-4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15/09/2025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15/09/2025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15/09/2025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15/09/2025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15/09/2025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15/09/2025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15/09/2025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15/09/2025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15/09/2025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15/09/2025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15/09/2025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15/09/2025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CuadroTexto"/>
          <p:cNvSpPr txBox="1"/>
          <p:nvPr/>
        </p:nvSpPr>
        <p:spPr>
          <a:xfrm>
            <a:off x="1571604" y="1000108"/>
            <a:ext cx="6357982" cy="923330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5400" dirty="0">
                <a:solidFill>
                  <a:schemeClr val="bg1">
                    <a:lumMod val="95000"/>
                  </a:schemeClr>
                </a:solidFill>
              </a:rPr>
              <a:t>Fotómetro</a:t>
            </a:r>
          </a:p>
        </p:txBody>
      </p:sp>
      <p:sp>
        <p:nvSpPr>
          <p:cNvPr id="7" name="6 Rectángulo"/>
          <p:cNvSpPr/>
          <p:nvPr/>
        </p:nvSpPr>
        <p:spPr>
          <a:xfrm>
            <a:off x="0" y="6572272"/>
            <a:ext cx="9144000" cy="28572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GEDA – Ing. </a:t>
            </a:r>
            <a:r>
              <a:rPr lang="es-ES" dirty="0" err="1"/>
              <a:t>Jacoby</a:t>
            </a:r>
            <a:r>
              <a:rPr lang="es-ES" dirty="0"/>
              <a:t> 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3939540" y="5753100"/>
            <a:ext cx="2049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Rev</a:t>
            </a:r>
            <a:r>
              <a:rPr lang="es-ES" dirty="0"/>
              <a:t> 1.0 - 2025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4B4510-E5BF-7250-0304-3FC79DC283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6181" y="2373278"/>
            <a:ext cx="5308827" cy="271915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CuadroTexto"/>
          <p:cNvSpPr txBox="1"/>
          <p:nvPr/>
        </p:nvSpPr>
        <p:spPr>
          <a:xfrm>
            <a:off x="1543029" y="436228"/>
            <a:ext cx="6357982" cy="584775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>Measurement setup and use </a:t>
            </a:r>
          </a:p>
        </p:txBody>
      </p:sp>
      <p:sp>
        <p:nvSpPr>
          <p:cNvPr id="7" name="6 Rectángulo"/>
          <p:cNvSpPr/>
          <p:nvPr/>
        </p:nvSpPr>
        <p:spPr>
          <a:xfrm>
            <a:off x="0" y="6572272"/>
            <a:ext cx="9144000" cy="28572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GEDA – Ing. </a:t>
            </a:r>
            <a:r>
              <a:rPr lang="es-ES" dirty="0" err="1"/>
              <a:t>Jacoby</a:t>
            </a:r>
            <a:r>
              <a:rPr lang="es-ES" dirty="0"/>
              <a:t> </a:t>
            </a:r>
          </a:p>
        </p:txBody>
      </p:sp>
      <p:sp>
        <p:nvSpPr>
          <p:cNvPr id="9" name="8 CuadroTexto"/>
          <p:cNvSpPr txBox="1"/>
          <p:nvPr/>
        </p:nvSpPr>
        <p:spPr>
          <a:xfrm>
            <a:off x="1692910" y="1120140"/>
            <a:ext cx="620903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1- Connect the photometer to USB to computer USB port</a:t>
            </a:r>
          </a:p>
          <a:p>
            <a:r>
              <a:rPr lang="en-US" dirty="0"/>
              <a:t>2- Find out the USB serial port on computer  (</a:t>
            </a:r>
            <a:r>
              <a:rPr lang="en-US" dirty="0" err="1"/>
              <a:t>COMxx</a:t>
            </a:r>
            <a:r>
              <a:rPr lang="en-US" dirty="0"/>
              <a:t>)</a:t>
            </a:r>
          </a:p>
          <a:p>
            <a:pPr marL="342900" indent="-342900">
              <a:buAutoNum type="arabicPlain" startAt="4"/>
            </a:pPr>
            <a:endParaRPr lang="en-US" dirty="0"/>
          </a:p>
          <a:p>
            <a:pPr marL="342900" indent="-342900">
              <a:buAutoNum type="arabicPlain" startAt="4"/>
            </a:pPr>
            <a:endParaRPr lang="en-US" dirty="0"/>
          </a:p>
          <a:p>
            <a:pPr marL="342900" indent="-342900">
              <a:buAutoNum type="arabicPlain" startAt="4"/>
            </a:pPr>
            <a:endParaRPr lang="en-US" dirty="0"/>
          </a:p>
          <a:p>
            <a:pPr marL="342900" indent="-342900">
              <a:buAutoNum type="arabicPlain" startAt="4"/>
            </a:pPr>
            <a:endParaRPr lang="en-US" dirty="0"/>
          </a:p>
          <a:p>
            <a:pPr marL="342900" indent="-342900">
              <a:buAutoNum type="arabicPlain" startAt="4"/>
            </a:pPr>
            <a:endParaRPr lang="en-US" dirty="0"/>
          </a:p>
          <a:p>
            <a:pPr marL="342900" indent="-342900">
              <a:buAutoNum type="arabicPlain" startAt="4"/>
            </a:pPr>
            <a:endParaRPr lang="en-US" dirty="0"/>
          </a:p>
          <a:p>
            <a:pPr marL="342900" indent="-342900">
              <a:buAutoNum type="arabicPlain" startAt="4"/>
            </a:pPr>
            <a:endParaRPr lang="en-US" dirty="0"/>
          </a:p>
          <a:p>
            <a:pPr marL="342900" indent="-342900">
              <a:buAutoNum type="arabicPlain" startAt="4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3- Edit and modify serial port on </a:t>
            </a:r>
            <a:r>
              <a:rPr lang="en-US" dirty="0" err="1"/>
              <a:t>luxmeter.m</a:t>
            </a:r>
            <a:endParaRPr lang="en-US" dirty="0"/>
          </a:p>
          <a:p>
            <a:r>
              <a:rPr lang="en-US" dirty="0">
                <a:solidFill>
                  <a:srgbClr val="7030A0"/>
                </a:solidFill>
              </a:rPr>
              <a:t>ser = serial('COM1');                % Windows port style</a:t>
            </a:r>
          </a:p>
          <a:p>
            <a:r>
              <a:rPr lang="en-US" dirty="0">
                <a:solidFill>
                  <a:srgbClr val="7030A0"/>
                </a:solidFill>
              </a:rPr>
              <a:t>ser = serial('/dev/ttyUSB0');   % Linux port style</a:t>
            </a:r>
          </a:p>
          <a:p>
            <a:r>
              <a:rPr lang="en-US" dirty="0"/>
              <a:t>4- Attach photometer as close a possible to monitor</a:t>
            </a:r>
          </a:p>
          <a:p>
            <a:r>
              <a:rPr lang="en-US" dirty="0"/>
              <a:t>5- Open </a:t>
            </a:r>
            <a:r>
              <a:rPr lang="en-US" dirty="0" err="1"/>
              <a:t>matlab</a:t>
            </a:r>
            <a:r>
              <a:rPr lang="en-US" dirty="0"/>
              <a:t> and run </a:t>
            </a:r>
            <a:r>
              <a:rPr lang="en-US" dirty="0" err="1"/>
              <a:t>luxtest.m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00438" y="1739611"/>
            <a:ext cx="1934959" cy="282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CuadroTexto"/>
          <p:cNvSpPr txBox="1"/>
          <p:nvPr/>
        </p:nvSpPr>
        <p:spPr>
          <a:xfrm>
            <a:off x="1543029" y="436228"/>
            <a:ext cx="6357982" cy="584775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>Measurement setup and use </a:t>
            </a:r>
          </a:p>
        </p:txBody>
      </p:sp>
      <p:sp>
        <p:nvSpPr>
          <p:cNvPr id="7" name="6 Rectángulo"/>
          <p:cNvSpPr/>
          <p:nvPr/>
        </p:nvSpPr>
        <p:spPr>
          <a:xfrm>
            <a:off x="0" y="6572272"/>
            <a:ext cx="9144000" cy="28572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GEDA – Ing. </a:t>
            </a:r>
            <a:r>
              <a:rPr lang="es-ES" dirty="0" err="1"/>
              <a:t>Jacoby</a:t>
            </a:r>
            <a:r>
              <a:rPr lang="es-ES" dirty="0"/>
              <a:t> </a:t>
            </a:r>
          </a:p>
        </p:txBody>
      </p:sp>
      <p:sp>
        <p:nvSpPr>
          <p:cNvPr id="9" name="8 CuadroTexto"/>
          <p:cNvSpPr txBox="1"/>
          <p:nvPr/>
        </p:nvSpPr>
        <p:spPr>
          <a:xfrm>
            <a:off x="1292860" y="1177290"/>
            <a:ext cx="67843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Notes: Each sample is taken every 2 seconds (defined on firmware)</a:t>
            </a:r>
          </a:p>
          <a:p>
            <a:r>
              <a:rPr lang="en-US" dirty="0"/>
              <a:t>              Two samples are taken per gray level and averaged </a:t>
            </a:r>
          </a:p>
          <a:p>
            <a:r>
              <a:rPr lang="en-US" dirty="0"/>
              <a:t>              (see </a:t>
            </a:r>
            <a:r>
              <a:rPr lang="en-US" dirty="0" err="1"/>
              <a:t>Nmeas</a:t>
            </a:r>
            <a:r>
              <a:rPr lang="en-US" dirty="0"/>
              <a:t> on </a:t>
            </a:r>
            <a:r>
              <a:rPr lang="en-US" dirty="0" err="1"/>
              <a:t>luxtest.m</a:t>
            </a:r>
            <a:r>
              <a:rPr lang="en-US" dirty="0"/>
              <a:t>)    </a:t>
            </a:r>
          </a:p>
          <a:p>
            <a:r>
              <a:rPr lang="en-US" dirty="0"/>
              <a:t> 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CuadroTexto"/>
          <p:cNvSpPr txBox="1"/>
          <p:nvPr/>
        </p:nvSpPr>
        <p:spPr>
          <a:xfrm>
            <a:off x="1571604" y="1000108"/>
            <a:ext cx="6357982" cy="923330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5400" dirty="0">
                <a:solidFill>
                  <a:schemeClr val="bg1">
                    <a:lumMod val="95000"/>
                  </a:schemeClr>
                </a:solidFill>
              </a:rPr>
              <a:t>Fotómetro</a:t>
            </a:r>
          </a:p>
        </p:txBody>
      </p:sp>
      <p:sp>
        <p:nvSpPr>
          <p:cNvPr id="7" name="6 Rectángulo"/>
          <p:cNvSpPr/>
          <p:nvPr/>
        </p:nvSpPr>
        <p:spPr>
          <a:xfrm>
            <a:off x="0" y="6572272"/>
            <a:ext cx="9144000" cy="28572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GEDA – Ing. </a:t>
            </a:r>
            <a:r>
              <a:rPr lang="es-ES" dirty="0" err="1"/>
              <a:t>Jacoby</a:t>
            </a:r>
            <a:r>
              <a:rPr lang="es-ES" dirty="0"/>
              <a:t> 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1357290" y="2214554"/>
            <a:ext cx="6929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s-ES" dirty="0"/>
              <a:t> Basado en el IC  TSL2591</a:t>
            </a:r>
          </a:p>
          <a:p>
            <a:pPr>
              <a:buFont typeface="Arial" pitchFamily="34" charset="0"/>
              <a:buChar char="•"/>
            </a:pPr>
            <a:endParaRPr lang="es-E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296053-AF21-BAA9-9CE0-0C8EF5B746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1880" y="4013345"/>
            <a:ext cx="2522537" cy="2046144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DD66EF3A-1B56-9145-F30A-BD292CA98B8B}"/>
              </a:ext>
            </a:extLst>
          </p:cNvPr>
          <p:cNvGrpSpPr/>
          <p:nvPr/>
        </p:nvGrpSpPr>
        <p:grpSpPr>
          <a:xfrm>
            <a:off x="655320" y="3152000"/>
            <a:ext cx="5151120" cy="2311540"/>
            <a:chOff x="304800" y="3039584"/>
            <a:chExt cx="6530340" cy="26484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D684005-0107-BB9C-1CE0-F6C164A341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4800" y="3039584"/>
              <a:ext cx="6530340" cy="2648416"/>
            </a:xfrm>
            <a:prstGeom prst="rect">
              <a:avLst/>
            </a:prstGeom>
          </p:spPr>
        </p:pic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DD9EFCC-A660-FC8D-40C4-F04DE7B082A7}"/>
                </a:ext>
              </a:extLst>
            </p:cNvPr>
            <p:cNvGrpSpPr/>
            <p:nvPr/>
          </p:nvGrpSpPr>
          <p:grpSpPr>
            <a:xfrm>
              <a:off x="1297464" y="3685972"/>
              <a:ext cx="1134246" cy="1920699"/>
              <a:chOff x="1297464" y="3685972"/>
              <a:chExt cx="1134246" cy="1920699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E273083D-B44D-0D9F-5A81-00A0CD86FD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38290" y="3685972"/>
                <a:ext cx="693420" cy="301090"/>
              </a:xfrm>
              <a:prstGeom prst="rect">
                <a:avLst/>
              </a:prstGeom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B14A1C86-4E14-84C3-043D-FD82E824B6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97464" y="5305581"/>
                <a:ext cx="531335" cy="301090"/>
              </a:xfrm>
              <a:prstGeom prst="rect">
                <a:avLst/>
              </a:prstGeom>
            </p:spPr>
          </p:pic>
        </p:grp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15234CDE-6116-2994-CE68-19E7F94FEA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37779" y="2252604"/>
            <a:ext cx="1798791" cy="179879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CuadroTexto"/>
          <p:cNvSpPr txBox="1"/>
          <p:nvPr/>
        </p:nvSpPr>
        <p:spPr>
          <a:xfrm>
            <a:off x="1541124" y="405748"/>
            <a:ext cx="6357982" cy="338554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1600" dirty="0">
                <a:solidFill>
                  <a:schemeClr val="bg1">
                    <a:lumMod val="95000"/>
                  </a:schemeClr>
                </a:solidFill>
              </a:rPr>
              <a:t>Hardware Setup</a:t>
            </a:r>
            <a:endParaRPr lang="es-ES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0" y="6572272"/>
            <a:ext cx="9144000" cy="28572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GEDA – Ing. </a:t>
            </a:r>
            <a:r>
              <a:rPr lang="es-ES" dirty="0" err="1"/>
              <a:t>Jacoby</a:t>
            </a:r>
            <a:r>
              <a:rPr lang="es-ES" dirty="0"/>
              <a:t>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F0FE79F-0849-4949-2D4A-9593B86B91B9}"/>
              </a:ext>
            </a:extLst>
          </p:cNvPr>
          <p:cNvGrpSpPr/>
          <p:nvPr/>
        </p:nvGrpSpPr>
        <p:grpSpPr>
          <a:xfrm>
            <a:off x="3970497" y="881394"/>
            <a:ext cx="4394835" cy="3876343"/>
            <a:chOff x="2827019" y="949974"/>
            <a:chExt cx="4394835" cy="387634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FE38446-DA18-DE02-E169-93F1191E7E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27019" y="949974"/>
              <a:ext cx="4394835" cy="3876343"/>
            </a:xfrm>
            <a:prstGeom prst="rect">
              <a:avLst/>
            </a:prstGeom>
          </p:spPr>
        </p:pic>
        <p:sp>
          <p:nvSpPr>
            <p:cNvPr id="82" name="81 CuadroTexto"/>
            <p:cNvSpPr txBox="1"/>
            <p:nvPr/>
          </p:nvSpPr>
          <p:spPr>
            <a:xfrm>
              <a:off x="3620770" y="4053840"/>
              <a:ext cx="89027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b="1" dirty="0"/>
                <a:t>Micro </a:t>
              </a:r>
              <a:r>
                <a:rPr lang="en-US" sz="1000" b="1" dirty="0"/>
                <a:t>USB</a:t>
              </a:r>
              <a:endParaRPr lang="en-US" sz="1100" b="1" dirty="0"/>
            </a:p>
          </p:txBody>
        </p:sp>
        <p:sp>
          <p:nvSpPr>
            <p:cNvPr id="8" name="Arrow: Down 7">
              <a:extLst>
                <a:ext uri="{FF2B5EF4-FFF2-40B4-BE49-F238E27FC236}">
                  <a16:creationId xmlns:a16="http://schemas.microsoft.com/office/drawing/2014/main" id="{38FD3015-8FF2-A165-703B-D92A1F8A9C4C}"/>
                </a:ext>
              </a:extLst>
            </p:cNvPr>
            <p:cNvSpPr/>
            <p:nvPr/>
          </p:nvSpPr>
          <p:spPr>
            <a:xfrm rot="10800000">
              <a:off x="3783965" y="3802380"/>
              <a:ext cx="281940" cy="251460"/>
            </a:xfrm>
            <a:prstGeom prst="down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37C7B69-3A97-F571-65C5-893FB8EEA9EC}"/>
              </a:ext>
            </a:extLst>
          </p:cNvPr>
          <p:cNvSpPr txBox="1"/>
          <p:nvPr/>
        </p:nvSpPr>
        <p:spPr>
          <a:xfrm>
            <a:off x="472440" y="1318260"/>
            <a:ext cx="31502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noProof="0" dirty="0"/>
              <a:t>1- Wire the following circuit.</a:t>
            </a:r>
          </a:p>
          <a:p>
            <a:r>
              <a:rPr lang="en-US" dirty="0"/>
              <a:t>2- Flash </a:t>
            </a:r>
            <a:r>
              <a:rPr lang="en-US" b="1" dirty="0"/>
              <a:t>tsl2591.ino </a:t>
            </a:r>
            <a:r>
              <a:rPr lang="en-US" dirty="0"/>
              <a:t>on D1 mini.</a:t>
            </a:r>
            <a:endParaRPr lang="en-US" noProof="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BE7ABD-2798-84C7-A27F-815194F9703B}"/>
              </a:ext>
            </a:extLst>
          </p:cNvPr>
          <p:cNvSpPr txBox="1"/>
          <p:nvPr/>
        </p:nvSpPr>
        <p:spPr>
          <a:xfrm>
            <a:off x="129540" y="2634899"/>
            <a:ext cx="35491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noProof="0" dirty="0"/>
              <a:t>Board: L</a:t>
            </a:r>
            <a:r>
              <a:rPr lang="pt-BR" dirty="0"/>
              <a:t>OLIN(WEMOS)D1 R2 &amp; mini</a:t>
            </a:r>
          </a:p>
          <a:p>
            <a:r>
              <a:rPr lang="pt-BR" noProof="0" dirty="0"/>
              <a:t>CPU :ESP8266</a:t>
            </a:r>
            <a:endParaRPr lang="en-US" noProof="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B762D7-AF96-58D7-F9DE-ADBA8E4D4B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2">
            <a:extLst>
              <a:ext uri="{FF2B5EF4-FFF2-40B4-BE49-F238E27FC236}">
                <a16:creationId xmlns:a16="http://schemas.microsoft.com/office/drawing/2014/main" id="{955A2434-E82C-A267-F647-0AE0BD7D1C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8681" y="5030532"/>
            <a:ext cx="864504" cy="866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4" name="Picture 2">
            <a:extLst>
              <a:ext uri="{FF2B5EF4-FFF2-40B4-BE49-F238E27FC236}">
                <a16:creationId xmlns:a16="http://schemas.microsoft.com/office/drawing/2014/main" id="{536B7BC0-3E98-5D1C-85B8-BCE336AE46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7954" y="4899564"/>
            <a:ext cx="1920619" cy="1488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8A8F9B6C-979D-BF9B-7AE3-908E5A06FB8B}"/>
              </a:ext>
            </a:extLst>
          </p:cNvPr>
          <p:cNvSpPr/>
          <p:nvPr/>
        </p:nvSpPr>
        <p:spPr>
          <a:xfrm>
            <a:off x="995035" y="3951996"/>
            <a:ext cx="729779" cy="73818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A723DEF-E959-6392-402F-8438A45746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2261" y="2991764"/>
            <a:ext cx="2441705" cy="2441705"/>
          </a:xfrm>
          <a:prstGeom prst="rect">
            <a:avLst/>
          </a:prstGeom>
        </p:spPr>
      </p:pic>
      <p:sp>
        <p:nvSpPr>
          <p:cNvPr id="13" name="12 CuadroTexto">
            <a:extLst>
              <a:ext uri="{FF2B5EF4-FFF2-40B4-BE49-F238E27FC236}">
                <a16:creationId xmlns:a16="http://schemas.microsoft.com/office/drawing/2014/main" id="{351E1DD8-DFE1-8549-A6B3-FED1F9F8AE8F}"/>
              </a:ext>
            </a:extLst>
          </p:cNvPr>
          <p:cNvSpPr txBox="1"/>
          <p:nvPr/>
        </p:nvSpPr>
        <p:spPr>
          <a:xfrm>
            <a:off x="1541124" y="405748"/>
            <a:ext cx="6357982" cy="338554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1600" dirty="0">
                <a:solidFill>
                  <a:schemeClr val="bg1">
                    <a:lumMod val="95000"/>
                  </a:schemeClr>
                </a:solidFill>
              </a:rPr>
              <a:t>Hardware Setup</a:t>
            </a:r>
            <a:endParaRPr lang="es-ES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6 Rectángulo">
            <a:extLst>
              <a:ext uri="{FF2B5EF4-FFF2-40B4-BE49-F238E27FC236}">
                <a16:creationId xmlns:a16="http://schemas.microsoft.com/office/drawing/2014/main" id="{54FAF5E5-D2B2-6CF8-799F-4D74E66A9D0F}"/>
              </a:ext>
            </a:extLst>
          </p:cNvPr>
          <p:cNvSpPr/>
          <p:nvPr/>
        </p:nvSpPr>
        <p:spPr>
          <a:xfrm>
            <a:off x="0" y="6572272"/>
            <a:ext cx="9144000" cy="28572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GEDA – Ing. </a:t>
            </a:r>
            <a:r>
              <a:rPr lang="es-ES" dirty="0" err="1"/>
              <a:t>Jacoby</a:t>
            </a:r>
            <a:r>
              <a:rPr lang="es-ES" dirty="0"/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8DB5F7-5107-AC88-1725-E285578805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847840" y="1170950"/>
            <a:ext cx="1516912" cy="18710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599031F-F277-3C32-506A-A550C665694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487" y="1606416"/>
            <a:ext cx="1146552" cy="1000125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E82A71F-DD31-5B26-965A-6B41635E564A}"/>
              </a:ext>
            </a:extLst>
          </p:cNvPr>
          <p:cNvCxnSpPr>
            <a:cxnSpLocks/>
            <a:stCxn id="5" idx="3"/>
            <a:endCxn id="3" idx="0"/>
          </p:cNvCxnSpPr>
          <p:nvPr/>
        </p:nvCxnSpPr>
        <p:spPr>
          <a:xfrm flipV="1">
            <a:off x="1948039" y="2106478"/>
            <a:ext cx="722730" cy="1"/>
          </a:xfrm>
          <a:prstGeom prst="straightConnector1">
            <a:avLst/>
          </a:prstGeom>
          <a:ln w="63500">
            <a:solidFill>
              <a:schemeClr val="accent2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C86B0026-7668-F5D9-D08E-A52FA461C4C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0800000">
            <a:off x="4541824" y="1606416"/>
            <a:ext cx="2312193" cy="109227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2AA603A-E286-93C3-9197-C48C8D430E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9363" y="1080989"/>
            <a:ext cx="2143125" cy="2143125"/>
          </a:xfrm>
          <a:prstGeom prst="rect">
            <a:avLst/>
          </a:prstGeom>
        </p:spPr>
      </p:pic>
      <p:sp>
        <p:nvSpPr>
          <p:cNvPr id="2" name="5 Rectángulo">
            <a:extLst>
              <a:ext uri="{FF2B5EF4-FFF2-40B4-BE49-F238E27FC236}">
                <a16:creationId xmlns:a16="http://schemas.microsoft.com/office/drawing/2014/main" id="{66255C2D-DC34-CFB0-6F35-E17E52A2C7C4}"/>
              </a:ext>
            </a:extLst>
          </p:cNvPr>
          <p:cNvSpPr/>
          <p:nvPr/>
        </p:nvSpPr>
        <p:spPr>
          <a:xfrm>
            <a:off x="5868524" y="3469087"/>
            <a:ext cx="1970985" cy="80271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Fotómetro</a:t>
            </a:r>
          </a:p>
        </p:txBody>
      </p:sp>
      <p:sp>
        <p:nvSpPr>
          <p:cNvPr id="4" name="11 CuadroTexto">
            <a:extLst>
              <a:ext uri="{FF2B5EF4-FFF2-40B4-BE49-F238E27FC236}">
                <a16:creationId xmlns:a16="http://schemas.microsoft.com/office/drawing/2014/main" id="{D0348AEC-B245-3C96-628E-330E8500F167}"/>
              </a:ext>
            </a:extLst>
          </p:cNvPr>
          <p:cNvSpPr txBox="1"/>
          <p:nvPr/>
        </p:nvSpPr>
        <p:spPr>
          <a:xfrm>
            <a:off x="2780752" y="4374678"/>
            <a:ext cx="1000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USB</a:t>
            </a:r>
          </a:p>
          <a:p>
            <a:pPr>
              <a:buFont typeface="Arial" pitchFamily="34" charset="0"/>
              <a:buChar char="•"/>
            </a:pPr>
            <a:endParaRPr lang="es-E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F2F6A70-95DC-814D-A090-50AE3DD314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774074" y="3369259"/>
            <a:ext cx="1087151" cy="10023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5AC27C1C-9753-0A02-CABD-77C41E9491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559789" y="3765424"/>
            <a:ext cx="631421" cy="48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30 Conector recto">
            <a:extLst>
              <a:ext uri="{FF2B5EF4-FFF2-40B4-BE49-F238E27FC236}">
                <a16:creationId xmlns:a16="http://schemas.microsoft.com/office/drawing/2014/main" id="{FEF5ECB7-85DE-7700-69E5-5C7A33A6D584}"/>
              </a:ext>
            </a:extLst>
          </p:cNvPr>
          <p:cNvCxnSpPr>
            <a:cxnSpLocks/>
          </p:cNvCxnSpPr>
          <p:nvPr/>
        </p:nvCxnSpPr>
        <p:spPr>
          <a:xfrm flipH="1">
            <a:off x="1648534" y="5498094"/>
            <a:ext cx="1022234" cy="0"/>
          </a:xfrm>
          <a:prstGeom prst="line">
            <a:avLst/>
          </a:prstGeom>
          <a:ln w="31750">
            <a:solidFill>
              <a:srgbClr val="7030A0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3D6386C-B75D-8E1C-81A7-4671CA81AAF9}"/>
              </a:ext>
            </a:extLst>
          </p:cNvPr>
          <p:cNvCxnSpPr>
            <a:cxnSpLocks/>
          </p:cNvCxnSpPr>
          <p:nvPr/>
        </p:nvCxnSpPr>
        <p:spPr>
          <a:xfrm>
            <a:off x="3120862" y="4738690"/>
            <a:ext cx="0" cy="349637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4ECC7E7-3488-D243-329D-CFFABFAB1247}"/>
              </a:ext>
            </a:extLst>
          </p:cNvPr>
          <p:cNvCxnSpPr>
            <a:cxnSpLocks/>
          </p:cNvCxnSpPr>
          <p:nvPr/>
        </p:nvCxnSpPr>
        <p:spPr>
          <a:xfrm>
            <a:off x="3120862" y="4738690"/>
            <a:ext cx="438927" cy="0"/>
          </a:xfrm>
          <a:prstGeom prst="line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833B75A-4623-6416-30FF-694EED064A9F}"/>
              </a:ext>
            </a:extLst>
          </p:cNvPr>
          <p:cNvCxnSpPr>
            <a:cxnSpLocks/>
          </p:cNvCxnSpPr>
          <p:nvPr/>
        </p:nvCxnSpPr>
        <p:spPr>
          <a:xfrm>
            <a:off x="6871980" y="4271101"/>
            <a:ext cx="0" cy="8000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4664A86-36E4-796A-D9DB-18EBEC9D4983}"/>
              </a:ext>
            </a:extLst>
          </p:cNvPr>
          <p:cNvCxnSpPr>
            <a:cxnSpLocks/>
          </p:cNvCxnSpPr>
          <p:nvPr/>
        </p:nvCxnSpPr>
        <p:spPr>
          <a:xfrm flipH="1">
            <a:off x="3120862" y="5071200"/>
            <a:ext cx="3751118" cy="1712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EBCC19DA-3F6C-67F9-49FB-276FD969EC31}"/>
              </a:ext>
            </a:extLst>
          </p:cNvPr>
          <p:cNvSpPr/>
          <p:nvPr/>
        </p:nvSpPr>
        <p:spPr>
          <a:xfrm>
            <a:off x="1176234" y="3765424"/>
            <a:ext cx="729779" cy="73818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15B09D9-FBAD-3DCF-4C73-4A9AE177064B}"/>
              </a:ext>
            </a:extLst>
          </p:cNvPr>
          <p:cNvSpPr/>
          <p:nvPr/>
        </p:nvSpPr>
        <p:spPr>
          <a:xfrm>
            <a:off x="1359925" y="3555835"/>
            <a:ext cx="729779" cy="73818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9558165-013B-1332-535A-DB877B10B9B7}"/>
              </a:ext>
            </a:extLst>
          </p:cNvPr>
          <p:cNvSpPr/>
          <p:nvPr/>
        </p:nvSpPr>
        <p:spPr>
          <a:xfrm>
            <a:off x="1548422" y="3396330"/>
            <a:ext cx="729779" cy="7381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9F3E29A-4FD9-0005-5308-0CD2A1D96673}"/>
              </a:ext>
            </a:extLst>
          </p:cNvPr>
          <p:cNvSpPr/>
          <p:nvPr/>
        </p:nvSpPr>
        <p:spPr>
          <a:xfrm>
            <a:off x="1759098" y="3265362"/>
            <a:ext cx="729779" cy="7381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84 Rectángulo">
            <a:extLst>
              <a:ext uri="{FF2B5EF4-FFF2-40B4-BE49-F238E27FC236}">
                <a16:creationId xmlns:a16="http://schemas.microsoft.com/office/drawing/2014/main" id="{00679311-10F2-AE56-E621-5A1B47AD3C7C}"/>
              </a:ext>
            </a:extLst>
          </p:cNvPr>
          <p:cNvSpPr/>
          <p:nvPr/>
        </p:nvSpPr>
        <p:spPr>
          <a:xfrm>
            <a:off x="1419949" y="5445426"/>
            <a:ext cx="176627" cy="8805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9" name="11 CuadroTexto">
            <a:extLst>
              <a:ext uri="{FF2B5EF4-FFF2-40B4-BE49-F238E27FC236}">
                <a16:creationId xmlns:a16="http://schemas.microsoft.com/office/drawing/2014/main" id="{B0A6AA03-96C2-519E-4EDC-F6E990E29297}"/>
              </a:ext>
            </a:extLst>
          </p:cNvPr>
          <p:cNvSpPr txBox="1"/>
          <p:nvPr/>
        </p:nvSpPr>
        <p:spPr>
          <a:xfrm>
            <a:off x="2705266" y="5305815"/>
            <a:ext cx="1201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Fotómetro</a:t>
            </a:r>
          </a:p>
        </p:txBody>
      </p:sp>
      <p:sp>
        <p:nvSpPr>
          <p:cNvPr id="40" name="11 CuadroTexto">
            <a:extLst>
              <a:ext uri="{FF2B5EF4-FFF2-40B4-BE49-F238E27FC236}">
                <a16:creationId xmlns:a16="http://schemas.microsoft.com/office/drawing/2014/main" id="{1C6E46E6-6A88-06EC-1FB7-00CFFC457A99}"/>
              </a:ext>
            </a:extLst>
          </p:cNvPr>
          <p:cNvSpPr txBox="1"/>
          <p:nvPr/>
        </p:nvSpPr>
        <p:spPr>
          <a:xfrm>
            <a:off x="3875499" y="5323237"/>
            <a:ext cx="52989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Matlab genera 11 niveles de gris en la pantalla. </a:t>
            </a:r>
          </a:p>
          <a:p>
            <a:r>
              <a:rPr lang="es-ES" dirty="0"/>
              <a:t>Por cada nivel generado el fotómetro envía la lectura a Matlab. Una vez almacenadas las 11 lecturas se calcula el valor de gamma.  </a:t>
            </a:r>
          </a:p>
        </p:txBody>
      </p:sp>
    </p:spTree>
    <p:extLst>
      <p:ext uri="{BB962C8B-B14F-4D97-AF65-F5344CB8AC3E}">
        <p14:creationId xmlns:p14="http://schemas.microsoft.com/office/powerpoint/2010/main" val="1377686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CuadroTexto"/>
          <p:cNvSpPr txBox="1"/>
          <p:nvPr/>
        </p:nvSpPr>
        <p:spPr>
          <a:xfrm>
            <a:off x="1563984" y="306688"/>
            <a:ext cx="6357982" cy="584775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3200" dirty="0" err="1">
                <a:solidFill>
                  <a:schemeClr val="bg1">
                    <a:lumMod val="95000"/>
                  </a:schemeClr>
                </a:solidFill>
              </a:rPr>
              <a:t>Tests</a:t>
            </a:r>
            <a:endParaRPr lang="es-ES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0" y="6572272"/>
            <a:ext cx="9144000" cy="28572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GEDA – Ing. </a:t>
            </a:r>
            <a:r>
              <a:rPr lang="es-ES" dirty="0" err="1"/>
              <a:t>Jacoby</a:t>
            </a:r>
            <a:r>
              <a:rPr lang="es-ES" dirty="0"/>
              <a:t> </a:t>
            </a:r>
          </a:p>
        </p:txBody>
      </p:sp>
      <p:sp>
        <p:nvSpPr>
          <p:cNvPr id="82" name="81 CuadroTexto"/>
          <p:cNvSpPr txBox="1"/>
          <p:nvPr/>
        </p:nvSpPr>
        <p:spPr>
          <a:xfrm>
            <a:off x="1715770" y="982980"/>
            <a:ext cx="62090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Automated Gamma Measurement for LCD display using </a:t>
            </a:r>
            <a:r>
              <a:rPr lang="en-US" dirty="0" err="1"/>
              <a:t>Matlab</a:t>
            </a:r>
            <a:r>
              <a:rPr lang="en-US" dirty="0"/>
              <a:t>:</a:t>
            </a:r>
          </a:p>
          <a:p>
            <a:r>
              <a:rPr lang="en-US" dirty="0"/>
              <a:t>		Measurement Loop</a:t>
            </a: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8788" y="1780953"/>
            <a:ext cx="6094411" cy="4723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9" name="88 CuadroTexto"/>
          <p:cNvSpPr txBox="1"/>
          <p:nvPr/>
        </p:nvSpPr>
        <p:spPr>
          <a:xfrm>
            <a:off x="6398232" y="2324412"/>
            <a:ext cx="2540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Generate 11 Gray Levels </a:t>
            </a: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80260" y="2284044"/>
            <a:ext cx="2743200" cy="2750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5" name="84 Rectángulo"/>
          <p:cNvSpPr/>
          <p:nvPr/>
        </p:nvSpPr>
        <p:spPr>
          <a:xfrm>
            <a:off x="3103880" y="3651250"/>
            <a:ext cx="647700" cy="2794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4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33308" y="3461392"/>
            <a:ext cx="873575" cy="6667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7" name="106 Conector recto de flecha"/>
          <p:cNvCxnSpPr>
            <a:stCxn id="85" idx="3"/>
            <a:endCxn id="14" idx="1"/>
          </p:cNvCxnSpPr>
          <p:nvPr/>
        </p:nvCxnSpPr>
        <p:spPr>
          <a:xfrm>
            <a:off x="3751580" y="3790950"/>
            <a:ext cx="3481728" cy="3816"/>
          </a:xfrm>
          <a:prstGeom prst="straightConnector1">
            <a:avLst/>
          </a:prstGeom>
          <a:ln w="127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8 Conector recto de flecha"/>
          <p:cNvCxnSpPr/>
          <p:nvPr/>
        </p:nvCxnSpPr>
        <p:spPr>
          <a:xfrm rot="10800000" flipV="1">
            <a:off x="4701540" y="2836228"/>
            <a:ext cx="2598420" cy="6032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21 Conector recto de flecha"/>
          <p:cNvCxnSpPr>
            <a:stCxn id="14" idx="0"/>
          </p:cNvCxnSpPr>
          <p:nvPr/>
        </p:nvCxnSpPr>
        <p:spPr>
          <a:xfrm rot="16200000" flipV="1">
            <a:off x="7167842" y="2959138"/>
            <a:ext cx="626752" cy="377756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24 CuadroTexto"/>
          <p:cNvSpPr txBox="1"/>
          <p:nvPr/>
        </p:nvSpPr>
        <p:spPr>
          <a:xfrm>
            <a:off x="4767552" y="3726492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USB Serie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DF02D2-C27E-E480-379F-1697CD1181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37DEF29-0324-F643-8AE5-31FA0EE02C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0819" y="2025689"/>
            <a:ext cx="3683442" cy="3971211"/>
          </a:xfrm>
          <a:prstGeom prst="rect">
            <a:avLst/>
          </a:prstGeom>
        </p:spPr>
      </p:pic>
      <p:sp>
        <p:nvSpPr>
          <p:cNvPr id="13" name="12 CuadroTexto">
            <a:extLst>
              <a:ext uri="{FF2B5EF4-FFF2-40B4-BE49-F238E27FC236}">
                <a16:creationId xmlns:a16="http://schemas.microsoft.com/office/drawing/2014/main" id="{010385E0-1795-A50A-6B39-88D1A789FE14}"/>
              </a:ext>
            </a:extLst>
          </p:cNvPr>
          <p:cNvSpPr txBox="1"/>
          <p:nvPr/>
        </p:nvSpPr>
        <p:spPr>
          <a:xfrm>
            <a:off x="1541124" y="405748"/>
            <a:ext cx="6357982" cy="584775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3200" dirty="0">
                <a:solidFill>
                  <a:schemeClr val="bg1">
                    <a:lumMod val="95000"/>
                  </a:schemeClr>
                </a:solidFill>
              </a:rPr>
              <a:t>Montaje</a:t>
            </a:r>
          </a:p>
        </p:txBody>
      </p:sp>
      <p:sp>
        <p:nvSpPr>
          <p:cNvPr id="7" name="6 Rectángulo">
            <a:extLst>
              <a:ext uri="{FF2B5EF4-FFF2-40B4-BE49-F238E27FC236}">
                <a16:creationId xmlns:a16="http://schemas.microsoft.com/office/drawing/2014/main" id="{E4DE1F03-398D-498A-AD08-757B52E6267E}"/>
              </a:ext>
            </a:extLst>
          </p:cNvPr>
          <p:cNvSpPr/>
          <p:nvPr/>
        </p:nvSpPr>
        <p:spPr>
          <a:xfrm>
            <a:off x="0" y="6572272"/>
            <a:ext cx="9144000" cy="28572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GEDA – Ing. </a:t>
            </a:r>
            <a:r>
              <a:rPr lang="es-ES" dirty="0" err="1"/>
              <a:t>Jacoby</a:t>
            </a:r>
            <a:r>
              <a:rPr lang="es-ES" dirty="0"/>
              <a:t> </a:t>
            </a:r>
          </a:p>
        </p:txBody>
      </p:sp>
      <p:pic>
        <p:nvPicPr>
          <p:cNvPr id="29698" name="Picture 2">
            <a:extLst>
              <a:ext uri="{FF2B5EF4-FFF2-40B4-BE49-F238E27FC236}">
                <a16:creationId xmlns:a16="http://schemas.microsoft.com/office/drawing/2014/main" id="{69FE48EE-3EC0-2D14-FB04-39233DB8C8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3529" y="1925733"/>
            <a:ext cx="2690812" cy="2085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5" name="84 Rectángulo">
            <a:extLst>
              <a:ext uri="{FF2B5EF4-FFF2-40B4-BE49-F238E27FC236}">
                <a16:creationId xmlns:a16="http://schemas.microsoft.com/office/drawing/2014/main" id="{4BBED75C-1DA0-C197-B52F-7D2A13E45B79}"/>
              </a:ext>
            </a:extLst>
          </p:cNvPr>
          <p:cNvSpPr/>
          <p:nvPr/>
        </p:nvSpPr>
        <p:spPr>
          <a:xfrm>
            <a:off x="1282700" y="2622550"/>
            <a:ext cx="647700" cy="2794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88" name="87 Conector recto de flecha">
            <a:extLst>
              <a:ext uri="{FF2B5EF4-FFF2-40B4-BE49-F238E27FC236}">
                <a16:creationId xmlns:a16="http://schemas.microsoft.com/office/drawing/2014/main" id="{BFC0D706-15CD-FA1B-AF36-67A499AF637A}"/>
              </a:ext>
            </a:extLst>
          </p:cNvPr>
          <p:cNvCxnSpPr/>
          <p:nvPr/>
        </p:nvCxnSpPr>
        <p:spPr>
          <a:xfrm rot="5400000" flipH="1" flipV="1">
            <a:off x="536575" y="3122295"/>
            <a:ext cx="1126490" cy="797560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88 CuadroTexto">
            <a:extLst>
              <a:ext uri="{FF2B5EF4-FFF2-40B4-BE49-F238E27FC236}">
                <a16:creationId xmlns:a16="http://schemas.microsoft.com/office/drawing/2014/main" id="{5B6BCD82-91D8-F6B5-6B6A-92EAA82B4FED}"/>
              </a:ext>
            </a:extLst>
          </p:cNvPr>
          <p:cNvSpPr txBox="1"/>
          <p:nvPr/>
        </p:nvSpPr>
        <p:spPr>
          <a:xfrm>
            <a:off x="241272" y="4054152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Fotómetro</a:t>
            </a:r>
          </a:p>
        </p:txBody>
      </p:sp>
      <p:cxnSp>
        <p:nvCxnSpPr>
          <p:cNvPr id="107" name="106 Conector recto de flecha">
            <a:extLst>
              <a:ext uri="{FF2B5EF4-FFF2-40B4-BE49-F238E27FC236}">
                <a16:creationId xmlns:a16="http://schemas.microsoft.com/office/drawing/2014/main" id="{9130DA8B-F3EC-124C-257D-25E4215B01DF}"/>
              </a:ext>
            </a:extLst>
          </p:cNvPr>
          <p:cNvCxnSpPr>
            <a:cxnSpLocks/>
          </p:cNvCxnSpPr>
          <p:nvPr/>
        </p:nvCxnSpPr>
        <p:spPr>
          <a:xfrm>
            <a:off x="2094231" y="2940033"/>
            <a:ext cx="2866389" cy="885207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7353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CuadroTexto"/>
          <p:cNvSpPr txBox="1"/>
          <p:nvPr/>
        </p:nvSpPr>
        <p:spPr>
          <a:xfrm>
            <a:off x="1571604" y="436228"/>
            <a:ext cx="6357982" cy="584775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>Tests: Samsung T24C550 </a:t>
            </a:r>
          </a:p>
        </p:txBody>
      </p:sp>
      <p:sp>
        <p:nvSpPr>
          <p:cNvPr id="7" name="6 Rectángulo"/>
          <p:cNvSpPr/>
          <p:nvPr/>
        </p:nvSpPr>
        <p:spPr>
          <a:xfrm>
            <a:off x="0" y="6572272"/>
            <a:ext cx="9144000" cy="28572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GEDA – Ing. </a:t>
            </a:r>
            <a:r>
              <a:rPr lang="es-ES" dirty="0" err="1"/>
              <a:t>Jacoby</a:t>
            </a:r>
            <a:r>
              <a:rPr lang="es-ES" dirty="0"/>
              <a:t> </a:t>
            </a:r>
          </a:p>
        </p:txBody>
      </p:sp>
      <p:pic>
        <p:nvPicPr>
          <p:cNvPr id="30722" name="Picture 2" descr="C:\DOCUME~1\ADMINI~1\CONFIG~1\Temp\vmware-Administrador\VMwareDnD\ba69d786\Gamma curv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93621" y="1831600"/>
            <a:ext cx="4800600" cy="4586748"/>
          </a:xfrm>
          <a:prstGeom prst="rect">
            <a:avLst/>
          </a:prstGeom>
          <a:noFill/>
        </p:spPr>
      </p:pic>
      <p:sp>
        <p:nvSpPr>
          <p:cNvPr id="9" name="8 CuadroTexto"/>
          <p:cNvSpPr txBox="1"/>
          <p:nvPr/>
        </p:nvSpPr>
        <p:spPr>
          <a:xfrm>
            <a:off x="1692910" y="1120140"/>
            <a:ext cx="62090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Automated Gamma Measurement for LCD display using </a:t>
            </a:r>
            <a:r>
              <a:rPr lang="en-US" dirty="0" err="1"/>
              <a:t>Matlab</a:t>
            </a:r>
            <a:endParaRPr lang="en-US" dirty="0"/>
          </a:p>
          <a:p>
            <a:r>
              <a:rPr lang="en-US" dirty="0"/>
              <a:t>			Results: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CuadroTexto"/>
          <p:cNvSpPr txBox="1"/>
          <p:nvPr/>
        </p:nvSpPr>
        <p:spPr>
          <a:xfrm>
            <a:off x="1571604" y="436228"/>
            <a:ext cx="6357982" cy="584775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>Tests: Samsung T24C550 </a:t>
            </a:r>
          </a:p>
        </p:txBody>
      </p:sp>
      <p:sp>
        <p:nvSpPr>
          <p:cNvPr id="7" name="6 Rectángulo"/>
          <p:cNvSpPr/>
          <p:nvPr/>
        </p:nvSpPr>
        <p:spPr>
          <a:xfrm>
            <a:off x="0" y="6572272"/>
            <a:ext cx="9144000" cy="28572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GEDA – Ing. </a:t>
            </a:r>
            <a:r>
              <a:rPr lang="es-ES" dirty="0" err="1"/>
              <a:t>Jacoby</a:t>
            </a:r>
            <a:r>
              <a:rPr lang="es-ES" dirty="0"/>
              <a:t> </a:t>
            </a:r>
          </a:p>
        </p:txBody>
      </p:sp>
      <p:sp>
        <p:nvSpPr>
          <p:cNvPr id="9" name="8 CuadroTexto"/>
          <p:cNvSpPr txBox="1"/>
          <p:nvPr/>
        </p:nvSpPr>
        <p:spPr>
          <a:xfrm>
            <a:off x="1692910" y="1120140"/>
            <a:ext cx="62090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Automated Gamma Measurement for LCD display using </a:t>
            </a:r>
            <a:r>
              <a:rPr lang="en-US" dirty="0" err="1"/>
              <a:t>Matlab</a:t>
            </a:r>
            <a:endParaRPr lang="en-US" dirty="0"/>
          </a:p>
          <a:p>
            <a:r>
              <a:rPr lang="en-US" dirty="0"/>
              <a:t>			Results:</a:t>
            </a:r>
          </a:p>
        </p:txBody>
      </p:sp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1539240" y="1869440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Gamma 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Measured</a:t>
                      </a:r>
                      <a:r>
                        <a:rPr lang="en-US" baseline="0" noProof="0" dirty="0"/>
                        <a:t> </a:t>
                      </a:r>
                      <a:r>
                        <a:rPr lang="es-ES" baseline="0" dirty="0"/>
                        <a:t>Gamma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+3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CuadroTexto"/>
          <p:cNvSpPr txBox="1"/>
          <p:nvPr/>
        </p:nvSpPr>
        <p:spPr>
          <a:xfrm>
            <a:off x="1571604" y="436228"/>
            <a:ext cx="6357982" cy="584775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>
                <a:solidFill>
                  <a:schemeClr val="bg1">
                    <a:lumMod val="95000"/>
                  </a:schemeClr>
                </a:solidFill>
              </a:rPr>
              <a:t>Matlab</a:t>
            </a:r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> Files </a:t>
            </a:r>
          </a:p>
        </p:txBody>
      </p:sp>
      <p:sp>
        <p:nvSpPr>
          <p:cNvPr id="7" name="6 Rectángulo"/>
          <p:cNvSpPr/>
          <p:nvPr/>
        </p:nvSpPr>
        <p:spPr>
          <a:xfrm>
            <a:off x="0" y="6572272"/>
            <a:ext cx="9144000" cy="28572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GEDA – Ing. </a:t>
            </a:r>
            <a:r>
              <a:rPr lang="es-ES" dirty="0" err="1"/>
              <a:t>Jacoby</a:t>
            </a:r>
            <a:r>
              <a:rPr lang="es-ES" dirty="0"/>
              <a:t> </a:t>
            </a:r>
          </a:p>
        </p:txBody>
      </p:sp>
      <p:sp>
        <p:nvSpPr>
          <p:cNvPr id="9" name="8 CuadroTexto"/>
          <p:cNvSpPr txBox="1"/>
          <p:nvPr/>
        </p:nvSpPr>
        <p:spPr>
          <a:xfrm>
            <a:off x="1692910" y="1120140"/>
            <a:ext cx="62090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7030A0"/>
                </a:solidFill>
              </a:rPr>
              <a:t>Luxtest.m</a:t>
            </a:r>
            <a:r>
              <a:rPr lang="en-US" dirty="0"/>
              <a:t> : Photometer Measurement Program  </a:t>
            </a:r>
          </a:p>
          <a:p>
            <a:r>
              <a:rPr lang="en-US" b="1" dirty="0" err="1">
                <a:solidFill>
                  <a:srgbClr val="7030A0"/>
                </a:solidFill>
              </a:rPr>
              <a:t>Luxmeter.m</a:t>
            </a:r>
            <a:r>
              <a:rPr lang="en-US" dirty="0"/>
              <a:t> : Returns Light Luminosity in lux</a:t>
            </a:r>
          </a:p>
          <a:p>
            <a:r>
              <a:rPr lang="en-US" b="1" dirty="0" err="1">
                <a:solidFill>
                  <a:srgbClr val="7030A0"/>
                </a:solidFill>
              </a:rPr>
              <a:t>Generarte_gray.m</a:t>
            </a:r>
            <a:r>
              <a:rPr lang="en-US" dirty="0"/>
              <a:t> : Sets Gray level on screen.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10 Proceso alternativo"/>
          <p:cNvSpPr/>
          <p:nvPr/>
        </p:nvSpPr>
        <p:spPr>
          <a:xfrm>
            <a:off x="2467610" y="2235967"/>
            <a:ext cx="984250" cy="48895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>
                <a:solidFill>
                  <a:schemeClr val="tx1"/>
                </a:solidFill>
              </a:rPr>
              <a:t>Start</a:t>
            </a:r>
            <a:endParaRPr lang="es-ES" sz="1200" dirty="0">
              <a:solidFill>
                <a:schemeClr val="tx1"/>
              </a:solidFill>
            </a:endParaRPr>
          </a:p>
        </p:txBody>
      </p:sp>
      <p:sp>
        <p:nvSpPr>
          <p:cNvPr id="12" name="11 Decisión"/>
          <p:cNvSpPr/>
          <p:nvPr/>
        </p:nvSpPr>
        <p:spPr>
          <a:xfrm>
            <a:off x="2442210" y="4560067"/>
            <a:ext cx="977900" cy="869950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>
                <a:solidFill>
                  <a:schemeClr val="tx1"/>
                </a:solidFill>
              </a:rPr>
              <a:t>Last</a:t>
            </a:r>
            <a:r>
              <a:rPr lang="es-ES" sz="1200" dirty="0">
                <a:solidFill>
                  <a:schemeClr val="tx1"/>
                </a:solidFill>
              </a:rPr>
              <a:t> ?</a:t>
            </a:r>
            <a:r>
              <a:rPr lang="es-ES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4" name="13 Proceso"/>
          <p:cNvSpPr/>
          <p:nvPr/>
        </p:nvSpPr>
        <p:spPr>
          <a:xfrm>
            <a:off x="2448560" y="3010667"/>
            <a:ext cx="1016000" cy="533400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Set Gray Level</a:t>
            </a:r>
          </a:p>
        </p:txBody>
      </p:sp>
      <p:sp>
        <p:nvSpPr>
          <p:cNvPr id="15" name="14 Proceso"/>
          <p:cNvSpPr/>
          <p:nvPr/>
        </p:nvSpPr>
        <p:spPr>
          <a:xfrm>
            <a:off x="2442210" y="3728217"/>
            <a:ext cx="1016000" cy="533400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Measure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(</a:t>
            </a:r>
            <a:r>
              <a:rPr lang="en-US" sz="1200" dirty="0" err="1">
                <a:solidFill>
                  <a:schemeClr val="tx1"/>
                </a:solidFill>
              </a:rPr>
              <a:t>Luxmeter.m</a:t>
            </a:r>
            <a:r>
              <a:rPr lang="en-US" sz="1200" dirty="0">
                <a:solidFill>
                  <a:schemeClr val="tx1"/>
                </a:solidFill>
              </a:rPr>
              <a:t>)</a:t>
            </a:r>
            <a:r>
              <a:rPr lang="es-ES" sz="12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6" name="15 Proceso"/>
          <p:cNvSpPr/>
          <p:nvPr/>
        </p:nvSpPr>
        <p:spPr>
          <a:xfrm>
            <a:off x="2435860" y="5664967"/>
            <a:ext cx="1016000" cy="533400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Next Gray Level</a:t>
            </a:r>
          </a:p>
        </p:txBody>
      </p:sp>
      <p:cxnSp>
        <p:nvCxnSpPr>
          <p:cNvPr id="18" name="17 Conector recto de flecha"/>
          <p:cNvCxnSpPr>
            <a:stCxn id="12" idx="2"/>
            <a:endCxn id="16" idx="0"/>
          </p:cNvCxnSpPr>
          <p:nvPr/>
        </p:nvCxnSpPr>
        <p:spPr>
          <a:xfrm rot="16200000" flipH="1">
            <a:off x="2820035" y="5541142"/>
            <a:ext cx="234950" cy="12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23 Conector recto"/>
          <p:cNvCxnSpPr>
            <a:stCxn id="16" idx="1"/>
          </p:cNvCxnSpPr>
          <p:nvPr/>
        </p:nvCxnSpPr>
        <p:spPr>
          <a:xfrm rot="10800000" flipV="1">
            <a:off x="1692910" y="5931667"/>
            <a:ext cx="742950" cy="12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25 Conector recto"/>
          <p:cNvCxnSpPr/>
          <p:nvPr/>
        </p:nvCxnSpPr>
        <p:spPr>
          <a:xfrm rot="5400000" flipH="1" flipV="1">
            <a:off x="397510" y="4591817"/>
            <a:ext cx="2660650" cy="6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27 Conector recto de flecha"/>
          <p:cNvCxnSpPr>
            <a:endCxn id="14" idx="1"/>
          </p:cNvCxnSpPr>
          <p:nvPr/>
        </p:nvCxnSpPr>
        <p:spPr>
          <a:xfrm flipV="1">
            <a:off x="1718310" y="3277367"/>
            <a:ext cx="730250" cy="6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30 Conector recto de flecha"/>
          <p:cNvCxnSpPr>
            <a:endCxn id="12" idx="0"/>
          </p:cNvCxnSpPr>
          <p:nvPr/>
        </p:nvCxnSpPr>
        <p:spPr>
          <a:xfrm rot="16200000" flipH="1">
            <a:off x="2782729" y="4411636"/>
            <a:ext cx="284956" cy="119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34 Conector recto de flecha"/>
          <p:cNvCxnSpPr>
            <a:stCxn id="14" idx="2"/>
            <a:endCxn id="15" idx="0"/>
          </p:cNvCxnSpPr>
          <p:nvPr/>
        </p:nvCxnSpPr>
        <p:spPr>
          <a:xfrm rot="5400000">
            <a:off x="2861310" y="3632967"/>
            <a:ext cx="184150" cy="6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36 Conector recto de flecha"/>
          <p:cNvCxnSpPr>
            <a:stCxn id="11" idx="2"/>
            <a:endCxn id="14" idx="0"/>
          </p:cNvCxnSpPr>
          <p:nvPr/>
        </p:nvCxnSpPr>
        <p:spPr>
          <a:xfrm rot="5400000">
            <a:off x="2815273" y="2866205"/>
            <a:ext cx="285750" cy="3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40 Proceso"/>
          <p:cNvSpPr/>
          <p:nvPr/>
        </p:nvSpPr>
        <p:spPr>
          <a:xfrm>
            <a:off x="4271010" y="4572767"/>
            <a:ext cx="1663700" cy="850900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Adjust  acquired data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Using 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CFT (Curve fitting Tool)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and find out gamma</a:t>
            </a:r>
          </a:p>
        </p:txBody>
      </p:sp>
      <p:cxnSp>
        <p:nvCxnSpPr>
          <p:cNvPr id="43" name="42 Conector recto de flecha"/>
          <p:cNvCxnSpPr>
            <a:stCxn id="12" idx="3"/>
            <a:endCxn id="41" idx="1"/>
          </p:cNvCxnSpPr>
          <p:nvPr/>
        </p:nvCxnSpPr>
        <p:spPr>
          <a:xfrm>
            <a:off x="3420110" y="4995042"/>
            <a:ext cx="850900" cy="3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46 Proceso"/>
          <p:cNvSpPr/>
          <p:nvPr/>
        </p:nvSpPr>
        <p:spPr>
          <a:xfrm>
            <a:off x="6182360" y="4579117"/>
            <a:ext cx="1663700" cy="850900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Plot Results,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Fitted Curve and  Gamma</a:t>
            </a:r>
          </a:p>
        </p:txBody>
      </p:sp>
      <p:cxnSp>
        <p:nvCxnSpPr>
          <p:cNvPr id="49" name="48 Conector recto de flecha"/>
          <p:cNvCxnSpPr>
            <a:stCxn id="41" idx="3"/>
            <a:endCxn id="47" idx="1"/>
          </p:cNvCxnSpPr>
          <p:nvPr/>
        </p:nvCxnSpPr>
        <p:spPr>
          <a:xfrm>
            <a:off x="5934710" y="4998217"/>
            <a:ext cx="247650" cy="6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52 Proceso alternativo"/>
          <p:cNvSpPr/>
          <p:nvPr/>
        </p:nvSpPr>
        <p:spPr>
          <a:xfrm>
            <a:off x="6531610" y="5766567"/>
            <a:ext cx="984250" cy="48895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tx1"/>
                </a:solidFill>
              </a:rPr>
              <a:t>END</a:t>
            </a:r>
          </a:p>
        </p:txBody>
      </p:sp>
      <p:cxnSp>
        <p:nvCxnSpPr>
          <p:cNvPr id="55" name="54 Conector recto de flecha"/>
          <p:cNvCxnSpPr>
            <a:stCxn id="47" idx="2"/>
            <a:endCxn id="53" idx="0"/>
          </p:cNvCxnSpPr>
          <p:nvPr/>
        </p:nvCxnSpPr>
        <p:spPr>
          <a:xfrm rot="16200000" flipH="1">
            <a:off x="6850697" y="5593529"/>
            <a:ext cx="336550" cy="9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E1552D1-944C-7AA7-2B2A-1E09F7023888}"/>
              </a:ext>
            </a:extLst>
          </p:cNvPr>
          <p:cNvSpPr txBox="1"/>
          <p:nvPr/>
        </p:nvSpPr>
        <p:spPr>
          <a:xfrm>
            <a:off x="5012740" y="2695124"/>
            <a:ext cx="17295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/>
              <a:t>Luxtest.m </a:t>
            </a:r>
            <a:endParaRPr lang="en-US" sz="28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4562</TotalTime>
  <Words>392</Words>
  <Application>Microsoft Office PowerPoint</Application>
  <PresentationFormat>On-screen Show (4:3)</PresentationFormat>
  <Paragraphs>91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Tema de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jacoby</dc:creator>
  <cp:lastModifiedBy>daniel Jacoby</cp:lastModifiedBy>
  <cp:revision>243</cp:revision>
  <dcterms:modified xsi:type="dcterms:W3CDTF">2025-09-16T00:50:14Z</dcterms:modified>
</cp:coreProperties>
</file>