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3" r:id="rId8"/>
    <p:sldId id="262" r:id="rId9"/>
    <p:sldId id="264" r:id="rId10"/>
    <p:sldId id="266" r:id="rId11"/>
    <p:sldId id="267" r:id="rId12"/>
    <p:sldId id="268" r:id="rId13"/>
    <p:sldId id="270" r:id="rId14"/>
    <p:sldId id="265" r:id="rId1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04" y="9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24/04/2017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1000108"/>
            <a:ext cx="635798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>
                    <a:lumMod val="95000"/>
                  </a:schemeClr>
                </a:solidFill>
              </a:rPr>
              <a:t>Fotómetro </a:t>
            </a:r>
            <a:r>
              <a:rPr lang="es-ES" sz="5400" dirty="0" err="1" smtClean="0">
                <a:solidFill>
                  <a:schemeClr val="bg1">
                    <a:lumMod val="95000"/>
                  </a:schemeClr>
                </a:solidFill>
              </a:rPr>
              <a:t>IoT</a:t>
            </a:r>
            <a:endParaRPr lang="es-E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1691640" y="2413504"/>
            <a:ext cx="6149340" cy="295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939540" y="5753100"/>
            <a:ext cx="204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Rev</a:t>
            </a:r>
            <a:r>
              <a:rPr lang="es-ES" dirty="0" smtClean="0"/>
              <a:t> 2.0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>
                    <a:lumMod val="95000"/>
                  </a:schemeClr>
                </a:solidFill>
              </a:rPr>
              <a:t>Matlab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 Files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692910" y="1120140"/>
            <a:ext cx="6209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Luxmeter.m</a:t>
            </a:r>
            <a:r>
              <a:rPr lang="en-US" dirty="0" smtClean="0"/>
              <a:t> : Returns Light Luminosity in </a:t>
            </a:r>
            <a:r>
              <a:rPr lang="en-US" dirty="0" err="1" smtClean="0"/>
              <a:t>lux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err="1" smtClean="0">
                <a:solidFill>
                  <a:srgbClr val="7030A0"/>
                </a:solidFill>
              </a:rPr>
              <a:t>Luxtest.m</a:t>
            </a:r>
            <a:r>
              <a:rPr lang="en-US" dirty="0" smtClean="0"/>
              <a:t> : Photometer Measurement Program  </a:t>
            </a:r>
          </a:p>
          <a:p>
            <a:endParaRPr lang="en-US" dirty="0" smtClean="0"/>
          </a:p>
        </p:txBody>
      </p:sp>
      <p:sp>
        <p:nvSpPr>
          <p:cNvPr id="11" name="10 Proceso alternativo"/>
          <p:cNvSpPr/>
          <p:nvPr/>
        </p:nvSpPr>
        <p:spPr>
          <a:xfrm>
            <a:off x="3168650" y="2089150"/>
            <a:ext cx="984250" cy="48895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Start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2" name="11 Decisión"/>
          <p:cNvSpPr/>
          <p:nvPr/>
        </p:nvSpPr>
        <p:spPr>
          <a:xfrm>
            <a:off x="3143250" y="4413250"/>
            <a:ext cx="977900" cy="86995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 smtClean="0">
                <a:solidFill>
                  <a:schemeClr val="tx1"/>
                </a:solidFill>
              </a:rPr>
              <a:t>Last</a:t>
            </a:r>
            <a:r>
              <a:rPr lang="es-ES" sz="1200" dirty="0" smtClean="0">
                <a:solidFill>
                  <a:schemeClr val="tx1"/>
                </a:solidFill>
              </a:rPr>
              <a:t> ?</a:t>
            </a:r>
            <a:r>
              <a:rPr lang="es-ES" dirty="0" smtClean="0">
                <a:solidFill>
                  <a:schemeClr val="tx1"/>
                </a:solidFill>
              </a:rPr>
              <a:t> 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4" name="13 Proceso"/>
          <p:cNvSpPr/>
          <p:nvPr/>
        </p:nvSpPr>
        <p:spPr>
          <a:xfrm>
            <a:off x="3149600" y="2863850"/>
            <a:ext cx="1016000" cy="533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Set Gray Level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14 Proceso"/>
          <p:cNvSpPr/>
          <p:nvPr/>
        </p:nvSpPr>
        <p:spPr>
          <a:xfrm>
            <a:off x="3143250" y="3581400"/>
            <a:ext cx="1016000" cy="533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Measure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</a:rPr>
              <a:t>Luxmeter.m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r>
              <a:rPr lang="es-ES" sz="1200" dirty="0" smtClean="0">
                <a:solidFill>
                  <a:schemeClr val="tx1"/>
                </a:solidFill>
              </a:rPr>
              <a:t> </a:t>
            </a:r>
            <a:endParaRPr lang="es-ES" sz="1200" dirty="0">
              <a:solidFill>
                <a:schemeClr val="tx1"/>
              </a:solidFill>
            </a:endParaRPr>
          </a:p>
        </p:txBody>
      </p:sp>
      <p:sp>
        <p:nvSpPr>
          <p:cNvPr id="16" name="15 Proceso"/>
          <p:cNvSpPr/>
          <p:nvPr/>
        </p:nvSpPr>
        <p:spPr>
          <a:xfrm>
            <a:off x="3136900" y="5518150"/>
            <a:ext cx="1016000" cy="5334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Next Gray Level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17 Conector recto de flecha"/>
          <p:cNvCxnSpPr>
            <a:stCxn id="12" idx="2"/>
            <a:endCxn id="16" idx="0"/>
          </p:cNvCxnSpPr>
          <p:nvPr/>
        </p:nvCxnSpPr>
        <p:spPr>
          <a:xfrm rot="16200000" flipH="1">
            <a:off x="3521075" y="5394325"/>
            <a:ext cx="23495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stCxn id="16" idx="1"/>
          </p:cNvCxnSpPr>
          <p:nvPr/>
        </p:nvCxnSpPr>
        <p:spPr>
          <a:xfrm rot="10800000" flipV="1">
            <a:off x="2393950" y="5784850"/>
            <a:ext cx="74295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rot="5400000" flipH="1" flipV="1">
            <a:off x="1098550" y="4445000"/>
            <a:ext cx="26606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14" idx="1"/>
          </p:cNvCxnSpPr>
          <p:nvPr/>
        </p:nvCxnSpPr>
        <p:spPr>
          <a:xfrm flipV="1">
            <a:off x="2419350" y="3130550"/>
            <a:ext cx="730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12" idx="0"/>
          </p:cNvCxnSpPr>
          <p:nvPr/>
        </p:nvCxnSpPr>
        <p:spPr>
          <a:xfrm rot="16200000" flipH="1">
            <a:off x="3483769" y="4264819"/>
            <a:ext cx="284956" cy="11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4" idx="2"/>
            <a:endCxn id="15" idx="0"/>
          </p:cNvCxnSpPr>
          <p:nvPr/>
        </p:nvCxnSpPr>
        <p:spPr>
          <a:xfrm rot="5400000">
            <a:off x="3562350" y="3486150"/>
            <a:ext cx="1841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11" idx="2"/>
            <a:endCxn id="14" idx="0"/>
          </p:cNvCxnSpPr>
          <p:nvPr/>
        </p:nvCxnSpPr>
        <p:spPr>
          <a:xfrm rot="5400000">
            <a:off x="3516313" y="2719388"/>
            <a:ext cx="28575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Proceso"/>
          <p:cNvSpPr/>
          <p:nvPr/>
        </p:nvSpPr>
        <p:spPr>
          <a:xfrm>
            <a:off x="4972050" y="4425950"/>
            <a:ext cx="1663700" cy="8509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Adjust  acquired data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CFT (Curve fitting Tool)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and find out gamma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42 Conector recto de flecha"/>
          <p:cNvCxnSpPr>
            <a:stCxn id="12" idx="3"/>
            <a:endCxn id="41" idx="1"/>
          </p:cNvCxnSpPr>
          <p:nvPr/>
        </p:nvCxnSpPr>
        <p:spPr>
          <a:xfrm>
            <a:off x="4121150" y="4848225"/>
            <a:ext cx="8509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Proceso"/>
          <p:cNvSpPr/>
          <p:nvPr/>
        </p:nvSpPr>
        <p:spPr>
          <a:xfrm>
            <a:off x="6883400" y="4432300"/>
            <a:ext cx="1663700" cy="8509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Plot Results,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Fitted Curve and  Gamma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48 Conector recto de flecha"/>
          <p:cNvCxnSpPr>
            <a:stCxn id="41" idx="3"/>
            <a:endCxn id="47" idx="1"/>
          </p:cNvCxnSpPr>
          <p:nvPr/>
        </p:nvCxnSpPr>
        <p:spPr>
          <a:xfrm>
            <a:off x="6635750" y="4851400"/>
            <a:ext cx="2476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52 Proceso alternativo"/>
          <p:cNvSpPr/>
          <p:nvPr/>
        </p:nvSpPr>
        <p:spPr>
          <a:xfrm>
            <a:off x="7232650" y="5619750"/>
            <a:ext cx="984250" cy="48895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>
                <a:solidFill>
                  <a:schemeClr val="tx1"/>
                </a:solidFill>
              </a:rPr>
              <a:t>END</a:t>
            </a:r>
            <a:endParaRPr lang="es-ES" sz="1200" dirty="0">
              <a:solidFill>
                <a:schemeClr val="tx1"/>
              </a:solidFill>
            </a:endParaRPr>
          </a:p>
        </p:txBody>
      </p:sp>
      <p:cxnSp>
        <p:nvCxnSpPr>
          <p:cNvPr id="55" name="54 Conector recto de flecha"/>
          <p:cNvCxnSpPr>
            <a:stCxn id="47" idx="2"/>
            <a:endCxn id="53" idx="0"/>
          </p:cNvCxnSpPr>
          <p:nvPr/>
        </p:nvCxnSpPr>
        <p:spPr>
          <a:xfrm rot="16200000" flipH="1">
            <a:off x="7551737" y="5446712"/>
            <a:ext cx="336550" cy="9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43029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Measurement setup and use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692910" y="1120140"/>
            <a:ext cx="62090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 Connect the photometer to USB to serial converter  </a:t>
            </a:r>
          </a:p>
          <a:p>
            <a:r>
              <a:rPr lang="en-US" dirty="0" smtClean="0"/>
              <a:t>2- Connect the photometer to power supply</a:t>
            </a:r>
          </a:p>
          <a:p>
            <a:r>
              <a:rPr lang="en-US" dirty="0" smtClean="0"/>
              <a:t>3- Connect the USB serial converter cable to computer USB port</a:t>
            </a:r>
          </a:p>
          <a:p>
            <a:pPr marL="342900" indent="-342900">
              <a:buAutoNum type="arabicPlain" startAt="4"/>
            </a:pPr>
            <a:r>
              <a:rPr lang="en-US" dirty="0" smtClean="0"/>
              <a:t>Find out the USB serial port on computer  (</a:t>
            </a:r>
            <a:r>
              <a:rPr lang="en-US" dirty="0" err="1" smtClean="0"/>
              <a:t>COMxx</a:t>
            </a:r>
            <a:r>
              <a:rPr lang="en-US" dirty="0" smtClean="0"/>
              <a:t>)</a:t>
            </a:r>
          </a:p>
          <a:p>
            <a:pPr marL="342900" indent="-342900">
              <a:buAutoNum type="arabicPlain" startAt="4"/>
            </a:pPr>
            <a:endParaRPr lang="en-US" dirty="0" smtClean="0"/>
          </a:p>
          <a:p>
            <a:pPr marL="342900" indent="-342900">
              <a:buAutoNum type="arabicPlain" startAt="4"/>
            </a:pPr>
            <a:endParaRPr lang="en-US" dirty="0" smtClean="0"/>
          </a:p>
          <a:p>
            <a:pPr marL="342900" indent="-342900">
              <a:buAutoNum type="arabicPlain" startAt="4"/>
            </a:pPr>
            <a:endParaRPr lang="en-US" dirty="0" smtClean="0"/>
          </a:p>
          <a:p>
            <a:pPr marL="342900" indent="-342900">
              <a:buAutoNum type="arabicPlain" startAt="4"/>
            </a:pPr>
            <a:endParaRPr lang="en-US" dirty="0" smtClean="0"/>
          </a:p>
          <a:p>
            <a:pPr marL="342900" indent="-342900">
              <a:buAutoNum type="arabicPlain" startAt="4"/>
            </a:pPr>
            <a:endParaRPr lang="en-US" dirty="0" smtClean="0"/>
          </a:p>
          <a:p>
            <a:pPr marL="342900" indent="-342900">
              <a:buAutoNum type="arabicPlain" startAt="4"/>
            </a:pPr>
            <a:endParaRPr lang="en-US" dirty="0" smtClean="0"/>
          </a:p>
          <a:p>
            <a:pPr marL="342900" indent="-342900">
              <a:buAutoNum type="arabicPlain" startAt="4"/>
            </a:pPr>
            <a:endParaRPr lang="en-US" dirty="0" smtClean="0"/>
          </a:p>
          <a:p>
            <a:pPr marL="342900" indent="-342900">
              <a:buAutoNum type="arabicPlain" startAt="4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5- Edit and modify serial port on </a:t>
            </a:r>
            <a:r>
              <a:rPr lang="en-US" dirty="0" err="1" smtClean="0"/>
              <a:t>luxmeter.m</a:t>
            </a:r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ser = serial('COM1');                % Windows port style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ser = serial('/dev/ttyUSB0');   % Linux port style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8" y="2352675"/>
            <a:ext cx="1934959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43029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Measurement setup and use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292860" y="1177290"/>
            <a:ext cx="6784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6- Attach photometer as close a possible to monitor</a:t>
            </a:r>
          </a:p>
          <a:p>
            <a:r>
              <a:rPr lang="en-US" dirty="0" smtClean="0"/>
              <a:t>7- Open </a:t>
            </a:r>
            <a:r>
              <a:rPr lang="en-US" dirty="0" err="1" smtClean="0"/>
              <a:t>matlab</a:t>
            </a:r>
            <a:r>
              <a:rPr lang="en-US" dirty="0" smtClean="0"/>
              <a:t> and run </a:t>
            </a:r>
            <a:r>
              <a:rPr lang="en-US" dirty="0" err="1" smtClean="0"/>
              <a:t>luxtest.m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Notes: Each sample is taken every 2 seconds (defined on firmware)</a:t>
            </a:r>
          </a:p>
          <a:p>
            <a:r>
              <a:rPr lang="en-US" dirty="0" smtClean="0"/>
              <a:t>              Two samples are taken per gray level and averaged </a:t>
            </a:r>
          </a:p>
          <a:p>
            <a:r>
              <a:rPr lang="en-US" dirty="0" smtClean="0"/>
              <a:t>              (see </a:t>
            </a:r>
            <a:r>
              <a:rPr lang="en-US" dirty="0" err="1" smtClean="0"/>
              <a:t>Nmeas</a:t>
            </a:r>
            <a:r>
              <a:rPr lang="en-US" dirty="0" smtClean="0"/>
              <a:t> on </a:t>
            </a:r>
            <a:r>
              <a:rPr lang="en-US" dirty="0" err="1" smtClean="0"/>
              <a:t>luxtest.m</a:t>
            </a:r>
            <a:r>
              <a:rPr lang="en-US" dirty="0" smtClean="0"/>
              <a:t>)    </a:t>
            </a:r>
          </a:p>
          <a:p>
            <a:r>
              <a:rPr lang="en-US" dirty="0" smtClean="0"/>
              <a:t> 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43029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Schematic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" y="1551802"/>
            <a:ext cx="8518527" cy="414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APP: </a:t>
            </a:r>
            <a:r>
              <a:rPr lang="en-US" sz="3200" dirty="0" smtClean="0">
                <a:solidFill>
                  <a:srgbClr val="FFC000"/>
                </a:solidFill>
              </a:rPr>
              <a:t>Illuminance.apk</a:t>
            </a: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776730" y="4533900"/>
            <a:ext cx="620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http://personal.ik.itba.edu.ar/~jacoby/ilum/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64193" y="1238250"/>
            <a:ext cx="30765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1000108"/>
            <a:ext cx="635798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>
                    <a:lumMod val="95000"/>
                  </a:schemeClr>
                </a:solidFill>
              </a:rPr>
              <a:t>Fotómetro </a:t>
            </a:r>
            <a:r>
              <a:rPr lang="es-ES" sz="5400" dirty="0" err="1" smtClean="0">
                <a:solidFill>
                  <a:schemeClr val="bg1">
                    <a:lumMod val="95000"/>
                  </a:schemeClr>
                </a:solidFill>
              </a:rPr>
              <a:t>IoT</a:t>
            </a:r>
            <a:endParaRPr lang="es-E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357290" y="221455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dirty="0" smtClean="0"/>
              <a:t> Basado en el IC  TSL2561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857496"/>
            <a:ext cx="7143768" cy="300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1000108"/>
            <a:ext cx="6357982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chemeClr val="bg1">
                    <a:lumMod val="95000"/>
                  </a:schemeClr>
                </a:solidFill>
              </a:rPr>
              <a:t>Fotómetro Conectividad</a:t>
            </a:r>
            <a:endParaRPr lang="es-E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857356" y="4786322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WIFI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071802" y="4214818"/>
            <a:ext cx="2286016" cy="9286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Fotómetro</a:t>
            </a:r>
            <a:endParaRPr lang="es-ES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2214546" y="4714884"/>
            <a:ext cx="857256" cy="1588"/>
          </a:xfrm>
          <a:prstGeom prst="line">
            <a:avLst/>
          </a:prstGeom>
          <a:ln w="317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6286512" y="457200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RS232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cxnSp>
        <p:nvCxnSpPr>
          <p:cNvPr id="14" name="13 Conector recto"/>
          <p:cNvCxnSpPr/>
          <p:nvPr/>
        </p:nvCxnSpPr>
        <p:spPr>
          <a:xfrm flipH="1">
            <a:off x="5357818" y="4714884"/>
            <a:ext cx="857256" cy="1588"/>
          </a:xfrm>
          <a:prstGeom prst="line">
            <a:avLst/>
          </a:prstGeom>
          <a:ln w="317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3857628"/>
            <a:ext cx="1090612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8" name="17 Grupo"/>
          <p:cNvGrpSpPr/>
          <p:nvPr/>
        </p:nvGrpSpPr>
        <p:grpSpPr>
          <a:xfrm>
            <a:off x="1571604" y="2357430"/>
            <a:ext cx="2109377" cy="1452565"/>
            <a:chOff x="571472" y="2357430"/>
            <a:chExt cx="2109377" cy="1452565"/>
          </a:xfrm>
        </p:grpSpPr>
        <p:pic>
          <p:nvPicPr>
            <p:cNvPr id="2765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357430"/>
              <a:ext cx="2109377" cy="1452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6" name="15 CuadroTexto"/>
            <p:cNvSpPr txBox="1"/>
            <p:nvPr/>
          </p:nvSpPr>
          <p:spPr>
            <a:xfrm>
              <a:off x="1285852" y="2857496"/>
              <a:ext cx="10001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/>
                <a:t>Cloud</a:t>
              </a:r>
            </a:p>
            <a:p>
              <a:pPr>
                <a:buFont typeface="Arial" pitchFamily="34" charset="0"/>
                <a:buChar char="•"/>
              </a:pPr>
              <a:endParaRPr lang="es-ES" dirty="0"/>
            </a:p>
          </p:txBody>
        </p:sp>
      </p:grp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2143116"/>
            <a:ext cx="765681" cy="1543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19 Conector recto de flecha"/>
          <p:cNvCxnSpPr/>
          <p:nvPr/>
        </p:nvCxnSpPr>
        <p:spPr>
          <a:xfrm rot="5400000">
            <a:off x="1714480" y="3500438"/>
            <a:ext cx="285752" cy="285752"/>
          </a:xfrm>
          <a:prstGeom prst="straightConnector1">
            <a:avLst/>
          </a:prstGeom>
          <a:ln w="285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rot="10800000">
            <a:off x="3714744" y="3000372"/>
            <a:ext cx="857256" cy="1588"/>
          </a:xfrm>
          <a:prstGeom prst="straightConnector1">
            <a:avLst/>
          </a:prstGeom>
          <a:ln w="285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3591950" y="5266307"/>
            <a:ext cx="1317163" cy="1214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43570" y="2786058"/>
            <a:ext cx="667100" cy="72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26 Arco"/>
          <p:cNvSpPr/>
          <p:nvPr/>
        </p:nvSpPr>
        <p:spPr>
          <a:xfrm rot="19175109">
            <a:off x="5281317" y="2669799"/>
            <a:ext cx="785818" cy="714380"/>
          </a:xfrm>
          <a:prstGeom prst="arc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58148" y="4429132"/>
            <a:ext cx="873575" cy="66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1" name="30 Conector recto"/>
          <p:cNvCxnSpPr/>
          <p:nvPr/>
        </p:nvCxnSpPr>
        <p:spPr>
          <a:xfrm rot="10800000">
            <a:off x="7000892" y="4714884"/>
            <a:ext cx="928694" cy="1588"/>
          </a:xfrm>
          <a:prstGeom prst="line">
            <a:avLst/>
          </a:prstGeom>
          <a:ln w="317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00958" y="2500306"/>
            <a:ext cx="969813" cy="1632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33 Conector recto de flecha"/>
          <p:cNvCxnSpPr/>
          <p:nvPr/>
        </p:nvCxnSpPr>
        <p:spPr>
          <a:xfrm rot="10800000">
            <a:off x="6429388" y="3071810"/>
            <a:ext cx="857256" cy="1588"/>
          </a:xfrm>
          <a:prstGeom prst="straightConnector1">
            <a:avLst/>
          </a:prstGeom>
          <a:ln w="28575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85720" y="2214554"/>
            <a:ext cx="1702591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" name="35 CuadroTexto"/>
          <p:cNvSpPr txBox="1"/>
          <p:nvPr/>
        </p:nvSpPr>
        <p:spPr>
          <a:xfrm>
            <a:off x="571472" y="2643182"/>
            <a:ext cx="142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IC2Cloud</a:t>
            </a: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7358082" y="2143116"/>
            <a:ext cx="1143008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Remote Access</a:t>
            </a:r>
            <a:endParaRPr lang="en-US" sz="1200" dirty="0"/>
          </a:p>
        </p:txBody>
      </p:sp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07454" y="3474720"/>
            <a:ext cx="996046" cy="74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243638" y="1971674"/>
            <a:ext cx="921091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1000108"/>
            <a:ext cx="635798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5400" dirty="0" smtClean="0">
                <a:solidFill>
                  <a:schemeClr val="bg1">
                    <a:lumMod val="95000"/>
                  </a:schemeClr>
                </a:solidFill>
              </a:rPr>
              <a:t>Fotómetro I/O</a:t>
            </a:r>
            <a:endParaRPr lang="es-ES" sz="5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0" name="89 CuadroTexto"/>
          <p:cNvSpPr txBox="1"/>
          <p:nvPr/>
        </p:nvSpPr>
        <p:spPr>
          <a:xfrm>
            <a:off x="171450" y="2895600"/>
            <a:ext cx="148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Second TLS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OLED Display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Extension</a:t>
            </a:r>
            <a:endParaRPr lang="en-US" dirty="0"/>
          </a:p>
        </p:txBody>
      </p:sp>
      <p:grpSp>
        <p:nvGrpSpPr>
          <p:cNvPr id="104" name="103 Grupo"/>
          <p:cNvGrpSpPr/>
          <p:nvPr/>
        </p:nvGrpSpPr>
        <p:grpSpPr>
          <a:xfrm>
            <a:off x="1771636" y="2259007"/>
            <a:ext cx="5695954" cy="2192010"/>
            <a:chOff x="1771636" y="2268532"/>
            <a:chExt cx="5695954" cy="2192010"/>
          </a:xfrm>
        </p:grpSpPr>
        <p:grpSp>
          <p:nvGrpSpPr>
            <p:cNvPr id="89" name="88 Grupo"/>
            <p:cNvGrpSpPr/>
            <p:nvPr/>
          </p:nvGrpSpPr>
          <p:grpSpPr>
            <a:xfrm>
              <a:off x="1771636" y="2268532"/>
              <a:ext cx="5695954" cy="2192010"/>
              <a:chOff x="1771636" y="2268532"/>
              <a:chExt cx="5695954" cy="2192010"/>
            </a:xfrm>
          </p:grpSpPr>
          <p:sp>
            <p:nvSpPr>
              <p:cNvPr id="5" name="4 CuadroTexto"/>
              <p:cNvSpPr txBox="1"/>
              <p:nvPr/>
            </p:nvSpPr>
            <p:spPr>
              <a:xfrm>
                <a:off x="6467458" y="2792426"/>
                <a:ext cx="1000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5V – 1A</a:t>
                </a:r>
                <a:endParaRPr lang="es-ES" dirty="0"/>
              </a:p>
            </p:txBody>
          </p:sp>
          <p:sp>
            <p:nvSpPr>
              <p:cNvPr id="6" name="5 Rectángulo"/>
              <p:cNvSpPr/>
              <p:nvPr/>
            </p:nvSpPr>
            <p:spPr>
              <a:xfrm>
                <a:off x="2589205" y="2634457"/>
                <a:ext cx="3000396" cy="14287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8 Conector recto"/>
              <p:cNvCxnSpPr/>
              <p:nvPr/>
            </p:nvCxnSpPr>
            <p:spPr>
              <a:xfrm>
                <a:off x="1771636" y="3033714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11 CuadroTexto"/>
              <p:cNvSpPr txBox="1"/>
              <p:nvPr/>
            </p:nvSpPr>
            <p:spPr>
              <a:xfrm>
                <a:off x="6410339" y="3433778"/>
                <a:ext cx="1000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smtClean="0"/>
                  <a:t>RS232  3.3V TTL</a:t>
                </a:r>
                <a:endParaRPr lang="es-ES" dirty="0"/>
              </a:p>
            </p:txBody>
          </p:sp>
          <p:sp>
            <p:nvSpPr>
              <p:cNvPr id="27" name="26 Arco"/>
              <p:cNvSpPr/>
              <p:nvPr/>
            </p:nvSpPr>
            <p:spPr>
              <a:xfrm rot="17219801">
                <a:off x="3890668" y="2485648"/>
                <a:ext cx="785818" cy="714380"/>
              </a:xfrm>
              <a:prstGeom prst="arc">
                <a:avLst>
                  <a:gd name="adj1" fmla="val 16200000"/>
                  <a:gd name="adj2" fmla="val 20584877"/>
                </a:avLst>
              </a:prstGeom>
              <a:ln w="127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35 CuadroTexto"/>
              <p:cNvSpPr txBox="1"/>
              <p:nvPr/>
            </p:nvSpPr>
            <p:spPr>
              <a:xfrm>
                <a:off x="4356072" y="2268532"/>
                <a:ext cx="60962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200" dirty="0" err="1" smtClean="0"/>
                  <a:t>Reset</a:t>
                </a:r>
                <a:endParaRPr lang="es-ES" sz="1200" dirty="0"/>
              </a:p>
            </p:txBody>
          </p:sp>
          <p:cxnSp>
            <p:nvCxnSpPr>
              <p:cNvPr id="29" name="28 Conector recto"/>
              <p:cNvCxnSpPr/>
              <p:nvPr/>
            </p:nvCxnSpPr>
            <p:spPr>
              <a:xfrm>
                <a:off x="1771636" y="3176590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29 Conector recto"/>
              <p:cNvCxnSpPr/>
              <p:nvPr/>
            </p:nvCxnSpPr>
            <p:spPr>
              <a:xfrm>
                <a:off x="1777986" y="3314704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31 CuadroTexto"/>
              <p:cNvSpPr txBox="1"/>
              <p:nvPr/>
            </p:nvSpPr>
            <p:spPr>
              <a:xfrm>
                <a:off x="1900224" y="2840830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SCL</a:t>
                </a:r>
                <a:endParaRPr lang="es-ES" sz="1050" dirty="0"/>
              </a:p>
            </p:txBody>
          </p:sp>
          <p:sp>
            <p:nvSpPr>
              <p:cNvPr id="33" name="32 CuadroTexto"/>
              <p:cNvSpPr txBox="1"/>
              <p:nvPr/>
            </p:nvSpPr>
            <p:spPr>
              <a:xfrm>
                <a:off x="1904986" y="2981325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SDA</a:t>
                </a:r>
                <a:endParaRPr lang="es-ES" sz="1050" dirty="0"/>
              </a:p>
            </p:txBody>
          </p:sp>
          <p:cxnSp>
            <p:nvCxnSpPr>
              <p:cNvPr id="35" name="34 Conector recto"/>
              <p:cNvCxnSpPr/>
              <p:nvPr/>
            </p:nvCxnSpPr>
            <p:spPr>
              <a:xfrm>
                <a:off x="1784336" y="3452814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37 Conector recto"/>
              <p:cNvCxnSpPr/>
              <p:nvPr/>
            </p:nvCxnSpPr>
            <p:spPr>
              <a:xfrm>
                <a:off x="1784336" y="3595690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38 Conector recto"/>
              <p:cNvCxnSpPr/>
              <p:nvPr/>
            </p:nvCxnSpPr>
            <p:spPr>
              <a:xfrm>
                <a:off x="1790686" y="3733804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39 CuadroTexto"/>
              <p:cNvSpPr txBox="1"/>
              <p:nvPr/>
            </p:nvSpPr>
            <p:spPr>
              <a:xfrm>
                <a:off x="1941500" y="3399630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GND</a:t>
                </a:r>
                <a:endParaRPr lang="es-ES" sz="1050" dirty="0"/>
              </a:p>
            </p:txBody>
          </p:sp>
          <p:sp>
            <p:nvSpPr>
              <p:cNvPr id="41" name="40 CuadroTexto"/>
              <p:cNvSpPr txBox="1"/>
              <p:nvPr/>
            </p:nvSpPr>
            <p:spPr>
              <a:xfrm>
                <a:off x="1936736" y="3533775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3V3</a:t>
                </a:r>
                <a:endParaRPr lang="es-ES" sz="1050" dirty="0"/>
              </a:p>
            </p:txBody>
          </p:sp>
          <p:sp>
            <p:nvSpPr>
              <p:cNvPr id="42" name="41 Rectángulo"/>
              <p:cNvSpPr/>
              <p:nvPr/>
            </p:nvSpPr>
            <p:spPr>
              <a:xfrm>
                <a:off x="2640807" y="2900363"/>
                <a:ext cx="145256" cy="9572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grpSp>
            <p:nvGrpSpPr>
              <p:cNvPr id="46" name="45 Grupo"/>
              <p:cNvGrpSpPr/>
              <p:nvPr/>
            </p:nvGrpSpPr>
            <p:grpSpPr>
              <a:xfrm>
                <a:off x="2997200" y="3070225"/>
                <a:ext cx="342900" cy="533400"/>
                <a:chOff x="3797300" y="3679825"/>
                <a:chExt cx="342900" cy="533400"/>
              </a:xfrm>
            </p:grpSpPr>
            <p:sp>
              <p:nvSpPr>
                <p:cNvPr id="43" name="42 Rectángulo redondeado"/>
                <p:cNvSpPr/>
                <p:nvPr/>
              </p:nvSpPr>
              <p:spPr>
                <a:xfrm rot="5400000">
                  <a:off x="3702050" y="3775075"/>
                  <a:ext cx="533400" cy="3429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4" name="43 Elipse"/>
                <p:cNvSpPr/>
                <p:nvPr/>
              </p:nvSpPr>
              <p:spPr>
                <a:xfrm>
                  <a:off x="3851275" y="3730625"/>
                  <a:ext cx="76200" cy="6667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5" name="44 Elipse"/>
                <p:cNvSpPr/>
                <p:nvPr/>
              </p:nvSpPr>
              <p:spPr>
                <a:xfrm>
                  <a:off x="3851275" y="4086225"/>
                  <a:ext cx="76200" cy="66675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60" name="59 Grupo"/>
              <p:cNvGrpSpPr/>
              <p:nvPr/>
            </p:nvGrpSpPr>
            <p:grpSpPr>
              <a:xfrm>
                <a:off x="3800475" y="2770192"/>
                <a:ext cx="254000" cy="368305"/>
                <a:chOff x="4600575" y="3379792"/>
                <a:chExt cx="254000" cy="368305"/>
              </a:xfrm>
            </p:grpSpPr>
            <p:sp>
              <p:nvSpPr>
                <p:cNvPr id="47" name="46 Rectángulo"/>
                <p:cNvSpPr/>
                <p:nvPr/>
              </p:nvSpPr>
              <p:spPr>
                <a:xfrm>
                  <a:off x="4600575" y="3441700"/>
                  <a:ext cx="254000" cy="24765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8" name="47 Elipse"/>
                <p:cNvSpPr/>
                <p:nvPr/>
              </p:nvSpPr>
              <p:spPr>
                <a:xfrm>
                  <a:off x="4667250" y="3495675"/>
                  <a:ext cx="133350" cy="13335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cxnSp>
              <p:nvCxnSpPr>
                <p:cNvPr id="50" name="49 Conector recto"/>
                <p:cNvCxnSpPr/>
                <p:nvPr/>
              </p:nvCxnSpPr>
              <p:spPr>
                <a:xfrm rot="5400000">
                  <a:off x="4626373" y="3720707"/>
                  <a:ext cx="49214" cy="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56 Conector recto"/>
                <p:cNvCxnSpPr/>
                <p:nvPr/>
              </p:nvCxnSpPr>
              <p:spPr>
                <a:xfrm rot="5400000">
                  <a:off x="4802586" y="3723094"/>
                  <a:ext cx="49214" cy="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57 Conector recto"/>
                <p:cNvCxnSpPr/>
                <p:nvPr/>
              </p:nvCxnSpPr>
              <p:spPr>
                <a:xfrm rot="5400000">
                  <a:off x="4628754" y="3404003"/>
                  <a:ext cx="49214" cy="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58 Conector recto"/>
                <p:cNvCxnSpPr/>
                <p:nvPr/>
              </p:nvCxnSpPr>
              <p:spPr>
                <a:xfrm rot="5400000">
                  <a:off x="4797822" y="3404005"/>
                  <a:ext cx="49214" cy="7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64 Grupo"/>
              <p:cNvGrpSpPr/>
              <p:nvPr/>
            </p:nvGrpSpPr>
            <p:grpSpPr>
              <a:xfrm>
                <a:off x="4264820" y="3052763"/>
                <a:ext cx="935831" cy="664369"/>
                <a:chOff x="5064920" y="3662363"/>
                <a:chExt cx="935831" cy="664369"/>
              </a:xfrm>
            </p:grpSpPr>
            <p:sp>
              <p:nvSpPr>
                <p:cNvPr id="61" name="60 Rectángulo"/>
                <p:cNvSpPr/>
                <p:nvPr/>
              </p:nvSpPr>
              <p:spPr>
                <a:xfrm>
                  <a:off x="5064920" y="3662363"/>
                  <a:ext cx="935831" cy="66436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2" name="61 Rectángulo"/>
                <p:cNvSpPr/>
                <p:nvPr/>
              </p:nvSpPr>
              <p:spPr>
                <a:xfrm>
                  <a:off x="5179220" y="3795712"/>
                  <a:ext cx="585787" cy="40719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s-ES" sz="1100" dirty="0" smtClean="0">
                      <a:solidFill>
                        <a:schemeClr val="tx1"/>
                      </a:solidFill>
                    </a:rPr>
                    <a:t>ESP-07</a:t>
                  </a:r>
                  <a:endParaRPr lang="es-ES" sz="1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62 Elipse"/>
                <p:cNvSpPr/>
                <p:nvPr/>
              </p:nvSpPr>
              <p:spPr>
                <a:xfrm>
                  <a:off x="5803106" y="3762376"/>
                  <a:ext cx="88107" cy="83344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4" name="63 Rectángulo"/>
                <p:cNvSpPr/>
                <p:nvPr/>
              </p:nvSpPr>
              <p:spPr>
                <a:xfrm>
                  <a:off x="5817393" y="3921919"/>
                  <a:ext cx="66676" cy="266699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6" name="65 Rectángulo"/>
              <p:cNvSpPr/>
              <p:nvPr/>
            </p:nvSpPr>
            <p:spPr>
              <a:xfrm>
                <a:off x="5391150" y="3448050"/>
                <a:ext cx="129063" cy="55721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7" name="66 Rectángulo"/>
              <p:cNvSpPr/>
              <p:nvPr/>
            </p:nvSpPr>
            <p:spPr>
              <a:xfrm>
                <a:off x="5395913" y="2800350"/>
                <a:ext cx="125887" cy="39290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68" name="67 Conector recto"/>
              <p:cNvCxnSpPr/>
              <p:nvPr/>
            </p:nvCxnSpPr>
            <p:spPr>
              <a:xfrm>
                <a:off x="5527661" y="2855915"/>
                <a:ext cx="857256" cy="1588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68 Conector recto"/>
              <p:cNvCxnSpPr/>
              <p:nvPr/>
            </p:nvCxnSpPr>
            <p:spPr>
              <a:xfrm>
                <a:off x="5529248" y="2984503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69 Conector recto"/>
              <p:cNvCxnSpPr/>
              <p:nvPr/>
            </p:nvCxnSpPr>
            <p:spPr>
              <a:xfrm>
                <a:off x="5522105" y="3114678"/>
                <a:ext cx="857256" cy="1588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70 CuadroTexto"/>
              <p:cNvSpPr txBox="1"/>
              <p:nvPr/>
            </p:nvSpPr>
            <p:spPr>
              <a:xfrm>
                <a:off x="5689586" y="2643188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5V</a:t>
                </a:r>
                <a:endParaRPr lang="es-ES" sz="1050" dirty="0"/>
              </a:p>
            </p:txBody>
          </p:sp>
          <p:sp>
            <p:nvSpPr>
              <p:cNvPr id="72" name="71 CuadroTexto"/>
              <p:cNvSpPr txBox="1"/>
              <p:nvPr/>
            </p:nvSpPr>
            <p:spPr>
              <a:xfrm>
                <a:off x="5656250" y="2794793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GND</a:t>
                </a:r>
                <a:endParaRPr lang="es-ES" sz="1050" dirty="0"/>
              </a:p>
            </p:txBody>
          </p:sp>
          <p:sp>
            <p:nvSpPr>
              <p:cNvPr id="73" name="72 CuadroTexto"/>
              <p:cNvSpPr txBox="1"/>
              <p:nvPr/>
            </p:nvSpPr>
            <p:spPr>
              <a:xfrm>
                <a:off x="5686411" y="2928938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5V</a:t>
                </a:r>
                <a:endParaRPr lang="es-ES" sz="1050" dirty="0"/>
              </a:p>
            </p:txBody>
          </p:sp>
          <p:cxnSp>
            <p:nvCxnSpPr>
              <p:cNvPr id="74" name="73 Conector recto"/>
              <p:cNvCxnSpPr/>
              <p:nvPr/>
            </p:nvCxnSpPr>
            <p:spPr>
              <a:xfrm>
                <a:off x="5501466" y="3906840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74 CuadroTexto"/>
              <p:cNvSpPr txBox="1"/>
              <p:nvPr/>
            </p:nvSpPr>
            <p:spPr>
              <a:xfrm>
                <a:off x="5738800" y="3728243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GND</a:t>
                </a:r>
                <a:endParaRPr lang="es-ES" sz="1050" dirty="0"/>
              </a:p>
            </p:txBody>
          </p:sp>
          <p:cxnSp>
            <p:nvCxnSpPr>
              <p:cNvPr id="76" name="75 Conector recto"/>
              <p:cNvCxnSpPr/>
              <p:nvPr/>
            </p:nvCxnSpPr>
            <p:spPr>
              <a:xfrm>
                <a:off x="5520518" y="3779841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76 CuadroTexto"/>
              <p:cNvSpPr txBox="1"/>
              <p:nvPr/>
            </p:nvSpPr>
            <p:spPr>
              <a:xfrm>
                <a:off x="5753087" y="3594100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TXD</a:t>
                </a:r>
                <a:endParaRPr lang="es-ES" sz="1050" dirty="0"/>
              </a:p>
            </p:txBody>
          </p:sp>
          <p:cxnSp>
            <p:nvCxnSpPr>
              <p:cNvPr id="78" name="77 Conector recto"/>
              <p:cNvCxnSpPr/>
              <p:nvPr/>
            </p:nvCxnSpPr>
            <p:spPr>
              <a:xfrm>
                <a:off x="5512579" y="3655222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78 CuadroTexto"/>
              <p:cNvSpPr txBox="1"/>
              <p:nvPr/>
            </p:nvSpPr>
            <p:spPr>
              <a:xfrm>
                <a:off x="5752293" y="3474244"/>
                <a:ext cx="56198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RXD</a:t>
                </a:r>
                <a:endParaRPr lang="es-ES" sz="1050" dirty="0"/>
              </a:p>
            </p:txBody>
          </p:sp>
          <p:cxnSp>
            <p:nvCxnSpPr>
              <p:cNvPr id="80" name="79 Conector recto"/>
              <p:cNvCxnSpPr/>
              <p:nvPr/>
            </p:nvCxnSpPr>
            <p:spPr>
              <a:xfrm>
                <a:off x="5515754" y="3535365"/>
                <a:ext cx="857256" cy="1588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80 CuadroTexto"/>
              <p:cNvSpPr txBox="1"/>
              <p:nvPr/>
            </p:nvSpPr>
            <p:spPr>
              <a:xfrm>
                <a:off x="5741182" y="3340099"/>
                <a:ext cx="5619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050" dirty="0" smtClean="0"/>
                  <a:t>N/C</a:t>
                </a:r>
                <a:endParaRPr lang="es-ES" sz="1050" dirty="0"/>
              </a:p>
            </p:txBody>
          </p:sp>
          <p:sp>
            <p:nvSpPr>
              <p:cNvPr id="83" name="82 Arco"/>
              <p:cNvSpPr/>
              <p:nvPr/>
            </p:nvSpPr>
            <p:spPr>
              <a:xfrm rot="5400000">
                <a:off x="3644900" y="3736974"/>
                <a:ext cx="307975" cy="212725"/>
              </a:xfrm>
              <a:prstGeom prst="arc">
                <a:avLst>
                  <a:gd name="adj1" fmla="val 16200000"/>
                  <a:gd name="adj2" fmla="val 543580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4" name="83 CuadroTexto"/>
              <p:cNvSpPr txBox="1"/>
              <p:nvPr/>
            </p:nvSpPr>
            <p:spPr>
              <a:xfrm>
                <a:off x="2673322" y="4198932"/>
                <a:ext cx="14287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100" dirty="0" smtClean="0"/>
                  <a:t>GND </a:t>
                </a:r>
                <a:r>
                  <a:rPr lang="es-ES" sz="1100" dirty="0" err="1" smtClean="0"/>
                  <a:t>Tip</a:t>
                </a:r>
                <a:endParaRPr lang="es-ES" sz="1100" dirty="0"/>
              </a:p>
            </p:txBody>
          </p:sp>
          <p:cxnSp>
            <p:nvCxnSpPr>
              <p:cNvPr id="86" name="85 Conector recto de flecha"/>
              <p:cNvCxnSpPr/>
              <p:nvPr/>
            </p:nvCxnSpPr>
            <p:spPr>
              <a:xfrm flipV="1">
                <a:off x="3162300" y="3924300"/>
                <a:ext cx="469900" cy="2667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90 Elipse"/>
            <p:cNvSpPr/>
            <p:nvPr/>
          </p:nvSpPr>
          <p:spPr>
            <a:xfrm>
              <a:off x="2689226" y="301418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2" name="91 Elipse"/>
            <p:cNvSpPr/>
            <p:nvPr/>
          </p:nvSpPr>
          <p:spPr>
            <a:xfrm>
              <a:off x="2689224" y="3152299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3" name="92 Elipse"/>
            <p:cNvSpPr/>
            <p:nvPr/>
          </p:nvSpPr>
          <p:spPr>
            <a:xfrm>
              <a:off x="2689226" y="329279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4" name="93 Elipse"/>
            <p:cNvSpPr/>
            <p:nvPr/>
          </p:nvSpPr>
          <p:spPr>
            <a:xfrm>
              <a:off x="2691607" y="3430904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5" name="94 Elipse"/>
            <p:cNvSpPr/>
            <p:nvPr/>
          </p:nvSpPr>
          <p:spPr>
            <a:xfrm>
              <a:off x="2691607" y="3566636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6" name="95 Elipse"/>
            <p:cNvSpPr/>
            <p:nvPr/>
          </p:nvSpPr>
          <p:spPr>
            <a:xfrm>
              <a:off x="2693989" y="370236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7" name="96 Elipse"/>
            <p:cNvSpPr/>
            <p:nvPr/>
          </p:nvSpPr>
          <p:spPr>
            <a:xfrm>
              <a:off x="5437189" y="2845117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97 Elipse"/>
            <p:cNvSpPr/>
            <p:nvPr/>
          </p:nvSpPr>
          <p:spPr>
            <a:xfrm>
              <a:off x="5439570" y="296179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9" name="98 Elipse"/>
            <p:cNvSpPr/>
            <p:nvPr/>
          </p:nvSpPr>
          <p:spPr>
            <a:xfrm>
              <a:off x="5441951" y="3083242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0" name="99 Elipse"/>
            <p:cNvSpPr/>
            <p:nvPr/>
          </p:nvSpPr>
          <p:spPr>
            <a:xfrm>
              <a:off x="5432426" y="3516630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1" name="100 Elipse"/>
            <p:cNvSpPr/>
            <p:nvPr/>
          </p:nvSpPr>
          <p:spPr>
            <a:xfrm>
              <a:off x="5432426" y="363331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2" name="101 Elipse"/>
            <p:cNvSpPr/>
            <p:nvPr/>
          </p:nvSpPr>
          <p:spPr>
            <a:xfrm>
              <a:off x="5434806" y="3759518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3" name="102 Elipse"/>
            <p:cNvSpPr/>
            <p:nvPr/>
          </p:nvSpPr>
          <p:spPr>
            <a:xfrm>
              <a:off x="5434807" y="3880961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5" name="104 CuadroTexto"/>
          <p:cNvSpPr txBox="1"/>
          <p:nvPr/>
        </p:nvSpPr>
        <p:spPr>
          <a:xfrm>
            <a:off x="7360920" y="3543300"/>
            <a:ext cx="1668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(</a:t>
            </a:r>
            <a:r>
              <a:rPr lang="es-ES" sz="1400" dirty="0" err="1" smtClean="0"/>
              <a:t>Baud</a:t>
            </a:r>
            <a:r>
              <a:rPr lang="es-ES" sz="1400" dirty="0" smtClean="0"/>
              <a:t> </a:t>
            </a:r>
            <a:r>
              <a:rPr lang="es-ES" sz="1400" dirty="0" err="1" smtClean="0"/>
              <a:t>Rate</a:t>
            </a:r>
            <a:r>
              <a:rPr lang="es-ES" sz="1400" dirty="0" smtClean="0"/>
              <a:t> 115200)</a:t>
            </a:r>
            <a:endParaRPr lang="es-ES" sz="1400" dirty="0"/>
          </a:p>
        </p:txBody>
      </p:sp>
      <p:grpSp>
        <p:nvGrpSpPr>
          <p:cNvPr id="88" name="87 Grupo"/>
          <p:cNvGrpSpPr/>
          <p:nvPr/>
        </p:nvGrpSpPr>
        <p:grpSpPr>
          <a:xfrm>
            <a:off x="3403600" y="2790825"/>
            <a:ext cx="215900" cy="98425"/>
            <a:chOff x="3403600" y="2790825"/>
            <a:chExt cx="215900" cy="98425"/>
          </a:xfrm>
        </p:grpSpPr>
        <p:sp>
          <p:nvSpPr>
            <p:cNvPr id="82" name="81 Rectángulo"/>
            <p:cNvSpPr/>
            <p:nvPr/>
          </p:nvSpPr>
          <p:spPr>
            <a:xfrm>
              <a:off x="3403600" y="2790825"/>
              <a:ext cx="215900" cy="9842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5" name="84 Rectángulo"/>
            <p:cNvSpPr/>
            <p:nvPr/>
          </p:nvSpPr>
          <p:spPr>
            <a:xfrm>
              <a:off x="3425825" y="2813050"/>
              <a:ext cx="50800" cy="57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7" name="86 Rectángulo"/>
            <p:cNvSpPr/>
            <p:nvPr/>
          </p:nvSpPr>
          <p:spPr>
            <a:xfrm>
              <a:off x="3549650" y="2813050"/>
              <a:ext cx="50800" cy="57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10" name="109 Grupo"/>
          <p:cNvGrpSpPr/>
          <p:nvPr/>
        </p:nvGrpSpPr>
        <p:grpSpPr>
          <a:xfrm>
            <a:off x="4581525" y="3829050"/>
            <a:ext cx="215900" cy="98425"/>
            <a:chOff x="5105400" y="2301875"/>
            <a:chExt cx="215900" cy="98425"/>
          </a:xfrm>
        </p:grpSpPr>
        <p:sp>
          <p:nvSpPr>
            <p:cNvPr id="107" name="106 Rectángulo"/>
            <p:cNvSpPr/>
            <p:nvPr/>
          </p:nvSpPr>
          <p:spPr>
            <a:xfrm>
              <a:off x="5105400" y="2301875"/>
              <a:ext cx="215900" cy="984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8" name="107 Rectángulo"/>
            <p:cNvSpPr/>
            <p:nvPr/>
          </p:nvSpPr>
          <p:spPr>
            <a:xfrm>
              <a:off x="5127625" y="2324100"/>
              <a:ext cx="50800" cy="57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9" name="108 Rectángulo"/>
            <p:cNvSpPr/>
            <p:nvPr/>
          </p:nvSpPr>
          <p:spPr>
            <a:xfrm>
              <a:off x="5251450" y="2324100"/>
              <a:ext cx="50800" cy="571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11" name="110 CuadroTexto"/>
          <p:cNvSpPr txBox="1"/>
          <p:nvPr/>
        </p:nvSpPr>
        <p:spPr>
          <a:xfrm>
            <a:off x="4483071" y="4097332"/>
            <a:ext cx="15811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 err="1" smtClean="0"/>
              <a:t>Run</a:t>
            </a:r>
            <a:r>
              <a:rPr lang="es-ES" sz="1100" dirty="0" smtClean="0"/>
              <a:t>[open]/</a:t>
            </a:r>
            <a:r>
              <a:rPr lang="es-ES" sz="1100" dirty="0" err="1" smtClean="0"/>
              <a:t>Pgm</a:t>
            </a:r>
            <a:r>
              <a:rPr lang="es-ES" sz="1100" dirty="0" smtClean="0"/>
              <a:t>[</a:t>
            </a:r>
            <a:r>
              <a:rPr lang="es-ES" sz="1100" dirty="0" err="1" smtClean="0"/>
              <a:t>closed</a:t>
            </a:r>
            <a:r>
              <a:rPr lang="es-ES" sz="1100" dirty="0" smtClean="0"/>
              <a:t>] </a:t>
            </a:r>
            <a:endParaRPr lang="es-ES" sz="1100" dirty="0"/>
          </a:p>
        </p:txBody>
      </p:sp>
      <p:cxnSp>
        <p:nvCxnSpPr>
          <p:cNvPr id="112" name="111 Conector recto de flecha"/>
          <p:cNvCxnSpPr/>
          <p:nvPr/>
        </p:nvCxnSpPr>
        <p:spPr>
          <a:xfrm rot="16200000" flipV="1">
            <a:off x="4672013" y="4021138"/>
            <a:ext cx="149225" cy="825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113 CuadroTexto"/>
          <p:cNvSpPr txBox="1"/>
          <p:nvPr/>
        </p:nvSpPr>
        <p:spPr>
          <a:xfrm>
            <a:off x="1593821" y="2141532"/>
            <a:ext cx="2149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 err="1" smtClean="0"/>
              <a:t>WiFi</a:t>
            </a:r>
            <a:r>
              <a:rPr lang="es-ES" sz="1100" dirty="0" smtClean="0"/>
              <a:t>-Cloud </a:t>
            </a:r>
          </a:p>
          <a:p>
            <a:r>
              <a:rPr lang="es-ES" sz="1100" dirty="0" err="1" smtClean="0"/>
              <a:t>Enabled</a:t>
            </a:r>
            <a:r>
              <a:rPr lang="es-ES" sz="1100" dirty="0" smtClean="0"/>
              <a:t>[open]/</a:t>
            </a:r>
            <a:r>
              <a:rPr lang="es-ES" sz="1100" dirty="0" err="1" smtClean="0"/>
              <a:t>Disabled</a:t>
            </a:r>
            <a:r>
              <a:rPr lang="es-ES" sz="1100" dirty="0" smtClean="0"/>
              <a:t>[</a:t>
            </a:r>
            <a:r>
              <a:rPr lang="es-ES" sz="1100" dirty="0" err="1" smtClean="0"/>
              <a:t>closed</a:t>
            </a:r>
            <a:r>
              <a:rPr lang="es-ES" sz="1100" dirty="0" smtClean="0"/>
              <a:t>] </a:t>
            </a:r>
            <a:endParaRPr lang="es-ES" sz="1100" dirty="0"/>
          </a:p>
        </p:txBody>
      </p:sp>
      <p:cxnSp>
        <p:nvCxnSpPr>
          <p:cNvPr id="115" name="114 Conector recto de flecha"/>
          <p:cNvCxnSpPr/>
          <p:nvPr/>
        </p:nvCxnSpPr>
        <p:spPr>
          <a:xfrm>
            <a:off x="2727325" y="2533650"/>
            <a:ext cx="615950" cy="254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0800000">
            <a:off x="300990" y="4470399"/>
            <a:ext cx="3980284" cy="191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50081" y="4440395"/>
            <a:ext cx="4185920" cy="191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Photometer operating modes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19075" y="1120140"/>
            <a:ext cx="86391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b="1" dirty="0" smtClean="0"/>
              <a:t>Cloud mode</a:t>
            </a:r>
            <a:r>
              <a:rPr lang="en-US" dirty="0" smtClean="0"/>
              <a:t>: when WIFI is available  (yellow jumper open at power on)</a:t>
            </a:r>
          </a:p>
          <a:p>
            <a:pPr>
              <a:buFontTx/>
              <a:buChar char="-"/>
            </a:pPr>
            <a:r>
              <a:rPr lang="en-US" b="1" dirty="0" smtClean="0"/>
              <a:t>Standalone mode: </a:t>
            </a:r>
            <a:r>
              <a:rPr lang="en-US" dirty="0" smtClean="0"/>
              <a:t>when  WIFI is not available (yellow jumper closed at power on)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In both cases serial output is available . Output Rate:  1 sample every 2 seconds</a:t>
            </a:r>
            <a:r>
              <a:rPr lang="en-US" baseline="30000" dirty="0" smtClean="0"/>
              <a:t>(1)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b="1" dirty="0" smtClean="0"/>
              <a:t>Cloud mode: </a:t>
            </a:r>
            <a:r>
              <a:rPr lang="en-US" dirty="0" smtClean="0"/>
              <a:t>Samples are sent to cloud and from cloud to phone </a:t>
            </a:r>
            <a:r>
              <a:rPr lang="en-US" dirty="0" err="1" smtClean="0"/>
              <a:t>apk</a:t>
            </a:r>
            <a:r>
              <a:rPr lang="en-US" dirty="0" smtClean="0"/>
              <a:t> (illuminance.apk)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WIFI parameters setup</a:t>
            </a:r>
          </a:p>
          <a:p>
            <a:pPr>
              <a:buFontTx/>
              <a:buChar char="-"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Wireles</a:t>
            </a:r>
            <a:r>
              <a:rPr lang="en-US" dirty="0" smtClean="0"/>
              <a:t> router / AP / Hotspot Name : </a:t>
            </a:r>
            <a:r>
              <a:rPr lang="en-US" b="1" dirty="0" smtClean="0"/>
              <a:t>IOT_WIFI</a:t>
            </a:r>
            <a:endParaRPr lang="en-US" b="1" dirty="0" smtClean="0"/>
          </a:p>
          <a:p>
            <a:r>
              <a:rPr lang="en-US" dirty="0" smtClean="0"/>
              <a:t> Password: </a:t>
            </a:r>
            <a:r>
              <a:rPr lang="en-US" b="1" dirty="0" smtClean="0"/>
              <a:t>GEDA2016</a:t>
            </a:r>
            <a:r>
              <a:rPr lang="en-US" dirty="0" smtClean="0"/>
              <a:t> 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41124" y="40574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 smtClean="0">
                <a:solidFill>
                  <a:schemeClr val="bg1">
                    <a:lumMod val="95000"/>
                  </a:schemeClr>
                </a:solidFill>
              </a:rPr>
              <a:t>Tests</a:t>
            </a:r>
            <a:endParaRPr lang="es-E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82" name="81 CuadroTexto"/>
          <p:cNvSpPr txBox="1"/>
          <p:nvPr/>
        </p:nvSpPr>
        <p:spPr>
          <a:xfrm>
            <a:off x="1692910" y="1120140"/>
            <a:ext cx="62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Gamma Measurement for LCD display using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			 Setup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529" y="1925733"/>
            <a:ext cx="2690812" cy="208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84 Rectángulo"/>
          <p:cNvSpPr/>
          <p:nvPr/>
        </p:nvSpPr>
        <p:spPr>
          <a:xfrm>
            <a:off x="1282700" y="2622550"/>
            <a:ext cx="647700" cy="279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87 Conector recto de flecha"/>
          <p:cNvCxnSpPr/>
          <p:nvPr/>
        </p:nvCxnSpPr>
        <p:spPr>
          <a:xfrm rot="5400000" flipH="1" flipV="1">
            <a:off x="536575" y="3122295"/>
            <a:ext cx="1126490" cy="7975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241272" y="405415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Fotometer</a:t>
            </a:r>
            <a:endParaRPr lang="es-ES" dirty="0"/>
          </a:p>
        </p:txBody>
      </p:sp>
      <p:pic>
        <p:nvPicPr>
          <p:cNvPr id="29699" name="Picture 3" descr="C:\DOCUME~1\ADMINI~1\CONFIG~1\Temp\vmware-Administrador\VMwareDnD\f5974ce2\Setup 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695" y="4808220"/>
            <a:ext cx="1958339" cy="1468755"/>
          </a:xfrm>
          <a:prstGeom prst="rect">
            <a:avLst/>
          </a:prstGeom>
          <a:noFill/>
        </p:spPr>
      </p:pic>
      <p:pic>
        <p:nvPicPr>
          <p:cNvPr id="29700" name="Picture 4" descr="C:\DOCUME~1\ADMINI~1\CONFIG~1\Temp\vmware-Administrador\VMwareDnD\a8e3e0f1\Setup 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91840" y="2057876"/>
            <a:ext cx="5577840" cy="4183380"/>
          </a:xfrm>
          <a:prstGeom prst="rect">
            <a:avLst/>
          </a:prstGeom>
          <a:noFill/>
        </p:spPr>
      </p:pic>
      <p:cxnSp>
        <p:nvCxnSpPr>
          <p:cNvPr id="107" name="106 Conector recto de flecha"/>
          <p:cNvCxnSpPr/>
          <p:nvPr/>
        </p:nvCxnSpPr>
        <p:spPr>
          <a:xfrm rot="16200000" flipH="1">
            <a:off x="579120" y="4495800"/>
            <a:ext cx="906780" cy="739140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63984" y="30668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3200" dirty="0" err="1" smtClean="0">
                <a:solidFill>
                  <a:schemeClr val="bg1">
                    <a:lumMod val="95000"/>
                  </a:schemeClr>
                </a:solidFill>
              </a:rPr>
              <a:t>Tests</a:t>
            </a:r>
            <a:endParaRPr lang="es-E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82" name="81 CuadroTexto"/>
          <p:cNvSpPr txBox="1"/>
          <p:nvPr/>
        </p:nvSpPr>
        <p:spPr>
          <a:xfrm>
            <a:off x="1715770" y="982980"/>
            <a:ext cx="62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Gamma Measurement for LCD display using </a:t>
            </a:r>
            <a:r>
              <a:rPr lang="en-US" dirty="0" err="1" smtClean="0"/>
              <a:t>Matlab</a:t>
            </a:r>
            <a:r>
              <a:rPr lang="en-US" dirty="0" smtClean="0"/>
              <a:t>:</a:t>
            </a:r>
          </a:p>
          <a:p>
            <a:r>
              <a:rPr lang="en-US" dirty="0" smtClean="0"/>
              <a:t>		Measurement Loop</a:t>
            </a:r>
            <a:endParaRPr 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788" y="1780953"/>
            <a:ext cx="6094411" cy="472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8" name="87 Conector recto de flecha"/>
          <p:cNvCxnSpPr/>
          <p:nvPr/>
        </p:nvCxnSpPr>
        <p:spPr>
          <a:xfrm rot="5400000" flipH="1" flipV="1">
            <a:off x="-1254125" y="1956435"/>
            <a:ext cx="1126490" cy="79756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88 CuadroTexto"/>
          <p:cNvSpPr txBox="1"/>
          <p:nvPr/>
        </p:nvSpPr>
        <p:spPr>
          <a:xfrm>
            <a:off x="6398232" y="2324412"/>
            <a:ext cx="254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Generate 11 Gray Levels </a:t>
            </a:r>
            <a:endParaRPr lang="en-US" b="1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0260" y="2284044"/>
            <a:ext cx="2743200" cy="275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5" name="84 Rectángulo"/>
          <p:cNvSpPr/>
          <p:nvPr/>
        </p:nvSpPr>
        <p:spPr>
          <a:xfrm>
            <a:off x="3103880" y="3651250"/>
            <a:ext cx="647700" cy="279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3308" y="3461392"/>
            <a:ext cx="873575" cy="666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7" name="106 Conector recto de flecha"/>
          <p:cNvCxnSpPr>
            <a:stCxn id="85" idx="3"/>
            <a:endCxn id="14" idx="1"/>
          </p:cNvCxnSpPr>
          <p:nvPr/>
        </p:nvCxnSpPr>
        <p:spPr>
          <a:xfrm>
            <a:off x="3751580" y="3790950"/>
            <a:ext cx="3481728" cy="3816"/>
          </a:xfrm>
          <a:prstGeom prst="straightConnector1">
            <a:avLst/>
          </a:prstGeom>
          <a:ln w="127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rot="10800000" flipV="1">
            <a:off x="4701540" y="2836228"/>
            <a:ext cx="2598420" cy="6032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>
            <a:stCxn id="14" idx="0"/>
          </p:cNvCxnSpPr>
          <p:nvPr/>
        </p:nvCxnSpPr>
        <p:spPr>
          <a:xfrm rot="16200000" flipV="1">
            <a:off x="7167842" y="2959138"/>
            <a:ext cx="626752" cy="377756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CuadroTexto"/>
          <p:cNvSpPr txBox="1"/>
          <p:nvPr/>
        </p:nvSpPr>
        <p:spPr>
          <a:xfrm>
            <a:off x="4767552" y="3726492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USB Serie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Tests: Samsung T24C550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pic>
        <p:nvPicPr>
          <p:cNvPr id="30722" name="Picture 2" descr="C:\DOCUME~1\ADMINI~1\CONFIG~1\Temp\vmware-Administrador\VMwareDnD\ba69d786\Gamma curv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3621" y="1831600"/>
            <a:ext cx="4800600" cy="4586748"/>
          </a:xfrm>
          <a:prstGeom prst="rect">
            <a:avLst/>
          </a:prstGeom>
          <a:noFill/>
        </p:spPr>
      </p:pic>
      <p:sp>
        <p:nvSpPr>
          <p:cNvPr id="9" name="8 CuadroTexto"/>
          <p:cNvSpPr txBox="1"/>
          <p:nvPr/>
        </p:nvSpPr>
        <p:spPr>
          <a:xfrm>
            <a:off x="1692910" y="1120140"/>
            <a:ext cx="62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Gamma Measurement for LCD display using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			Results: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/>
          <p:nvPr/>
        </p:nvSpPr>
        <p:spPr>
          <a:xfrm>
            <a:off x="1571604" y="436228"/>
            <a:ext cx="6357982" cy="58477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Tests: Samsung T24C550 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GEDA – Ing. </a:t>
            </a:r>
            <a:r>
              <a:rPr lang="es-ES" dirty="0" err="1" smtClean="0"/>
              <a:t>Jacoby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692910" y="1120140"/>
            <a:ext cx="620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Automated Gamma Measurement for LCD display using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			Results:</a:t>
            </a:r>
            <a:endParaRPr lang="en-US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539240" y="18694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Gamma Control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smtClean="0"/>
                        <a:t>Measured</a:t>
                      </a:r>
                      <a:r>
                        <a:rPr lang="en-US" baseline="0" noProof="0" dirty="0" smtClean="0"/>
                        <a:t> </a:t>
                      </a:r>
                      <a:r>
                        <a:rPr lang="es-ES" baseline="0" dirty="0" smtClean="0"/>
                        <a:t>Gamma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-3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1.6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1.8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+3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2.1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4090</TotalTime>
  <Words>462</Words>
  <PresentationFormat>Presentación en pantalla (4:3)</PresentationFormat>
  <Paragraphs>134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Dany</cp:lastModifiedBy>
  <cp:revision>230</cp:revision>
  <dcterms:modified xsi:type="dcterms:W3CDTF">2017-04-24T22:03:31Z</dcterms:modified>
</cp:coreProperties>
</file>