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5" r:id="rId8"/>
    <p:sldId id="266" r:id="rId9"/>
    <p:sldId id="263" r:id="rId10"/>
    <p:sldId id="264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5BFDE-C6AD-A207-8A5D-D955C207EB52}" v="468" dt="2025-02-11T21:42:23.948"/>
    <p1510:client id="{0768DD8A-54C0-DBB7-ECDC-E37343AD0E91}" v="132" dt="2025-02-11T22:17:57.397"/>
    <p1510:client id="{ED1AEFBC-8C45-6890-0AFF-70E2A0765250}" v="2" dt="2025-02-11T22:20:3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princ%25C3%25ADpio-da-segrega%25C3%25A7%25C3%25A3o-de-interface-segregation-principle-nunes-og0a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28121" y="1932478"/>
            <a:ext cx="6935759" cy="3134371"/>
          </a:xfrm>
        </p:spPr>
        <p:txBody>
          <a:bodyPr anchor="ctr">
            <a:normAutofit/>
          </a:bodyPr>
          <a:lstStyle/>
          <a:p>
            <a:r>
              <a:rPr lang="de-DE" sz="5100" dirty="0" err="1">
                <a:solidFill>
                  <a:schemeClr val="bg1"/>
                </a:solidFill>
                <a:latin typeface="Arial"/>
                <a:cs typeface="Arial"/>
              </a:rPr>
              <a:t>Apresentação</a:t>
            </a:r>
            <a:r>
              <a:rPr lang="de-DE" sz="5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de-DE" sz="5100" dirty="0" err="1">
                <a:solidFill>
                  <a:schemeClr val="bg1"/>
                </a:solidFill>
                <a:latin typeface="Arial"/>
                <a:cs typeface="Arial"/>
              </a:rPr>
              <a:t>Sobre</a:t>
            </a:r>
            <a:r>
              <a:rPr lang="de-DE" sz="5100" dirty="0">
                <a:solidFill>
                  <a:schemeClr val="bg1"/>
                </a:solidFill>
                <a:latin typeface="Arial"/>
                <a:cs typeface="Arial"/>
              </a:rPr>
              <a:t> Interface Segregation </a:t>
            </a:r>
            <a:r>
              <a:rPr lang="de-DE" sz="5100" dirty="0" err="1">
                <a:solidFill>
                  <a:schemeClr val="bg1"/>
                </a:solidFill>
                <a:latin typeface="Arial"/>
                <a:cs typeface="Arial"/>
              </a:rPr>
              <a:t>Principle</a:t>
            </a:r>
            <a:endParaRPr lang="de-DE" sz="5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F0BBE-8C6D-6710-5463-2153AB86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3A91DB-1D3A-D503-7194-B068839A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6200">
                <a:solidFill>
                  <a:schemeClr val="bg1"/>
                </a:solidFill>
                <a:latin typeface="Arial"/>
                <a:cs typeface="Arial"/>
              </a:rPr>
              <a:t>Benefícios do ISP</a:t>
            </a:r>
            <a:endParaRPr lang="pt-BR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325BF-5B76-95B8-7603-8BC6E495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700" b="1">
                <a:solidFill>
                  <a:schemeClr val="bg1"/>
                </a:solidFill>
                <a:latin typeface="Arial"/>
                <a:ea typeface="+mn-lt"/>
                <a:cs typeface="Arial"/>
              </a:rPr>
              <a:t>3 - Facilidade de Manutenção:</a:t>
            </a:r>
            <a:r>
              <a:rPr lang="pt-BR" sz="1700">
                <a:solidFill>
                  <a:schemeClr val="bg1"/>
                </a:solidFill>
                <a:latin typeface="Arial"/>
                <a:ea typeface="+mn-lt"/>
                <a:cs typeface="Arial"/>
              </a:rPr>
              <a:t> O ISP facilita a manutenção do código, pois as alterações em uma interface não afetarão as classes que não implementam essa interface específica.</a:t>
            </a:r>
            <a:endParaRPr lang="pt-BR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170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1700" b="1">
                <a:solidFill>
                  <a:schemeClr val="bg1"/>
                </a:solidFill>
                <a:latin typeface="Arial"/>
                <a:ea typeface="+mn-lt"/>
                <a:cs typeface="Arial"/>
              </a:rPr>
              <a:t>4 - Flexibilidade na Adição de Funcionalidades:</a:t>
            </a:r>
            <a:r>
              <a:rPr lang="pt-BR" sz="1700">
                <a:solidFill>
                  <a:schemeClr val="bg1"/>
                </a:solidFill>
                <a:latin typeface="Arial"/>
                <a:ea typeface="+mn-lt"/>
                <a:cs typeface="Arial"/>
              </a:rPr>
              <a:t> Interfaces mais específicas permitem adicionar novas funcionalidades sem impactar as classes existentes, promovendo um sistema mais flexível e adaptável.</a:t>
            </a:r>
            <a:endParaRPr lang="pt-BR" sz="1700">
              <a:solidFill>
                <a:schemeClr val="bg1"/>
              </a:solidFill>
              <a:latin typeface="Aptos" panose="020B0004020202020204"/>
              <a:ea typeface="+mn-lt"/>
              <a:cs typeface="Arial"/>
            </a:endParaRPr>
          </a:p>
          <a:p>
            <a:pPr marL="0" indent="0">
              <a:buNone/>
            </a:pPr>
            <a:endParaRPr lang="pt-BR" sz="17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700">
                <a:solidFill>
                  <a:schemeClr val="bg1"/>
                </a:solidFill>
                <a:latin typeface="Arial"/>
                <a:ea typeface="+mn-lt"/>
                <a:cs typeface="Arial"/>
              </a:rPr>
              <a:t>Ao seguir o ISP, os desenvolvedores estão construindo um código mais modular, flexível e fácil de manter, contribuindo para a qualidade global do software.</a:t>
            </a:r>
            <a:endParaRPr lang="pt-BR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8569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3DEB7-8EDA-E37C-003F-607A3098D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8B26A-8F49-C219-DB85-07B470D1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600">
                <a:solidFill>
                  <a:schemeClr val="bg1"/>
                </a:solidFill>
                <a:latin typeface="Arial"/>
                <a:cs typeface="Arial"/>
              </a:rPr>
              <a:t>Bibliografia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A68992-97D7-3BCE-9F6B-45B08FE3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Princípio da Segregação de Interface (Interface Segregation Principle - ISP) (linkedin.com)</a:t>
            </a:r>
          </a:p>
        </p:txBody>
      </p:sp>
    </p:spTree>
    <p:extLst>
      <p:ext uri="{BB962C8B-B14F-4D97-AF65-F5344CB8AC3E}">
        <p14:creationId xmlns:p14="http://schemas.microsoft.com/office/powerpoint/2010/main" val="20993929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37A1F0-575B-B523-09A0-FD444DDB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5000">
                <a:solidFill>
                  <a:schemeClr val="bg1"/>
                </a:solidFill>
                <a:latin typeface="Arial"/>
                <a:cs typeface="Arial"/>
              </a:rPr>
              <a:t>Nome dos Participantes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289C75-BEE9-1825-F47D-9E11FB2B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Adrian da Paz Marandola.</a:t>
            </a: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Jade Nogueira Silva.</a:t>
            </a: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Gabriel Sales Dorea.</a:t>
            </a: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Matheus de Araujo Emidio.</a:t>
            </a: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Ian Matheus Moura.</a:t>
            </a:r>
          </a:p>
        </p:txBody>
      </p:sp>
    </p:spTree>
    <p:extLst>
      <p:ext uri="{BB962C8B-B14F-4D97-AF65-F5344CB8AC3E}">
        <p14:creationId xmlns:p14="http://schemas.microsoft.com/office/powerpoint/2010/main" val="15581544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DEB89-9DB5-D760-2955-30196B17F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B44D8-8D8B-6492-67FE-9DA49873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6200">
                <a:solidFill>
                  <a:schemeClr val="bg1"/>
                </a:solidFill>
                <a:latin typeface="Arial"/>
                <a:cs typeface="Arial"/>
              </a:rPr>
              <a:t>Conteúdo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26F61-335C-5B87-FC92-D519C010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Arial"/>
                <a:cs typeface="Arial"/>
              </a:rPr>
              <a:t>Princípio da Segregação de Interface (Interface Segregation Principle - ISP)</a:t>
            </a:r>
            <a:endParaRPr lang="pt-BR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Arial"/>
                <a:cs typeface="Arial"/>
              </a:rPr>
              <a:t>Conceito do ISP</a:t>
            </a:r>
            <a:endParaRPr lang="pt-BR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Arial"/>
                <a:cs typeface="Arial"/>
              </a:rPr>
              <a:t>Exemplo de aplicação do ISP</a:t>
            </a:r>
            <a:endParaRPr lang="pt-BR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Arial"/>
                <a:cs typeface="Arial"/>
              </a:rPr>
              <a:t>Benefícios do ISP</a:t>
            </a:r>
          </a:p>
          <a:p>
            <a:pPr marL="0" indent="0">
              <a:buNone/>
            </a:pP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Arial"/>
                <a:cs typeface="Arial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11759052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5A3C5-94A4-2425-7D3C-7AF448D94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150656-4BCD-1B84-BCB3-1FC21A50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  <a:latin typeface="Arial"/>
                <a:cs typeface="Arial"/>
              </a:rPr>
              <a:t>Princípio da Segregação de Interface (Interface Segregation Principle - ISP)</a:t>
            </a:r>
            <a:endParaRPr lang="pt-BR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D8A12-F625-6F4A-2F23-2F196EB5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Arial"/>
                <a:ea typeface="+mn-lt"/>
                <a:cs typeface="Arial"/>
              </a:rPr>
              <a:t>O Princípio da Segregação de Interface (Interface Segregation Principle - ISP) é o quarto princípio SOLID, autorado por Robert C. Martin. Este princípio enfatiza que uma classe não deve ser forçada a implementar interfaces que ela não utiliza. Em outras palavras, é mais benéfico ter interfaces específicas para as necessidades de cada classe do que ter interfaces mais amplas que abrangem mais funcionalidades do que a classe requer.</a:t>
            </a:r>
            <a:endParaRPr lang="pt-B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331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37516-CEC7-218D-E97C-E3091786B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8A76FF-B241-6B26-ED89-6E4C9960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7400">
                <a:solidFill>
                  <a:schemeClr val="bg1"/>
                </a:solidFill>
                <a:latin typeface="Arial"/>
                <a:cs typeface="Arial"/>
              </a:rPr>
              <a:t>Conceito do ISP</a:t>
            </a:r>
            <a:endParaRPr lang="pt-BR" sz="74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9230B-D6AF-F311-5153-8CAEC8A0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900">
                <a:solidFill>
                  <a:schemeClr val="bg1"/>
                </a:solidFill>
                <a:latin typeface="Arial"/>
                <a:ea typeface="+mn-lt"/>
                <a:cs typeface="Arial"/>
              </a:rPr>
              <a:t>O ISP visa evitar interfaces "gordas" que contenham métodos que podem não ser relevantes para todas as implementações. Ele sugere a criação de interfaces mais específicas, cada uma contendo apenas os métodos que fazem sentido para as classes que a implementam. Isso promove uma melhor coesão e evita a introdução de métodos desnecessários.</a:t>
            </a:r>
            <a:endParaRPr lang="pt-BR" sz="19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pt-BR" sz="190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-BR" sz="1900">
                <a:solidFill>
                  <a:schemeClr val="bg1"/>
                </a:solidFill>
                <a:latin typeface="Arial"/>
                <a:ea typeface="+mn-lt"/>
                <a:cs typeface="Arial"/>
              </a:rPr>
              <a:t>Ao seguir o ISP, o design do sistema se torna mais flexível, permitindo que as classes escolham as interfaces que fazem sentido para elas, sem forçá-las a implementar funcionalidades que não são relevantes.</a:t>
            </a:r>
            <a:endParaRPr lang="pt-BR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281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136EA-EAF4-9834-78C6-9D46FD6BE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72878B0-1D9E-2E95-B953-D0A4637A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9E8E8-B61A-79CD-9FBE-422667F8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  <a:latin typeface="Arial"/>
                <a:cs typeface="Arial"/>
              </a:rPr>
              <a:t>Exemplo de aplicação do ISP</a:t>
            </a:r>
            <a:endParaRPr lang="pt-BR" sz="3800">
              <a:solidFill>
                <a:schemeClr val="bg1"/>
              </a:solidFill>
            </a:endParaRPr>
          </a:p>
        </p:txBody>
      </p: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3A619840-674C-26E2-2049-A6B1F69BC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56FFF-E667-DA77-8C16-3310DB72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Considere um exemplo em C# onde inicialmente temos uma interface </a:t>
            </a:r>
            <a:r>
              <a:rPr lang="pt-BR" sz="2000" dirty="0" err="1">
                <a:solidFill>
                  <a:schemeClr val="bg1"/>
                </a:solidFill>
                <a:latin typeface="Arial"/>
                <a:ea typeface="+mn-lt"/>
                <a:cs typeface="Arial"/>
              </a:rPr>
              <a:t>ITrabalhador</a:t>
            </a:r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que contém métodos relacionados ao trabalho, incluindo Trabalhar() e Descansar():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31">
            <a:extLst>
              <a:ext uri="{FF2B5EF4-FFF2-40B4-BE49-F238E27FC236}">
                <a16:creationId xmlns:a16="http://schemas.microsoft.com/office/drawing/2014/main" id="{B8D9F437-BC56-740C-6806-B98A38C1A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00CDE7F0-AADC-5624-FCD7-5AE3EBB6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55" y="1754673"/>
            <a:ext cx="5104460" cy="39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661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3A88D-2DE3-DBB2-ACD8-95589F1C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951503-62F6-96EE-0ACE-BB26C2BA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  <a:latin typeface="Arial"/>
                <a:cs typeface="Arial"/>
              </a:rPr>
              <a:t>Exemplo de aplicação do ISP</a:t>
            </a:r>
            <a:endParaRPr lang="pt-BR" sz="3800">
              <a:solidFill>
                <a:schemeClr val="bg1"/>
              </a:solidFill>
            </a:endParaRPr>
          </a:p>
        </p:txBody>
      </p: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A00C9-D357-3C83-8CD4-DA70BF81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2000">
                <a:solidFill>
                  <a:schemeClr val="bg1"/>
                </a:solidFill>
                <a:latin typeface="Arial"/>
                <a:ea typeface="+mn-lt"/>
                <a:cs typeface="Arial"/>
              </a:rPr>
              <a:t>Agora, suponha que temos duas classes, uma representando um Programador e outra um Gerente, ambas implementando a interface ITrabalhador:</a:t>
            </a:r>
            <a:endParaRPr lang="pt-BR" sz="2000">
              <a:solidFill>
                <a:schemeClr val="bg1"/>
              </a:solidFill>
            </a:endParaRPr>
          </a:p>
        </p:txBody>
      </p:sp>
      <p:cxnSp>
        <p:nvCxnSpPr>
          <p:cNvPr id="26" name="Straight Connector 3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A1ABE087-A1B3-891F-A371-1A12FCF5E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94" y="139522"/>
            <a:ext cx="5109209" cy="6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2086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2D121-39E3-BCA1-36F3-39EFA3FE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56FA6-130B-BAA9-3DAE-C49D51DF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pt-BR" sz="3800">
                <a:solidFill>
                  <a:schemeClr val="bg1"/>
                </a:solidFill>
                <a:latin typeface="Arial"/>
                <a:cs typeface="Arial"/>
              </a:rPr>
              <a:t>Exemplo de aplicação do ISP</a:t>
            </a:r>
            <a:endParaRPr lang="pt-BR" sz="3800">
              <a:solidFill>
                <a:schemeClr val="bg1"/>
              </a:solidFill>
            </a:endParaRP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8F1042-BF43-61CE-4017-588498569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No entanto, pode ocorrer que nem todos os métodos da interface sejam relevantes para ambas as classes. Para resolver isso, podemos aplicar o ISP e criar interfaces mais específicas:</a:t>
            </a:r>
            <a:endParaRPr lang="pt-BR" sz="2000">
              <a:solidFill>
                <a:schemeClr val="bg1"/>
              </a:solidFill>
              <a:latin typeface="Aptos" panose="020B0004020202020204"/>
              <a:ea typeface="+mn-lt"/>
              <a:cs typeface="Arial"/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"/>
                <a:cs typeface="Arial"/>
              </a:rPr>
              <a:t>Agora, cada classe pode implementar apenas as interfaces relevantes para ela. Isso evita que métodos desnecessários sejam forçados nas implementações e promove um design mais coeso.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29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B64DB9AB-64D5-1FFD-31A7-98BB633D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94" y="96593"/>
            <a:ext cx="5113541" cy="66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780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DE5393-692C-E91C-9D70-8DB0E965C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D2EDD-DFB6-8920-F7FB-1B1F9080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t-BR" sz="6200">
                <a:solidFill>
                  <a:schemeClr val="bg1"/>
                </a:solidFill>
                <a:latin typeface="Arial"/>
                <a:cs typeface="Arial"/>
              </a:rPr>
              <a:t>Benefícios do ISP</a:t>
            </a:r>
            <a:endParaRPr lang="pt-BR" sz="62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AF4A3-F334-7382-5E75-56840DAD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1700">
                <a:solidFill>
                  <a:schemeClr val="bg1"/>
                </a:solidFill>
                <a:latin typeface="Arial"/>
                <a:cs typeface="Arial"/>
              </a:rPr>
              <a:t>Ao adotar o ISP, os desenvolvedores desfrutam de vários benefícios que contribuem para a qualidade e a manutenibilidade do código:</a:t>
            </a:r>
            <a:endParaRPr lang="pt-BR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17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700" b="1">
                <a:solidFill>
                  <a:schemeClr val="bg1"/>
                </a:solidFill>
                <a:latin typeface="Arial"/>
                <a:cs typeface="Arial"/>
              </a:rPr>
              <a:t>1 - Coesão Melhorada:</a:t>
            </a:r>
            <a:r>
              <a:rPr lang="pt-BR" sz="1700">
                <a:solidFill>
                  <a:schemeClr val="bg1"/>
                </a:solidFill>
                <a:latin typeface="Arial"/>
                <a:cs typeface="Arial"/>
              </a:rPr>
              <a:t> Interfaces mais específicas resultam em classes mais coesas, uma vez que cada classe implementa apenas o conjunto de métodos que são relevantes para sua funcionalidade.</a:t>
            </a:r>
            <a:endParaRPr lang="pt-BR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17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1700" b="1">
                <a:solidFill>
                  <a:schemeClr val="bg1"/>
                </a:solidFill>
                <a:latin typeface="Arial"/>
                <a:cs typeface="Arial"/>
              </a:rPr>
              <a:t>2 - Redução da Sobrecarga de Implementação:</a:t>
            </a:r>
            <a:r>
              <a:rPr lang="pt-BR" sz="1700">
                <a:solidFill>
                  <a:schemeClr val="bg1"/>
                </a:solidFill>
                <a:latin typeface="Arial"/>
                <a:cs typeface="Arial"/>
              </a:rPr>
              <a:t> Classes não são obrigadas a implementar métodos que não fazem sentido para elas, reduzindo a sobrecarga de implementação e tornando o código mais enxuto.</a:t>
            </a:r>
            <a:endParaRPr lang="pt-BR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274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4AD422BE8EF647BE6372CF0EEC2666" ma:contentTypeVersion="4" ma:contentTypeDescription="Crie um novo documento." ma:contentTypeScope="" ma:versionID="655df5f344c45a1bae355ff6e3dd1898">
  <xsd:schema xmlns:xsd="http://www.w3.org/2001/XMLSchema" xmlns:xs="http://www.w3.org/2001/XMLSchema" xmlns:p="http://schemas.microsoft.com/office/2006/metadata/properties" xmlns:ns2="1537cd5c-ba98-4e91-a995-dcff6c37dd73" targetNamespace="http://schemas.microsoft.com/office/2006/metadata/properties" ma:root="true" ma:fieldsID="9464fde95a06a20745957182a1d46fa4" ns2:_="">
    <xsd:import namespace="1537cd5c-ba98-4e91-a995-dcff6c37d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7cd5c-ba98-4e91-a995-dcff6c37dd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A0944D-98B5-4D2A-B30C-862B7DDC4AFB}"/>
</file>

<file path=customXml/itemProps2.xml><?xml version="1.0" encoding="utf-8"?>
<ds:datastoreItem xmlns:ds="http://schemas.openxmlformats.org/officeDocument/2006/customXml" ds:itemID="{1C8AE728-7028-403F-A792-18617A6C7936}"/>
</file>

<file path=customXml/itemProps3.xml><?xml version="1.0" encoding="utf-8"?>
<ds:datastoreItem xmlns:ds="http://schemas.openxmlformats.org/officeDocument/2006/customXml" ds:itemID="{AF7ECA4F-F57B-4705-AD31-ACD08D754FB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Sobre Interface Segregation Principle</vt:lpstr>
      <vt:lpstr>Nome dos Participantes</vt:lpstr>
      <vt:lpstr>Conteúdo</vt:lpstr>
      <vt:lpstr>Princípio da Segregação de Interface (Interface Segregation Principle - ISP)</vt:lpstr>
      <vt:lpstr>Conceito do ISP</vt:lpstr>
      <vt:lpstr>Exemplo de aplicação do ISP</vt:lpstr>
      <vt:lpstr>Exemplo de aplicação do ISP</vt:lpstr>
      <vt:lpstr>Exemplo de aplicação do ISP</vt:lpstr>
      <vt:lpstr>Benefícios do ISP</vt:lpstr>
      <vt:lpstr>Benefícios do ISP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295</cp:revision>
  <dcterms:created xsi:type="dcterms:W3CDTF">2025-02-11T19:16:49Z</dcterms:created>
  <dcterms:modified xsi:type="dcterms:W3CDTF">2025-02-11T22:21:45Z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0x010100C84AD422BE8EF647BE6372CF0EEC2666</vt:lpwstr>
  </property>
</Properties>
</file>