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sldIdLst>
    <p:sldId id="257" r:id="rId2"/>
    <p:sldId id="258" r:id="rId3"/>
    <p:sldId id="259" r:id="rId4"/>
    <p:sldId id="261" r:id="rId5"/>
    <p:sldId id="262" r:id="rId6"/>
    <p:sldId id="267" r:id="rId7"/>
    <p:sldId id="263" r:id="rId8"/>
    <p:sldId id="264" r:id="rId9"/>
    <p:sldId id="26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92" r:id="rId25"/>
    <p:sldId id="283" r:id="rId26"/>
    <p:sldId id="284" r:id="rId27"/>
    <p:sldId id="285" r:id="rId28"/>
    <p:sldId id="293" r:id="rId29"/>
    <p:sldId id="295" r:id="rId30"/>
    <p:sldId id="287" r:id="rId3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793B-2FC3-4736-9635-7B36B4E47B4A}" type="datetimeFigureOut">
              <a:rPr lang="ro-RO" smtClean="0"/>
              <a:t>11.02.2020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813A7-671A-44DF-936F-5A0A46C650A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588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465F33A-5DFF-4CD3-858E-0C00B0820528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395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EB19B-CF54-49EF-B26B-6A8852FE09A0}" type="datetime1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602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CE9D-DF42-4DAA-B78A-D8D7E4ECCC66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947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0C87-E75C-445D-B4F7-3C942DE7AEFA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63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E079-AE0F-48F7-A77C-3F442E43BCD3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1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0C09-37CB-46CA-82D0-594D46851540}" type="datetime1">
              <a:rPr lang="ro-RO" smtClean="0"/>
              <a:t>11.02.2020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541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F6D5-75AF-4A23-8B40-9E39916EC32A}" type="datetime1">
              <a:rPr lang="ro-RO" smtClean="0"/>
              <a:t>11.02.2020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445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80E496-01EA-4627-8DB7-6752FA7929E5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480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B2B7F1D-1909-4A8E-9A85-F408D12B4E0E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776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D7AF-A10B-44F9-BB06-4F5EA9277E38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14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CED-9CDC-412A-B25E-963FA1750CD7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2854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8AD7-6AC1-4D3F-BD37-28089AA4280C}" type="datetime1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704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B8AF-3882-44B5-9CD0-F05B147BA9F4}" type="datetime1">
              <a:rPr lang="ro-RO" smtClean="0"/>
              <a:t>11.02.2020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963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EFB13-60FB-46DB-A5DC-D586809F7812}" type="datetime1">
              <a:rPr lang="ro-RO" smtClean="0"/>
              <a:t>11.02.2020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970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8CDF-1229-46DE-AEAB-A07342C14052}" type="datetime1">
              <a:rPr lang="ro-RO" smtClean="0"/>
              <a:t>11.02.2020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706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4B53-9229-40D2-AE27-1FE8B211DF7B}" type="datetime1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720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2738-0459-4D5F-ADFC-6D1FF7DFA5B0}" type="datetime1">
              <a:rPr lang="ro-RO" smtClean="0"/>
              <a:t>11.02.2020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778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3E036ED-E9A6-4525-B247-6A0EAC7A3BA2}" type="datetime1">
              <a:rPr lang="ro-RO" smtClean="0"/>
              <a:t>11.02.2020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19785C-9003-442C-AC26-FF1E642B6D1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7563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8247" y="1585189"/>
            <a:ext cx="7144985" cy="1462681"/>
          </a:xfrm>
        </p:spPr>
        <p:txBody>
          <a:bodyPr/>
          <a:lstStyle/>
          <a:p>
            <a:r>
              <a:rPr lang="ro-RO" sz="6000" dirty="0" smtClean="0"/>
              <a:t>Lucrare de licență </a:t>
            </a:r>
            <a:endParaRPr lang="ro-RO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3250455" y="106607"/>
            <a:ext cx="7423408" cy="970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Universitatea de Matematică și Informatică</a:t>
            </a:r>
            <a:endParaRPr lang="ro-RO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8130185" y="4714585"/>
            <a:ext cx="3660531" cy="825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 smtClean="0"/>
              <a:t>Procopie Doru-Gabriel </a:t>
            </a:r>
            <a:endParaRPr lang="ro-RO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8130185" y="4293905"/>
            <a:ext cx="2543678" cy="841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Absolvent:</a:t>
            </a:r>
            <a:r>
              <a:rPr lang="ro-RO" sz="4000" dirty="0" smtClean="0"/>
              <a:t> </a:t>
            </a:r>
            <a:endParaRPr lang="ro-RO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706777" y="3452546"/>
            <a:ext cx="2543678" cy="841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Coordonator:</a:t>
            </a:r>
            <a:r>
              <a:rPr lang="ro-RO" sz="4000" dirty="0" smtClean="0"/>
              <a:t> </a:t>
            </a:r>
            <a:endParaRPr lang="ro-RO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706777" y="3902043"/>
            <a:ext cx="4579329" cy="8253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 smtClean="0"/>
              <a:t>Lect. Dr. Tache Rozica-Maria</a:t>
            </a:r>
            <a:endParaRPr lang="ro-RO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5178901" y="5127263"/>
            <a:ext cx="2543678" cy="841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/>
              <a:t>Februarie</a:t>
            </a:r>
            <a:endParaRPr lang="ro-RO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5432527" y="5436849"/>
            <a:ext cx="2543678" cy="8413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/>
              <a:t>2020</a:t>
            </a:r>
            <a:endParaRPr lang="ro-RO" sz="28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3250455" y="2201782"/>
            <a:ext cx="5334465" cy="846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6000" dirty="0" smtClean="0"/>
              <a:t>Indici topologici</a:t>
            </a:r>
            <a:endParaRPr lang="ro-RO" sz="6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562" y="2988705"/>
            <a:ext cx="4532472" cy="905140"/>
          </a:xfrm>
        </p:spPr>
        <p:txBody>
          <a:bodyPr/>
          <a:lstStyle/>
          <a:p>
            <a:r>
              <a:rPr lang="ro-RO" sz="4800" u="sng" dirty="0" smtClean="0"/>
              <a:t>Indicele Gutman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653546" y="2985929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122258" y="2128207"/>
                <a:ext cx="7185890" cy="9573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4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258" y="2128207"/>
                <a:ext cx="7185890" cy="957353"/>
              </a:xfrm>
              <a:prstGeom prst="rect">
                <a:avLst/>
              </a:prstGeom>
              <a:blipFill>
                <a:blip r:embed="rId2"/>
                <a:stretch>
                  <a:fillRect t="-1210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873599" y="1413349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Formulă:</a:t>
            </a:r>
            <a:endParaRPr lang="ro-RO" sz="3200" dirty="0"/>
          </a:p>
        </p:txBody>
      </p:sp>
      <p:sp>
        <p:nvSpPr>
          <p:cNvPr id="22" name="Rectangle 21"/>
          <p:cNvSpPr/>
          <p:nvPr/>
        </p:nvSpPr>
        <p:spPr>
          <a:xfrm rot="2508518">
            <a:off x="8326369" y="2893826"/>
            <a:ext cx="111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8366449" y="24241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8195431" y="205615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781775" y="1380159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>
                <a:solidFill>
                  <a:schemeClr val="tx1"/>
                </a:solidFill>
              </a:rPr>
              <a:t>G</a:t>
            </a:r>
            <a:endParaRPr lang="ro-RO" sz="3200" dirty="0">
              <a:solidFill>
                <a:schemeClr val="tx1"/>
              </a:solidFill>
            </a:endParaRP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312289" y="5322584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400" dirty="0">
                <a:solidFill>
                  <a:schemeClr val="tx1"/>
                </a:solidFill>
              </a:rPr>
              <a:t>S</a:t>
            </a:r>
            <a:r>
              <a:rPr lang="ro-RO" sz="2400" dirty="0" smtClean="0">
                <a:solidFill>
                  <a:schemeClr val="tx1"/>
                </a:solidFill>
              </a:rPr>
              <a:t>(G) = 27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6891302">
            <a:off x="9011883" y="2680327"/>
            <a:ext cx="111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4" name="Oval 43"/>
          <p:cNvSpPr/>
          <p:nvPr/>
        </p:nvSpPr>
        <p:spPr>
          <a:xfrm>
            <a:off x="9222289" y="31927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712149" y="2136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0158723">
            <a:off x="8399448" y="2372513"/>
            <a:ext cx="136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Title 1"/>
          <p:cNvSpPr txBox="1">
            <a:spLocks/>
          </p:cNvSpPr>
          <p:nvPr/>
        </p:nvSpPr>
        <p:spPr bwMode="gray">
          <a:xfrm>
            <a:off x="9827477" y="185611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 bwMode="gray">
          <a:xfrm>
            <a:off x="9382899" y="316937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/>
          <p:cNvSpPr/>
          <p:nvPr/>
        </p:nvSpPr>
        <p:spPr>
          <a:xfrm rot="6916746">
            <a:off x="8506452" y="3808762"/>
            <a:ext cx="111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Oval 49"/>
          <p:cNvSpPr/>
          <p:nvPr/>
        </p:nvSpPr>
        <p:spPr>
          <a:xfrm>
            <a:off x="8745863" y="42340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 bwMode="gray">
          <a:xfrm>
            <a:off x="8925863" y="414494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 bwMode="gray">
          <a:xfrm>
            <a:off x="677573" y="4039368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24" name="Title 1"/>
          <p:cNvSpPr txBox="1">
            <a:spLocks/>
          </p:cNvSpPr>
          <p:nvPr/>
        </p:nvSpPr>
        <p:spPr bwMode="gray">
          <a:xfrm>
            <a:off x="786430" y="4643270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u="sng" dirty="0"/>
          </a:p>
        </p:txBody>
      </p:sp>
      <p:sp>
        <p:nvSpPr>
          <p:cNvPr id="25" name="Title 1"/>
          <p:cNvSpPr txBox="1">
            <a:spLocks/>
          </p:cNvSpPr>
          <p:nvPr/>
        </p:nvSpPr>
        <p:spPr bwMode="gray">
          <a:xfrm>
            <a:off x="538235" y="4643270"/>
            <a:ext cx="5819022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î</a:t>
            </a:r>
            <a:r>
              <a:rPr lang="ro-RO" sz="2400" dirty="0" smtClean="0"/>
              <a:t>n studiul anumitor serii de izomeri, unde valoarea indicelui scade odată cu cresterea ramificării scheletului de carbon.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0379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09 -0.01412 L -0.02084 -0.363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2" grpId="0" animBg="1"/>
      <p:bldP spid="26" grpId="0" animBg="1"/>
      <p:bldP spid="34" grpId="0"/>
      <p:bldP spid="33" grpId="0"/>
      <p:bldP spid="40" grpId="0"/>
      <p:bldP spid="42" grpId="0" animBg="1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/>
      <p:bldP spid="23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772124" y="2363318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772124" y="1538587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92649" y="11568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322649" y="165483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736996" y="12113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0014" y="14676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16551" y="248085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72349" y="14156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94717" y="245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94571" y="19611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624644" y="228236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8024496" y="179244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8076383" y="228236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639323" y="174634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310018" y="133267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364575" y="2337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748711" y="248783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524471" y="212150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704387" y="2501132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G cu n noduri.</a:t>
                </a:r>
                <a:r>
                  <a:rPr lang="ro-RO" sz="2800" b="0" dirty="0" smtClean="0"/>
                  <a:t> Atunci</a:t>
                </a:r>
              </a:p>
              <a:p>
                <a:endParaRPr lang="ro-RO" sz="2800" dirty="0" smtClean="0"/>
              </a:p>
              <a:p>
                <a:r>
                  <a:rPr lang="ro-RO" sz="2800" dirty="0" smtClean="0"/>
                  <a:t>          S</a:t>
                </a:r>
                <a:r>
                  <a:rPr lang="ro-RO" sz="2800" b="0" dirty="0" smtClean="0"/>
                  <a:t>(G) </a:t>
                </a:r>
                <a14:m>
                  <m:oMath xmlns:m="http://schemas.openxmlformats.org/officeDocument/2006/math">
                    <m:r>
                      <a:rPr lang="ro-RO" sz="280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o-RO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dirty="0" smtClean="0"/>
                  <a:t>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800" dirty="0" smtClean="0"/>
                  <a:t>)</a:t>
                </a:r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387" y="2501132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2414" t="-79167" b="-9479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itle 1"/>
          <p:cNvSpPr txBox="1">
            <a:spLocks/>
          </p:cNvSpPr>
          <p:nvPr/>
        </p:nvSpPr>
        <p:spPr bwMode="gray">
          <a:xfrm>
            <a:off x="704387" y="3883960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itle 1"/>
              <p:cNvSpPr txBox="1">
                <a:spLocks/>
              </p:cNvSpPr>
              <p:nvPr/>
            </p:nvSpPr>
            <p:spPr bwMode="gray">
              <a:xfrm>
                <a:off x="829809" y="5037802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G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𝑈𝑛𝑖𝑐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dirty="0" smtClean="0"/>
                  <a:t> cu n noduri.</a:t>
                </a:r>
                <a:r>
                  <a:rPr lang="ro-RO" sz="2800" b="0" dirty="0" smtClean="0"/>
                  <a:t> Atunci</a:t>
                </a:r>
              </a:p>
              <a:p>
                <a:endParaRPr lang="ro-RO" sz="2800" dirty="0" smtClean="0"/>
              </a:p>
              <a:p>
                <a:r>
                  <a:rPr lang="ro-RO" sz="2800" dirty="0" smtClean="0"/>
                  <a:t>          S</a:t>
                </a:r>
                <a:r>
                  <a:rPr lang="ro-RO" sz="2800" b="0" dirty="0" smtClean="0"/>
                  <a:t>(G) </a:t>
                </a:r>
                <a14:m>
                  <m:oMath xmlns:m="http://schemas.openxmlformats.org/officeDocument/2006/math">
                    <m:r>
                      <a:rPr lang="ro-RO" sz="280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o-RO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dirty="0" smtClean="0"/>
                  <a:t>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800" dirty="0" smtClean="0"/>
                  <a:t>)</a:t>
                </a:r>
                <a:endParaRPr lang="ro-RO" sz="2800" dirty="0"/>
              </a:p>
            </p:txBody>
          </p:sp>
        </mc:Choice>
        <mc:Fallback xmlns="">
          <p:sp>
            <p:nvSpPr>
              <p:cNvPr id="4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9809" y="5037802"/>
                <a:ext cx="5304212" cy="585008"/>
              </a:xfrm>
              <a:prstGeom prst="rect">
                <a:avLst/>
              </a:prstGeom>
              <a:blipFill>
                <a:blip r:embed="rId3"/>
                <a:stretch>
                  <a:fillRect l="-2299" t="-115625" b="-131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8206551" y="437180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5400000" flipV="1">
            <a:off x="7900551" y="4929802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8" name="Title 1"/>
          <p:cNvSpPr txBox="1">
            <a:spLocks/>
          </p:cNvSpPr>
          <p:nvPr/>
        </p:nvSpPr>
        <p:spPr bwMode="gray">
          <a:xfrm>
            <a:off x="8042461" y="398062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8204496" y="530495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9047327" flipV="1">
            <a:off x="8286649" y="5159989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Oval 50"/>
          <p:cNvSpPr/>
          <p:nvPr/>
        </p:nvSpPr>
        <p:spPr>
          <a:xfrm>
            <a:off x="8984644" y="485780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12772697" flipV="1">
            <a:off x="8286648" y="4693499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Rectangle 52"/>
          <p:cNvSpPr/>
          <p:nvPr/>
        </p:nvSpPr>
        <p:spPr>
          <a:xfrm rot="12772697" flipV="1">
            <a:off x="9070640" y="5206693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Rectangle 53"/>
          <p:cNvSpPr/>
          <p:nvPr/>
        </p:nvSpPr>
        <p:spPr>
          <a:xfrm rot="9047327" flipV="1">
            <a:off x="9084312" y="4696831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Rectangle 54"/>
          <p:cNvSpPr/>
          <p:nvPr/>
        </p:nvSpPr>
        <p:spPr>
          <a:xfrm flipV="1">
            <a:off x="9045440" y="4941124"/>
            <a:ext cx="82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Oval 55"/>
          <p:cNvSpPr/>
          <p:nvPr/>
        </p:nvSpPr>
        <p:spPr>
          <a:xfrm>
            <a:off x="9755633" y="44158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9772503" y="53529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767675" y="486417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 bwMode="gray">
          <a:xfrm>
            <a:off x="7942579" y="5304952"/>
            <a:ext cx="258076" cy="35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0" name="Title 1"/>
          <p:cNvSpPr txBox="1">
            <a:spLocks/>
          </p:cNvSpPr>
          <p:nvPr/>
        </p:nvSpPr>
        <p:spPr bwMode="gray">
          <a:xfrm>
            <a:off x="8866221" y="5101928"/>
            <a:ext cx="258076" cy="35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itle 1"/>
          <p:cNvSpPr txBox="1">
            <a:spLocks/>
          </p:cNvSpPr>
          <p:nvPr/>
        </p:nvSpPr>
        <p:spPr bwMode="gray">
          <a:xfrm>
            <a:off x="9873440" y="4170440"/>
            <a:ext cx="258076" cy="35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 bwMode="gray">
          <a:xfrm>
            <a:off x="9927863" y="4726928"/>
            <a:ext cx="258076" cy="35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 bwMode="gray">
          <a:xfrm>
            <a:off x="9930447" y="5224693"/>
            <a:ext cx="258076" cy="35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6 </a:t>
            </a:r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itle 1"/>
              <p:cNvSpPr txBox="1">
                <a:spLocks/>
              </p:cNvSpPr>
              <p:nvPr/>
            </p:nvSpPr>
            <p:spPr bwMode="gray">
              <a:xfrm>
                <a:off x="6787646" y="4538785"/>
                <a:ext cx="1619574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o-RO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ro-RO" sz="3200" u="sng" dirty="0"/>
              </a:p>
            </p:txBody>
          </p:sp>
        </mc:Choice>
        <mc:Fallback xmlns="">
          <p:sp>
            <p:nvSpPr>
              <p:cNvPr id="6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7646" y="4538785"/>
                <a:ext cx="1619574" cy="521053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9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0.01771 -0.359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1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9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81" grpId="0"/>
      <p:bldP spid="44" grpId="0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50" y="2981000"/>
            <a:ext cx="4073751" cy="905140"/>
          </a:xfrm>
        </p:spPr>
        <p:txBody>
          <a:bodyPr/>
          <a:lstStyle/>
          <a:p>
            <a:r>
              <a:rPr lang="ro-RO" sz="4800" u="sng" dirty="0" smtClean="0"/>
              <a:t>Indicele Harary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673677" y="2836483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gray">
          <a:xfrm>
            <a:off x="815402" y="1362761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7022409" y="3740312"/>
            <a:ext cx="126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/>
          <p:cNvSpPr/>
          <p:nvPr/>
        </p:nvSpPr>
        <p:spPr>
          <a:xfrm>
            <a:off x="7562409" y="426742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9167489" y="301725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217108" y="1550087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266292" y="4843360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400" dirty="0">
                <a:solidFill>
                  <a:schemeClr val="tx1"/>
                </a:solidFill>
              </a:rPr>
              <a:t>H</a:t>
            </a:r>
            <a:r>
              <a:rPr lang="ro-RO" sz="2400" dirty="0" smtClean="0">
                <a:solidFill>
                  <a:schemeClr val="tx1"/>
                </a:solidFill>
              </a:rPr>
              <a:t>(G) =9.08(3) 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797620" y="3518722"/>
            <a:ext cx="137120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u="sng" dirty="0" smtClean="0"/>
              <a:t>Utilizări</a:t>
            </a:r>
            <a:endParaRPr lang="ro-RO" sz="28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646907" y="4012038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p</a:t>
            </a:r>
            <a:r>
              <a:rPr lang="ro-RO" sz="2400" dirty="0" smtClean="0"/>
              <a:t>otențial mare în modelele QSPR.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646907" y="5674683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m</a:t>
            </a:r>
            <a:r>
              <a:rPr lang="ro-RO" sz="2400" dirty="0" smtClean="0"/>
              <a:t>odel liniar de fierbere Harary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1"/>
              <p:cNvSpPr txBox="1">
                <a:spLocks/>
              </p:cNvSpPr>
              <p:nvPr/>
            </p:nvSpPr>
            <p:spPr bwMode="gray">
              <a:xfrm>
                <a:off x="870138" y="1873690"/>
                <a:ext cx="5296517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280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eqArr>
                                </m:sub>
                              </m:s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4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0138" y="1873690"/>
                <a:ext cx="5296517" cy="1415416"/>
              </a:xfrm>
              <a:prstGeom prst="rect">
                <a:avLst/>
              </a:prstGeom>
              <a:blipFill>
                <a:blip r:embed="rId2"/>
                <a:stretch>
                  <a:fillRect t="-85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7562409" y="31283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994228" y="4269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976443" y="31283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294749">
            <a:off x="7477306" y="3777488"/>
            <a:ext cx="180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Rectangle 21"/>
          <p:cNvSpPr/>
          <p:nvPr/>
        </p:nvSpPr>
        <p:spPr>
          <a:xfrm rot="8415520">
            <a:off x="7439880" y="3796113"/>
            <a:ext cx="180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Oval 22"/>
          <p:cNvSpPr/>
          <p:nvPr/>
        </p:nvSpPr>
        <p:spPr>
          <a:xfrm>
            <a:off x="8994228" y="19561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8415520">
            <a:off x="7426072" y="2660941"/>
            <a:ext cx="180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Rectangle 25"/>
          <p:cNvSpPr/>
          <p:nvPr/>
        </p:nvSpPr>
        <p:spPr>
          <a:xfrm rot="2294749">
            <a:off x="8884411" y="2563631"/>
            <a:ext cx="180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Oval 28"/>
          <p:cNvSpPr/>
          <p:nvPr/>
        </p:nvSpPr>
        <p:spPr>
          <a:xfrm>
            <a:off x="10429508" y="30629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gray">
          <a:xfrm>
            <a:off x="9237482" y="416761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7260134" y="419121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 bwMode="gray">
          <a:xfrm>
            <a:off x="7223805" y="303506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gray">
          <a:xfrm>
            <a:off x="8924257" y="160387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gray">
          <a:xfrm>
            <a:off x="10106449" y="313515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646907" y="4843360"/>
            <a:ext cx="5620078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m</a:t>
            </a:r>
            <a:r>
              <a:rPr lang="ro-RO" sz="2400" dirty="0" smtClean="0"/>
              <a:t>odelarea structurii alcanilor inferiori având la bază doar 8 proprietăți reprezentative.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7327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729 -0.3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4" grpId="0"/>
      <p:bldP spid="28" grpId="0" animBg="1"/>
      <p:bldP spid="31" grpId="0" animBg="1"/>
      <p:bldP spid="34" grpId="0"/>
      <p:bldP spid="33" grpId="0"/>
      <p:bldP spid="40" grpId="0"/>
      <p:bldP spid="41" grpId="0"/>
      <p:bldP spid="42" grpId="0"/>
      <p:bldP spid="43" grpId="0"/>
      <p:bldP spid="44" grpId="0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9" grpId="0" animBg="1"/>
      <p:bldP spid="30" grpId="0"/>
      <p:bldP spid="32" grpId="0"/>
      <p:bldP spid="35" grpId="0"/>
      <p:bldP spid="36" grpId="0"/>
      <p:bldP spid="37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772124" y="2363318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809031" y="3750031"/>
            <a:ext cx="5304212" cy="585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dirty="0" smtClean="0"/>
              <a:t>Fie un graf conex G de ordin n. A</a:t>
            </a:r>
            <a:r>
              <a:rPr lang="ro-RO" sz="2800" b="0" dirty="0" smtClean="0"/>
              <a:t>tunci:</a:t>
            </a:r>
          </a:p>
          <a:p>
            <a:endParaRPr lang="ro-RO" sz="2800" dirty="0"/>
          </a:p>
          <a:p>
            <a:endParaRPr lang="ro-RO" sz="2800" b="0" dirty="0" smtClean="0"/>
          </a:p>
          <a:p>
            <a:endParaRPr lang="ro-RO" sz="2800" dirty="0"/>
          </a:p>
          <a:p>
            <a:endParaRPr lang="ro-RO" sz="2800" b="0" dirty="0" smtClean="0"/>
          </a:p>
          <a:p>
            <a:endParaRPr lang="ro-RO" sz="2800" dirty="0"/>
          </a:p>
          <a:p>
            <a:endParaRPr lang="ro-RO" sz="2800" b="0" dirty="0" smtClean="0"/>
          </a:p>
          <a:p>
            <a:endParaRPr lang="ro-RO" sz="2800" b="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772124" y="1549921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5.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211593" y="29154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278943" y="283934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7925739" y="26058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8016882" y="252497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8648025" y="22847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8727609" y="221448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334352" y="200376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376449" y="194089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9983192" y="17073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7098956" y="249630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7840801" y="224784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579848" y="193059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253334" y="165668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896951" y="137275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979141" y="3583586"/>
                <a:ext cx="5057106" cy="6835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endParaRPr lang="ro-RO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o-R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ro-RO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ro-RO" sz="2400" dirty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ro-RO" sz="2400" b="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ro-RO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ro-RO" sz="2400" b="0" i="0" dirty="0" smtClean="0"/>
                            <m:t>G</m:t>
                          </m:r>
                          <m:r>
                            <m:rPr>
                              <m:nor/>
                            </m:rPr>
                            <a:rPr lang="ro-RO" sz="2400" dirty="0"/>
                            <m:t>) </m:t>
                          </m:r>
                          <m:r>
                            <a:rPr lang="ro-RO" sz="2400" dirty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ro-RO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sz="2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ro-RO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9141" y="3583586"/>
                <a:ext cx="5057106" cy="683564"/>
              </a:xfrm>
              <a:prstGeom prst="rect">
                <a:avLst/>
              </a:prstGeom>
              <a:blipFill>
                <a:blip r:embed="rId2"/>
                <a:stretch>
                  <a:fillRect t="-81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9316162" y="5423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flipV="1">
            <a:off x="8174612" y="5489652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4" name="Title 1"/>
          <p:cNvSpPr txBox="1">
            <a:spLocks/>
          </p:cNvSpPr>
          <p:nvPr/>
        </p:nvSpPr>
        <p:spPr bwMode="gray">
          <a:xfrm>
            <a:off x="8444576" y="310308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Oval 84"/>
          <p:cNvSpPr/>
          <p:nvPr/>
        </p:nvSpPr>
        <p:spPr>
          <a:xfrm>
            <a:off x="8036290" y="54341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9634769" y="4199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625882" y="4199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675362" y="34241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9" name="Title 1"/>
          <p:cNvSpPr txBox="1">
            <a:spLocks/>
          </p:cNvSpPr>
          <p:nvPr/>
        </p:nvSpPr>
        <p:spPr bwMode="gray">
          <a:xfrm>
            <a:off x="9794511" y="39531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0" name="Title 1"/>
          <p:cNvSpPr txBox="1">
            <a:spLocks/>
          </p:cNvSpPr>
          <p:nvPr/>
        </p:nvSpPr>
        <p:spPr bwMode="gray">
          <a:xfrm>
            <a:off x="9475725" y="537738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1" name="Title 1"/>
          <p:cNvSpPr txBox="1">
            <a:spLocks/>
          </p:cNvSpPr>
          <p:nvPr/>
        </p:nvSpPr>
        <p:spPr bwMode="gray">
          <a:xfrm>
            <a:off x="7742541" y="537738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2" name="Title 1"/>
          <p:cNvSpPr txBox="1">
            <a:spLocks/>
          </p:cNvSpPr>
          <p:nvPr/>
        </p:nvSpPr>
        <p:spPr bwMode="gray">
          <a:xfrm>
            <a:off x="7334605" y="398669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3" name="Rectangle 92"/>
          <p:cNvSpPr/>
          <p:nvPr/>
        </p:nvSpPr>
        <p:spPr>
          <a:xfrm rot="2336321" flipV="1">
            <a:off x="8642254" y="3888288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4" name="Rectangle 93"/>
          <p:cNvSpPr/>
          <p:nvPr/>
        </p:nvSpPr>
        <p:spPr>
          <a:xfrm rot="6292182" flipV="1">
            <a:off x="8953057" y="4915670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5" name="Rectangle 94"/>
          <p:cNvSpPr/>
          <p:nvPr/>
        </p:nvSpPr>
        <p:spPr>
          <a:xfrm rot="8558138" flipV="1">
            <a:off x="7604289" y="3901207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6" name="Rectangle 95"/>
          <p:cNvSpPr/>
          <p:nvPr/>
        </p:nvSpPr>
        <p:spPr>
          <a:xfrm rot="15147656" flipV="1">
            <a:off x="7312128" y="4894048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7" name="Rectangle 96"/>
          <p:cNvSpPr/>
          <p:nvPr/>
        </p:nvSpPr>
        <p:spPr>
          <a:xfrm flipV="1">
            <a:off x="7721362" y="4291953"/>
            <a:ext cx="208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8" name="Rectangle 97"/>
          <p:cNvSpPr/>
          <p:nvPr/>
        </p:nvSpPr>
        <p:spPr>
          <a:xfrm rot="6425921" flipV="1">
            <a:off x="7406388" y="4549555"/>
            <a:ext cx="2052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9" name="Rectangle 98"/>
          <p:cNvSpPr/>
          <p:nvPr/>
        </p:nvSpPr>
        <p:spPr>
          <a:xfrm rot="15147656" flipV="1">
            <a:off x="8112117" y="4518109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0" name="Rectangle 99"/>
          <p:cNvSpPr/>
          <p:nvPr/>
        </p:nvSpPr>
        <p:spPr>
          <a:xfrm rot="8558138" flipV="1">
            <a:off x="7899609" y="4923333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1" name="Rectangle 100"/>
          <p:cNvSpPr/>
          <p:nvPr/>
        </p:nvSpPr>
        <p:spPr>
          <a:xfrm rot="2148954" flipV="1">
            <a:off x="7596617" y="4903106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026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1111 L 0.00872 -0.3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uild="p"/>
      <p:bldP spid="8" grpId="0"/>
      <p:bldP spid="11" grpId="0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81" grpId="0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047001" y="2381274"/>
            <a:ext cx="4757452" cy="58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secundare</a:t>
            </a:r>
            <a:endParaRPr lang="ro-RO" sz="44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471817" y="1199407"/>
            <a:ext cx="5650687" cy="637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G de ordinul n și m muchii, am obținut că:</a:t>
            </a:r>
            <a:endParaRPr lang="ro-RO" sz="2000" dirty="0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7454815" y="315282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361573" y="3523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958509" y="1987438"/>
                <a:ext cx="6032527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400" dirty="0" smtClean="0"/>
                  <a:t>)</a:t>
                </a:r>
                <a:r>
                  <a:rPr lang="ro-RO" sz="2400" b="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sz="240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400" dirty="0" smtClean="0"/>
                  <a:t> H(G)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ro-RO" sz="24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o-RO" sz="2400" dirty="0" smtClean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58509" y="1987438"/>
                <a:ext cx="6032527" cy="585008"/>
              </a:xfrm>
              <a:prstGeom prst="rect">
                <a:avLst/>
              </a:prstGeom>
              <a:blipFill>
                <a:blip r:embed="rId2"/>
                <a:stretch>
                  <a:fillRect l="-1515" t="-281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itle 1"/>
              <p:cNvSpPr txBox="1">
                <a:spLocks/>
              </p:cNvSpPr>
              <p:nvPr/>
            </p:nvSpPr>
            <p:spPr bwMode="gray">
              <a:xfrm>
                <a:off x="678541" y="3604499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prima egalitatea </a:t>
                </a:r>
                <a:r>
                  <a:rPr lang="ro-RO" sz="2000" dirty="0"/>
                  <a:t>este valabilă dacă și numai dacă </a:t>
                </a:r>
                <a:r>
                  <a:rPr lang="ro-RO" sz="2000" dirty="0" smtClean="0"/>
                  <a:t> G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000" b="0" dirty="0" smtClean="0"/>
                  <a:t> sau </a:t>
                </a:r>
                <a:r>
                  <a:rPr lang="ro-RO" sz="2000" dirty="0"/>
                  <a:t>G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o-RO" sz="2000" b="0" dirty="0" smtClean="0"/>
                  <a:t>iar a doua egalitate </a:t>
                </a:r>
                <a:r>
                  <a:rPr lang="ro-RO" sz="2000" dirty="0"/>
                  <a:t>este valabilă dacă și numai dacă  </a:t>
                </a:r>
                <a:r>
                  <a:rPr lang="ro-RO" sz="2000" dirty="0" smtClean="0"/>
                  <a:t>graful G are diametrul cel mult doi.</a:t>
                </a:r>
                <a:endParaRPr lang="ro-RO" sz="20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8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8541" y="3604499"/>
                <a:ext cx="5746556" cy="521053"/>
              </a:xfrm>
              <a:prstGeom prst="rect">
                <a:avLst/>
              </a:prstGeom>
              <a:blipFill>
                <a:blip r:embed="rId3"/>
                <a:stretch>
                  <a:fillRect l="-1060" t="-22093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itle 1"/>
          <p:cNvSpPr txBox="1">
            <a:spLocks/>
          </p:cNvSpPr>
          <p:nvPr/>
        </p:nvSpPr>
        <p:spPr bwMode="gray">
          <a:xfrm>
            <a:off x="508068" y="3857447"/>
            <a:ext cx="5847742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G de ordinul n, cu m muchii și diametrul d, am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itle 1"/>
              <p:cNvSpPr txBox="1">
                <a:spLocks/>
              </p:cNvSpPr>
              <p:nvPr/>
            </p:nvSpPr>
            <p:spPr bwMode="gray">
              <a:xfrm>
                <a:off x="754461" y="6510035"/>
                <a:ext cx="521221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</a:t>
                </a:r>
                <a:r>
                  <a:rPr lang="ro-RO" sz="2000" dirty="0"/>
                  <a:t>particular, egalitatea este valabilă dacă și numai </a:t>
                </a:r>
                <a:r>
                  <a:rPr lang="ro-RO" sz="2000" dirty="0" smtClean="0"/>
                  <a:t>dacă graful G are diametrul cel mult doi sau G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000" b="0" dirty="0" smtClean="0"/>
                  <a:t>.</a:t>
                </a:r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10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461" y="6510035"/>
                <a:ext cx="5212217" cy="521053"/>
              </a:xfrm>
              <a:prstGeom prst="rect">
                <a:avLst/>
              </a:prstGeom>
              <a:blipFill>
                <a:blip r:embed="rId4"/>
                <a:stretch>
                  <a:fillRect l="-1287" t="-26470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 rot="10800000">
            <a:off x="7592815" y="3596827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0" name="Oval 119"/>
          <p:cNvSpPr/>
          <p:nvPr/>
        </p:nvSpPr>
        <p:spPr>
          <a:xfrm>
            <a:off x="7550797" y="3523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465086" y="35144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917538" y="3523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8012150" y="3523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rot="6891633">
            <a:off x="7808458" y="3138484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5" name="Rectangle 124"/>
          <p:cNvSpPr/>
          <p:nvPr/>
        </p:nvSpPr>
        <p:spPr>
          <a:xfrm rot="5400000">
            <a:off x="8302559" y="4329512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6" name="Oval 125"/>
          <p:cNvSpPr/>
          <p:nvPr/>
        </p:nvSpPr>
        <p:spPr>
          <a:xfrm>
            <a:off x="8440704" y="25915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8475283" y="45509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3972549">
            <a:off x="8304135" y="3142209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9" name="Oval 128"/>
          <p:cNvSpPr/>
          <p:nvPr/>
        </p:nvSpPr>
        <p:spPr>
          <a:xfrm>
            <a:off x="8472802" y="40444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4018729">
            <a:off x="7843235" y="4131094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1" name="Rectangle 130"/>
          <p:cNvSpPr/>
          <p:nvPr/>
        </p:nvSpPr>
        <p:spPr>
          <a:xfrm rot="6753041">
            <a:off x="8312740" y="4129684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2" name="Rectangle 131"/>
          <p:cNvSpPr/>
          <p:nvPr/>
        </p:nvSpPr>
        <p:spPr>
          <a:xfrm rot="7644231">
            <a:off x="8455678" y="3857823"/>
            <a:ext cx="64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3" name="Rectangle 132"/>
          <p:cNvSpPr/>
          <p:nvPr/>
        </p:nvSpPr>
        <p:spPr>
          <a:xfrm rot="3007327">
            <a:off x="7991994" y="3834306"/>
            <a:ext cx="64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4" name="Title 1"/>
          <p:cNvSpPr txBox="1">
            <a:spLocks/>
          </p:cNvSpPr>
          <p:nvPr/>
        </p:nvSpPr>
        <p:spPr bwMode="gray">
          <a:xfrm>
            <a:off x="7868617" y="315934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Title 1"/>
          <p:cNvSpPr txBox="1">
            <a:spLocks/>
          </p:cNvSpPr>
          <p:nvPr/>
        </p:nvSpPr>
        <p:spPr bwMode="gray">
          <a:xfrm>
            <a:off x="8394265" y="316021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Title 1"/>
          <p:cNvSpPr txBox="1">
            <a:spLocks/>
          </p:cNvSpPr>
          <p:nvPr/>
        </p:nvSpPr>
        <p:spPr bwMode="gray">
          <a:xfrm>
            <a:off x="8887520" y="314873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37" name="Title 1"/>
          <p:cNvSpPr txBox="1">
            <a:spLocks/>
          </p:cNvSpPr>
          <p:nvPr/>
        </p:nvSpPr>
        <p:spPr bwMode="gray">
          <a:xfrm>
            <a:off x="9285097" y="316365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8" name="Title 1"/>
          <p:cNvSpPr txBox="1">
            <a:spLocks/>
          </p:cNvSpPr>
          <p:nvPr/>
        </p:nvSpPr>
        <p:spPr bwMode="gray">
          <a:xfrm>
            <a:off x="8644895" y="245743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6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39" name="Title 1"/>
          <p:cNvSpPr txBox="1">
            <a:spLocks/>
          </p:cNvSpPr>
          <p:nvPr/>
        </p:nvSpPr>
        <p:spPr bwMode="gray">
          <a:xfrm>
            <a:off x="8407109" y="370636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0" name="Title 1"/>
          <p:cNvSpPr txBox="1">
            <a:spLocks/>
          </p:cNvSpPr>
          <p:nvPr/>
        </p:nvSpPr>
        <p:spPr bwMode="gray">
          <a:xfrm>
            <a:off x="8627497" y="442463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8</a:t>
            </a:r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itle 1"/>
              <p:cNvSpPr txBox="1">
                <a:spLocks/>
              </p:cNvSpPr>
              <p:nvPr/>
            </p:nvSpPr>
            <p:spPr bwMode="gray">
              <a:xfrm>
                <a:off x="9889726" y="3579278"/>
                <a:ext cx="539982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sz="2400" b="0" dirty="0" smtClean="0">
                  <a:solidFill>
                    <a:schemeClr val="tx1"/>
                  </a:solidFill>
                </a:endParaRPr>
              </a:p>
              <a:p>
                <a:endParaRPr lang="ro-RO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89726" y="3579278"/>
                <a:ext cx="5399827" cy="521053"/>
              </a:xfrm>
              <a:prstGeom prst="rect">
                <a:avLst/>
              </a:prstGeom>
              <a:blipFill>
                <a:blip r:embed="rId5"/>
                <a:stretch>
                  <a:fillRect t="-255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 rot="10800000">
            <a:off x="8021566" y="3590192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43" name="Rectangle 142"/>
          <p:cNvSpPr/>
          <p:nvPr/>
        </p:nvSpPr>
        <p:spPr>
          <a:xfrm rot="10800000">
            <a:off x="8523119" y="3588012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44" name="Rectangle 143"/>
          <p:cNvSpPr/>
          <p:nvPr/>
        </p:nvSpPr>
        <p:spPr>
          <a:xfrm rot="10800000">
            <a:off x="8943681" y="3585832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/>
              <p:cNvSpPr txBox="1">
                <a:spLocks/>
              </p:cNvSpPr>
              <p:nvPr/>
            </p:nvSpPr>
            <p:spPr bwMode="gray">
              <a:xfrm>
                <a:off x="644294" y="4453622"/>
                <a:ext cx="6032527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H(G)</a:t>
                </a:r>
                <a14:m>
                  <m:oMath xmlns:m="http://schemas.openxmlformats.org/officeDocument/2006/math">
                    <m:r>
                      <a:rPr lang="ro-RO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o-RO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sz="24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o-RO" sz="2400" dirty="0" smtClean="0"/>
              </a:p>
            </p:txBody>
          </p:sp>
        </mc:Choice>
        <mc:Fallback xmlns="">
          <p:sp>
            <p:nvSpPr>
              <p:cNvPr id="6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294" y="4453622"/>
                <a:ext cx="6032527" cy="585008"/>
              </a:xfrm>
              <a:prstGeom prst="rect">
                <a:avLst/>
              </a:prstGeom>
              <a:blipFill>
                <a:blip r:embed="rId6"/>
                <a:stretch>
                  <a:fillRect l="-1618" b="-156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itle 1"/>
              <p:cNvSpPr txBox="1">
                <a:spLocks/>
              </p:cNvSpPr>
              <p:nvPr/>
            </p:nvSpPr>
            <p:spPr bwMode="gray">
              <a:xfrm>
                <a:off x="645323" y="4453622"/>
                <a:ext cx="6031498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H(G)</a:t>
                </a:r>
                <a14:m>
                  <m:oMath xmlns:m="http://schemas.openxmlformats.org/officeDocument/2006/math">
                    <m:r>
                      <a:rPr lang="ro-RO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o-RO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/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sz="24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ro-RO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ro-RO" sz="2400" dirty="0" smtClean="0"/>
              </a:p>
            </p:txBody>
          </p:sp>
        </mc:Choice>
        <mc:Fallback xmlns="">
          <p:sp>
            <p:nvSpPr>
              <p:cNvPr id="3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5323" y="4453622"/>
                <a:ext cx="6031498" cy="585008"/>
              </a:xfrm>
              <a:prstGeom prst="rect">
                <a:avLst/>
              </a:prstGeom>
              <a:blipFill>
                <a:blip r:embed="rId7"/>
                <a:stretch>
                  <a:fillRect l="-1618" b="-156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/>
              <p:cNvSpPr txBox="1">
                <a:spLocks/>
              </p:cNvSpPr>
              <p:nvPr/>
            </p:nvSpPr>
            <p:spPr bwMode="gray">
              <a:xfrm>
                <a:off x="754460" y="6510035"/>
                <a:ext cx="521221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</a:t>
                </a:r>
                <a:r>
                  <a:rPr lang="ro-RO" sz="2000" dirty="0"/>
                  <a:t>particular, egalitatea este valabilă dacă și numai </a:t>
                </a:r>
                <a:r>
                  <a:rPr lang="ro-RO" sz="2000" dirty="0" smtClean="0"/>
                  <a:t>dacă graful G are diametrul cel mult doi sau G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o-RO" sz="2000" b="0" i="0" smtClean="0">
                        <a:latin typeface="Cambria Math" panose="02040503050406030204" pitchFamily="18" charset="0"/>
                      </a:rPr>
                      <m:t>sau</m:t>
                    </m:r>
                  </m:oMath>
                </a14:m>
                <a:r>
                  <a:rPr lang="ro-RO" sz="2000" b="0" dirty="0" smtClean="0"/>
                  <a:t> </a:t>
                </a:r>
                <a:r>
                  <a:rPr lang="ro-RO" sz="2000" dirty="0"/>
                  <a:t>G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000" b="0" dirty="0" smtClean="0"/>
                  <a:t>.</a:t>
                </a:r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4460" y="6510035"/>
                <a:ext cx="5212217" cy="521053"/>
              </a:xfrm>
              <a:prstGeom prst="rect">
                <a:avLst/>
              </a:prstGeom>
              <a:blipFill>
                <a:blip r:embed="rId8"/>
                <a:stretch>
                  <a:fillRect l="-1287" t="-26470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32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0143 -0.279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43" grpId="0"/>
      <p:bldP spid="48" grpId="0" animBg="1"/>
      <p:bldP spid="81" grpId="0"/>
      <p:bldP spid="84" grpId="0"/>
      <p:bldP spid="101" grpId="0"/>
      <p:bldP spid="103" grpId="0"/>
      <p:bldP spid="103" grpId="1"/>
      <p:bldP spid="105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 animBg="1"/>
      <p:bldP spid="143" grpId="0" animBg="1"/>
      <p:bldP spid="144" grpId="0" animBg="1"/>
      <p:bldP spid="62" grpId="0"/>
      <p:bldP spid="62" grpId="1"/>
      <p:bldP spid="38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50" y="2981000"/>
            <a:ext cx="4556704" cy="905140"/>
          </a:xfrm>
        </p:spPr>
        <p:txBody>
          <a:bodyPr/>
          <a:lstStyle/>
          <a:p>
            <a:r>
              <a:rPr lang="ro-RO" sz="4800" u="sng" dirty="0" smtClean="0"/>
              <a:t>Indicele armonic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21670" y="3508843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457317" y="2108333"/>
                <a:ext cx="6406723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eqArr>
                                </m:sub>
                              </m:sSub>
                              <m:d>
                                <m:d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</m:e>
                                  </m:eqArr>
                                </m:sub>
                              </m:sSub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317" y="2108333"/>
                <a:ext cx="6406723" cy="1415416"/>
              </a:xfrm>
              <a:prstGeom prst="rect">
                <a:avLst/>
              </a:prstGeom>
              <a:blipFill>
                <a:blip r:embed="rId2"/>
                <a:stretch>
                  <a:fillRect t="-8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883520" y="1446823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7546145" y="3490108"/>
            <a:ext cx="183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/>
          <p:cNvSpPr/>
          <p:nvPr/>
        </p:nvSpPr>
        <p:spPr>
          <a:xfrm>
            <a:off x="8374145" y="24434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8213361" y="209899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653162" y="1553385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/>
              <p:cNvSpPr txBox="1">
                <a:spLocks/>
              </p:cNvSpPr>
              <p:nvPr/>
            </p:nvSpPr>
            <p:spPr bwMode="gray">
              <a:xfrm>
                <a:off x="9196374" y="5214174"/>
                <a:ext cx="1776608" cy="8165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>
                    <a:solidFill>
                      <a:schemeClr val="tx1"/>
                    </a:solidFill>
                  </a:rPr>
                  <a:t>A(G)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o-RO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ro-RO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 </a:t>
                </a:r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96374" y="5214174"/>
                <a:ext cx="1776608" cy="816542"/>
              </a:xfrm>
              <a:prstGeom prst="rect">
                <a:avLst/>
              </a:prstGeom>
              <a:blipFill>
                <a:blip r:embed="rId3"/>
                <a:stretch>
                  <a:fillRect l="-549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8374145" y="44261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534742" y="330946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830774" y="39938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854174" y="28647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9851266">
            <a:off x="8422374" y="4269886"/>
            <a:ext cx="154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Rectangle 52"/>
          <p:cNvSpPr/>
          <p:nvPr/>
        </p:nvSpPr>
        <p:spPr>
          <a:xfrm rot="11748734" flipV="1">
            <a:off x="8443085" y="2734778"/>
            <a:ext cx="154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Rectangle 53"/>
          <p:cNvSpPr/>
          <p:nvPr/>
        </p:nvSpPr>
        <p:spPr>
          <a:xfrm rot="11748734" flipV="1">
            <a:off x="7615009" y="3723523"/>
            <a:ext cx="230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Rectangle 54"/>
          <p:cNvSpPr/>
          <p:nvPr/>
        </p:nvSpPr>
        <p:spPr>
          <a:xfrm rot="10234923">
            <a:off x="7660424" y="3159116"/>
            <a:ext cx="223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9998799" y="257607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 bwMode="gray">
          <a:xfrm>
            <a:off x="9969197" y="406203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 bwMode="gray">
          <a:xfrm>
            <a:off x="8311127" y="467965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gray">
          <a:xfrm>
            <a:off x="7196319" y="324375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01836 -0.35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8" grpId="0" animBg="1"/>
      <p:bldP spid="31" grpId="0" animBg="1"/>
      <p:bldP spid="34" grpId="0"/>
      <p:bldP spid="33" grpId="0"/>
      <p:bldP spid="40" grpId="0"/>
      <p:bldP spid="44" grpId="0" animBg="1"/>
      <p:bldP spid="45" grpId="0" animBg="1"/>
      <p:bldP spid="46" grpId="0" animBg="1"/>
      <p:bldP spid="47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151265" y="2498044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736632" y="2363318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400" b="0" dirty="0" smtClean="0"/>
                  <a:t> (n ≥ 4). Atunci</a:t>
                </a:r>
              </a:p>
              <a:p>
                <a:endParaRPr lang="ro-RO" sz="2400" b="0" dirty="0" smtClean="0"/>
              </a:p>
              <a:p>
                <a:r>
                  <a:rPr lang="ro-RO" sz="2400" dirty="0" smtClean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ro-RO" sz="2400" b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ro-RO" sz="2400" b="0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ro-RO" sz="2400" b="0" dirty="0" smtClean="0"/>
                  <a:t>(T)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6632" y="2363318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1839" t="-75000" b="-75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824648" y="1401176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753043" y="3627710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92649" y="11568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322649" y="165483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736996" y="12113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0014" y="14676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04906" y="254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72349" y="14156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94717" y="245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94571" y="19611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624644" y="228236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8024496" y="179244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8024495" y="233410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639323" y="174634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310018" y="133267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364575" y="2337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748711" y="248783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524471" y="212150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7071098" y="40430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137841" y="396172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7784637" y="37282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7875780" y="364735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8506923" y="34070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8586507" y="333686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193250" y="31261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235347" y="306326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9842090" y="28297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6957854" y="361867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7699699" y="33702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438746" y="305296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112232" y="277906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785732" y="249804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20174491">
            <a:off x="9651540" y="287925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Oval 72"/>
          <p:cNvSpPr/>
          <p:nvPr/>
        </p:nvSpPr>
        <p:spPr>
          <a:xfrm>
            <a:off x="10307530" y="263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 bwMode="gray">
          <a:xfrm>
            <a:off x="10327761" y="2295200"/>
            <a:ext cx="342035" cy="429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824648" y="6421334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Fie un graf uniciclic G de ordin n. A</a:t>
                </a:r>
                <a:r>
                  <a:rPr lang="ro-RO" sz="2400" b="0" dirty="0" smtClean="0"/>
                  <a:t>tunci:</a:t>
                </a:r>
              </a:p>
              <a:p>
                <a:r>
                  <a:rPr lang="ro-RO" sz="2400" dirty="0" smtClean="0"/>
                  <a:t>         </a:t>
                </a:r>
              </a:p>
              <a:p>
                <a:r>
                  <a:rPr lang="ro-RO" sz="2400" dirty="0"/>
                  <a:t> </a:t>
                </a:r>
                <a:r>
                  <a:rPr lang="ro-RO" sz="2400" dirty="0" smtClean="0"/>
                  <a:t>               A(G</a:t>
                </a:r>
                <a:r>
                  <a:rPr lang="ro-RO" sz="2400" dirty="0"/>
                  <a:t>)</a:t>
                </a:r>
                <a14:m>
                  <m:oMath xmlns:m="http://schemas.openxmlformats.org/officeDocument/2006/math">
                    <m:r>
                      <a:rPr lang="ro-RO" sz="2400" dirty="0">
                        <a:latin typeface="Cambria Math" panose="02040503050406030204" pitchFamily="18" charset="0"/>
                      </a:rPr>
                      <m:t> ≥</m:t>
                    </m:r>
                  </m:oMath>
                </a14:m>
                <a:r>
                  <a:rPr lang="ro-RO" sz="2400" dirty="0"/>
                  <a:t> </a:t>
                </a:r>
                <a:r>
                  <a:rPr lang="ro-RO" sz="2400" dirty="0" smtClean="0"/>
                  <a:t>A(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ro-RO" sz="2400" dirty="0"/>
                  <a:t>)</a:t>
                </a:r>
              </a:p>
              <a:p>
                <a:endParaRPr lang="ro-RO" sz="2800" b="0" dirty="0" smtClean="0"/>
              </a:p>
              <a:p>
                <a:endParaRPr lang="ro-RO" sz="2800" dirty="0"/>
              </a:p>
              <a:p>
                <a:endParaRPr lang="ro-RO" sz="2800" b="0" dirty="0" smtClean="0"/>
              </a:p>
              <a:p>
                <a:endParaRPr lang="ro-RO" sz="2800" dirty="0"/>
              </a:p>
              <a:p>
                <a:endParaRPr lang="ro-RO" sz="2800" b="0" dirty="0" smtClean="0"/>
              </a:p>
              <a:p>
                <a:endParaRPr lang="ro-RO" sz="2800" dirty="0"/>
              </a:p>
              <a:p>
                <a:endParaRPr lang="ro-RO" sz="2800" b="0" dirty="0" smtClean="0"/>
              </a:p>
              <a:p>
                <a:endParaRPr lang="ro-RO" sz="2800" b="0" dirty="0" smtClean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4648" y="6421334"/>
                <a:ext cx="5304212" cy="585008"/>
              </a:xfrm>
              <a:prstGeom prst="rect">
                <a:avLst/>
              </a:prstGeom>
              <a:blipFill>
                <a:blip r:embed="rId3"/>
                <a:stretch>
                  <a:fillRect l="-1724" t="-353125" r="-137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8682649" y="4478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 rot="5400000">
            <a:off x="8412649" y="497659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4" name="Title 1"/>
          <p:cNvSpPr txBox="1">
            <a:spLocks/>
          </p:cNvSpPr>
          <p:nvPr/>
        </p:nvSpPr>
        <p:spPr bwMode="gray">
          <a:xfrm>
            <a:off x="7848656" y="446996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070014" y="47894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8173357" y="58095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9262349" y="473736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9284717" y="57813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684571" y="52829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 rot="2452403">
            <a:off x="8714644" y="560412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1" name="Rectangle 90"/>
          <p:cNvSpPr/>
          <p:nvPr/>
        </p:nvSpPr>
        <p:spPr>
          <a:xfrm rot="2452403">
            <a:off x="8114496" y="511420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2" name="Rectangle 91"/>
          <p:cNvSpPr/>
          <p:nvPr/>
        </p:nvSpPr>
        <p:spPr>
          <a:xfrm rot="8040000">
            <a:off x="8166383" y="560411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3" name="Rectangle 92"/>
          <p:cNvSpPr/>
          <p:nvPr/>
        </p:nvSpPr>
        <p:spPr>
          <a:xfrm rot="8040000">
            <a:off x="8729323" y="506810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4" name="Title 1"/>
          <p:cNvSpPr txBox="1">
            <a:spLocks/>
          </p:cNvSpPr>
          <p:nvPr/>
        </p:nvSpPr>
        <p:spPr bwMode="gray">
          <a:xfrm>
            <a:off x="8626251" y="407812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" name="Title 1"/>
          <p:cNvSpPr txBox="1">
            <a:spLocks/>
          </p:cNvSpPr>
          <p:nvPr/>
        </p:nvSpPr>
        <p:spPr bwMode="gray">
          <a:xfrm>
            <a:off x="9400018" y="465443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6" name="Title 1"/>
          <p:cNvSpPr txBox="1">
            <a:spLocks/>
          </p:cNvSpPr>
          <p:nvPr/>
        </p:nvSpPr>
        <p:spPr bwMode="gray">
          <a:xfrm>
            <a:off x="9454575" y="565936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7860371" y="574643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gray">
          <a:xfrm>
            <a:off x="8614471" y="54432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Rectangle 98"/>
          <p:cNvSpPr/>
          <p:nvPr/>
        </p:nvSpPr>
        <p:spPr>
          <a:xfrm rot="9055571">
            <a:off x="8094944" y="471889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335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1111 L 0.00872 -0.359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0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8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/>
      <p:bldP spid="81" grpId="0" uiExpand="1" build="p"/>
      <p:bldP spid="82" grpId="0" animBg="1"/>
      <p:bldP spid="83" grpId="0" animBg="1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010" y="3114495"/>
            <a:ext cx="5438175" cy="905140"/>
          </a:xfrm>
        </p:spPr>
        <p:txBody>
          <a:bodyPr/>
          <a:lstStyle/>
          <a:p>
            <a:r>
              <a:rPr lang="ro-RO" sz="2800" u="sng" dirty="0" smtClean="0"/>
              <a:t>Indicele </a:t>
            </a:r>
            <a:r>
              <a:rPr lang="ro-RO" sz="2800" u="sng" dirty="0"/>
              <a:t>Merrield-Simmons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20426" y="1552898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376925" y="3862249"/>
                <a:ext cx="3395210" cy="57802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800" i="1" smtClean="0">
                              <a:latin typeface="Cambria Math" panose="02040503050406030204" pitchFamily="18" charset="0"/>
                            </a:rPr>
                            <m:t>⌊</m:t>
                          </m:r>
                          <m:f>
                            <m:f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ro-R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o-RO" sz="2800" i="1" smtClean="0">
                              <a:latin typeface="Cambria Math" panose="02040503050406030204" pitchFamily="18" charset="0"/>
                            </a:rPr>
                            <m:t>⌋</m:t>
                          </m:r>
                        </m:sup>
                        <m:e>
                          <m:sSub>
                            <m:sSub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6925" y="3862249"/>
                <a:ext cx="3395210" cy="578029"/>
              </a:xfrm>
              <a:prstGeom prst="rect">
                <a:avLst/>
              </a:prstGeom>
              <a:blipFill>
                <a:blip r:embed="rId2"/>
                <a:stretch>
                  <a:fillRect t="-65957" b="-7446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701149" y="1615883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Formulă</a:t>
            </a:r>
            <a:r>
              <a:rPr lang="ro-RO" sz="3200" dirty="0" smtClean="0"/>
              <a:t> 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>
            <a:off x="7441440" y="2585076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/>
          <p:cNvSpPr/>
          <p:nvPr/>
        </p:nvSpPr>
        <p:spPr>
          <a:xfrm>
            <a:off x="7266140" y="25130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7014105" y="222345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gray">
          <a:xfrm>
            <a:off x="6614035" y="5150438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386574" y="1545343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/>
              <p:cNvSpPr txBox="1">
                <a:spLocks/>
              </p:cNvSpPr>
              <p:nvPr/>
            </p:nvSpPr>
            <p:spPr bwMode="gray">
              <a:xfrm>
                <a:off x="7562984" y="3032152"/>
                <a:ext cx="1519105" cy="6571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ro-RO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ro-R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=14.</a:t>
                </a:r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62984" y="3032152"/>
                <a:ext cx="1519105" cy="657162"/>
              </a:xfrm>
              <a:prstGeom prst="rect">
                <a:avLst/>
              </a:prstGeom>
              <a:blipFill>
                <a:blip r:embed="rId3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 txBox="1">
            <a:spLocks/>
          </p:cNvSpPr>
          <p:nvPr/>
        </p:nvSpPr>
        <p:spPr bwMode="gray">
          <a:xfrm>
            <a:off x="4699354" y="4333288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>
                <a:solidFill>
                  <a:schemeClr val="bg1"/>
                </a:solidFill>
              </a:rPr>
              <a:t>Utilizări:</a:t>
            </a:r>
            <a:endParaRPr lang="ro-RO" sz="3200" u="sng" dirty="0">
              <a:solidFill>
                <a:schemeClr val="bg1"/>
              </a:solidFill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6451164" y="4658552"/>
            <a:ext cx="6026586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r>
              <a:rPr lang="ro-RO" sz="2400" dirty="0" smtClean="0">
                <a:solidFill>
                  <a:schemeClr val="tx1"/>
                </a:solidFill>
              </a:rPr>
              <a:t>- corelare foarte mare cu punctele de fierbere ale hidrocarburilor saturate.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3600" dirty="0"/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6451164" y="5147007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endParaRPr lang="ro-RO" sz="2400" dirty="0" smtClean="0">
              <a:solidFill>
                <a:schemeClr val="tx1"/>
              </a:solidFill>
            </a:endParaRPr>
          </a:p>
          <a:p>
            <a:r>
              <a:rPr lang="ro-RO" sz="2400" dirty="0" smtClean="0">
                <a:solidFill>
                  <a:schemeClr val="tx1"/>
                </a:solidFill>
              </a:rPr>
              <a:t>- determinarea entropiilor și legăturilor</a:t>
            </a:r>
          </a:p>
          <a:p>
            <a:r>
              <a:rPr lang="ro-RO" sz="2400" dirty="0" smtClean="0">
                <a:solidFill>
                  <a:schemeClr val="tx1"/>
                </a:solidFill>
              </a:rPr>
              <a:t>anumitor  hidrocarburi saturate.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4" name="Title 1"/>
          <p:cNvSpPr txBox="1">
            <a:spLocks/>
          </p:cNvSpPr>
          <p:nvPr/>
        </p:nvSpPr>
        <p:spPr bwMode="gray">
          <a:xfrm>
            <a:off x="1344011" y="3114495"/>
            <a:ext cx="3496316" cy="905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u="sng" dirty="0" smtClean="0"/>
              <a:t>Indicele Hosoya</a:t>
            </a:r>
            <a:endParaRPr lang="ro-RO" sz="28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itle 1"/>
              <p:cNvSpPr txBox="1">
                <a:spLocks/>
              </p:cNvSpPr>
              <p:nvPr/>
            </p:nvSpPr>
            <p:spPr bwMode="gray">
              <a:xfrm>
                <a:off x="184949" y="2190974"/>
                <a:ext cx="3779163" cy="113142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sz="3200" dirty="0" smtClean="0"/>
              </a:p>
            </p:txBody>
          </p:sp>
        </mc:Choice>
        <mc:Fallback xmlns="">
          <p:sp>
            <p:nvSpPr>
              <p:cNvPr id="4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4949" y="2190974"/>
                <a:ext cx="3779163" cy="1131420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8206574" y="25130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 bwMode="gray">
          <a:xfrm>
            <a:off x="8151520" y="219051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329142" y="2595607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Oval 48"/>
          <p:cNvSpPr/>
          <p:nvPr/>
        </p:nvSpPr>
        <p:spPr>
          <a:xfrm>
            <a:off x="9073989" y="25236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 bwMode="gray">
          <a:xfrm>
            <a:off x="9024956" y="218937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9482682">
            <a:off x="9155917" y="2325173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Rectangle 51"/>
          <p:cNvSpPr/>
          <p:nvPr/>
        </p:nvSpPr>
        <p:spPr>
          <a:xfrm rot="1682945">
            <a:off x="9178796" y="2817746"/>
            <a:ext cx="7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Oval 52"/>
          <p:cNvSpPr/>
          <p:nvPr/>
        </p:nvSpPr>
        <p:spPr>
          <a:xfrm>
            <a:off x="9842748" y="198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77927" y="29586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 bwMode="gray">
          <a:xfrm>
            <a:off x="9991457" y="180078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10050172" y="286627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itle 1"/>
              <p:cNvSpPr txBox="1">
                <a:spLocks/>
              </p:cNvSpPr>
              <p:nvPr/>
            </p:nvSpPr>
            <p:spPr bwMode="gray">
              <a:xfrm>
                <a:off x="7569589" y="3456949"/>
                <a:ext cx="1519105" cy="6571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>
                    <a:solidFill>
                      <a:schemeClr val="tx1"/>
                    </a:solidFill>
                  </a:rPr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= 7.</a:t>
                </a:r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69589" y="3456949"/>
                <a:ext cx="1519105" cy="657162"/>
              </a:xfrm>
              <a:prstGeom prst="rect">
                <a:avLst/>
              </a:prstGeom>
              <a:blipFill>
                <a:blip r:embed="rId5"/>
                <a:stretch>
                  <a:fillRect l="-6426" b="-555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4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1.11111E-6 L 0.00729 -0.4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7122 -0.3243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8" grpId="0" animBg="1"/>
      <p:bldP spid="31" grpId="0" animBg="1"/>
      <p:bldP spid="34" grpId="0"/>
      <p:bldP spid="33" grpId="0"/>
      <p:bldP spid="40" grpId="0"/>
      <p:bldP spid="41" grpId="0"/>
      <p:bldP spid="42" grpId="0"/>
      <p:bldP spid="43" grpId="0"/>
      <p:bldP spid="44" grpId="0"/>
      <p:bldP spid="44" grpId="1"/>
      <p:bldP spid="45" grpId="0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856487" y="2534898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864221" y="2018815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G de ordin n.</a:t>
                </a:r>
                <a:r>
                  <a:rPr lang="ro-RO" sz="2800" b="0" dirty="0" smtClean="0"/>
                  <a:t> Atunci</a:t>
                </a:r>
              </a:p>
              <a:p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o-RO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dirty="0" smtClean="0"/>
                  <a:t>)</a:t>
                </a:r>
                <a14:m>
                  <m:oMath xmlns:m="http://schemas.openxmlformats.org/officeDocument/2006/math"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o-RO" sz="2800" b="0" dirty="0" smtClean="0"/>
                  <a:t>(G)</a:t>
                </a:r>
                <a:r>
                  <a:rPr lang="ro-RO" sz="2800" dirty="0" smtClean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4221" y="2018815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2414" t="-42708" b="-5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674666" y="1330462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791716" y="4158088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 bwMode="gray">
              <a:xfrm>
                <a:off x="910760" y="3374335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:r>
                  <a:rPr lang="ro-RO" sz="2800" b="0" dirty="0" smtClean="0"/>
                  <a:t>      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o-RO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dirty="0"/>
                  <a:t>)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o-RO" sz="2800" dirty="0" smtClean="0"/>
                  <a:t>(T)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10760" y="3374335"/>
                <a:ext cx="5304212" cy="585008"/>
              </a:xfrm>
              <a:prstGeom prst="rect">
                <a:avLst/>
              </a:prstGeom>
              <a:blipFill>
                <a:blip r:embed="rId3"/>
                <a:stretch>
                  <a:fillRect l="-2296" t="-44211" b="-589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5.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883670" y="29337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40297" y="310676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65189" y="41886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89979" y="304664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355000" y="40986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54854" y="36002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7784927" y="392146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7184779" y="343155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7184778" y="397320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7774522" y="337704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8510704" y="290405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8525288" y="405170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6880319" y="403898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7684754" y="3760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4" name="Oval 43"/>
          <p:cNvSpPr/>
          <p:nvPr/>
        </p:nvSpPr>
        <p:spPr>
          <a:xfrm>
            <a:off x="7603247" y="5864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670597" y="578814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8317393" y="55546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8408536" y="547377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9039679" y="52335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9119263" y="516329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726006" y="4952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768103" y="488969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10374846" y="46561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7490610" y="544510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8232455" y="519665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971502" y="487939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644988" y="460548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10309822" y="431949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774044" y="23629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 flipV="1">
            <a:off x="8632494" y="2428823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6" name="Title 1"/>
          <p:cNvSpPr txBox="1">
            <a:spLocks/>
          </p:cNvSpPr>
          <p:nvPr/>
        </p:nvSpPr>
        <p:spPr bwMode="gray">
          <a:xfrm>
            <a:off x="8852739" y="10868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8494172" y="2373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092651" y="11389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8083764" y="11389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9133244" y="3633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11" name="Title 1"/>
          <p:cNvSpPr txBox="1">
            <a:spLocks/>
          </p:cNvSpPr>
          <p:nvPr/>
        </p:nvSpPr>
        <p:spPr bwMode="gray">
          <a:xfrm>
            <a:off x="10225694" y="115265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12" name="Title 1"/>
          <p:cNvSpPr txBox="1">
            <a:spLocks/>
          </p:cNvSpPr>
          <p:nvPr/>
        </p:nvSpPr>
        <p:spPr bwMode="gray">
          <a:xfrm>
            <a:off x="9934413" y="224053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3" name="Title 1"/>
          <p:cNvSpPr txBox="1">
            <a:spLocks/>
          </p:cNvSpPr>
          <p:nvPr/>
        </p:nvSpPr>
        <p:spPr bwMode="gray">
          <a:xfrm>
            <a:off x="8246566" y="230109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14" name="Title 1"/>
          <p:cNvSpPr txBox="1">
            <a:spLocks/>
          </p:cNvSpPr>
          <p:nvPr/>
        </p:nvSpPr>
        <p:spPr bwMode="gray">
          <a:xfrm>
            <a:off x="7792487" y="92586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5" name="Rectangle 114"/>
          <p:cNvSpPr/>
          <p:nvPr/>
        </p:nvSpPr>
        <p:spPr>
          <a:xfrm rot="2336321" flipV="1">
            <a:off x="9100136" y="827459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16" name="Rectangle 115"/>
          <p:cNvSpPr/>
          <p:nvPr/>
        </p:nvSpPr>
        <p:spPr>
          <a:xfrm rot="6292182" flipV="1">
            <a:off x="9410939" y="1854841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17" name="Rectangle 116"/>
          <p:cNvSpPr/>
          <p:nvPr/>
        </p:nvSpPr>
        <p:spPr>
          <a:xfrm rot="8558138" flipV="1">
            <a:off x="8062171" y="840378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18" name="Rectangle 117"/>
          <p:cNvSpPr/>
          <p:nvPr/>
        </p:nvSpPr>
        <p:spPr>
          <a:xfrm rot="15147656" flipV="1">
            <a:off x="7770010" y="1833219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19" name="Rectangle 118"/>
          <p:cNvSpPr/>
          <p:nvPr/>
        </p:nvSpPr>
        <p:spPr>
          <a:xfrm flipV="1">
            <a:off x="8179244" y="1231124"/>
            <a:ext cx="208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0" name="Rectangle 119"/>
          <p:cNvSpPr/>
          <p:nvPr/>
        </p:nvSpPr>
        <p:spPr>
          <a:xfrm rot="6425921" flipV="1">
            <a:off x="7864270" y="1488726"/>
            <a:ext cx="2052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1" name="Rectangle 120"/>
          <p:cNvSpPr/>
          <p:nvPr/>
        </p:nvSpPr>
        <p:spPr>
          <a:xfrm rot="15147656" flipV="1">
            <a:off x="8569999" y="1457280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2" name="Rectangle 121"/>
          <p:cNvSpPr/>
          <p:nvPr/>
        </p:nvSpPr>
        <p:spPr>
          <a:xfrm rot="8558138" flipV="1">
            <a:off x="8357491" y="1862504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3" name="Rectangle 122"/>
          <p:cNvSpPr/>
          <p:nvPr/>
        </p:nvSpPr>
        <p:spPr>
          <a:xfrm rot="2148954" flipV="1">
            <a:off x="8054499" y="1842277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4" name="Title 1"/>
          <p:cNvSpPr txBox="1">
            <a:spLocks/>
          </p:cNvSpPr>
          <p:nvPr/>
        </p:nvSpPr>
        <p:spPr bwMode="gray">
          <a:xfrm>
            <a:off x="728038" y="2717380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itle 1"/>
              <p:cNvSpPr txBox="1">
                <a:spLocks/>
              </p:cNvSpPr>
              <p:nvPr/>
            </p:nvSpPr>
            <p:spPr bwMode="gray">
              <a:xfrm>
                <a:off x="924525" y="4910273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:r>
                  <a:rPr lang="ro-RO" sz="2800" dirty="0" smtClean="0"/>
                  <a:t>         Z(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800" dirty="0" smtClean="0"/>
                  <a:t>)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o-RO" sz="2800" dirty="0" smtClean="0"/>
                  <a:t>(T)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ro-RO" sz="2800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12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4525" y="4910273"/>
                <a:ext cx="5304212" cy="585008"/>
              </a:xfrm>
              <a:prstGeom prst="rect">
                <a:avLst/>
              </a:prstGeom>
              <a:blipFill>
                <a:blip r:embed="rId4"/>
                <a:stretch>
                  <a:fillRect l="-2414" t="-42708" b="-5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1111 L 0.01211 -0.3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4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7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85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9000"/>
                            </p:stCondLst>
                            <p:childTnLst>
                              <p:par>
                                <p:cTn id="2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9500"/>
                            </p:stCondLst>
                            <p:childTnLst>
                              <p:par>
                                <p:cTn id="2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0" grpId="0"/>
      <p:bldP spid="11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  <p:bldP spid="42" grpId="0"/>
      <p:bldP spid="43" grpId="0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104" grpId="0" animBg="1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/>
      <p:bldP spid="112" grpId="0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71" y="3117073"/>
            <a:ext cx="7082190" cy="905140"/>
          </a:xfrm>
        </p:spPr>
        <p:txBody>
          <a:bodyPr/>
          <a:lstStyle/>
          <a:p>
            <a:r>
              <a:rPr lang="ro-RO" sz="3600" u="sng" dirty="0" smtClean="0"/>
              <a:t>Indicele sumă-conectivitate</a:t>
            </a:r>
            <a:endParaRPr lang="ro-RO" sz="36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695163" y="3357005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1025852" y="2122868"/>
                <a:ext cx="5296517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i="1" smtClean="0">
                          <a:latin typeface="Cambria Math" panose="02040503050406030204" pitchFamily="18" charset="0"/>
                        </a:rPr>
                        <m:t>𝜒</m:t>
                      </m:r>
                      <m:d>
                        <m:d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eqArr>
                                        <m:eqArrPr>
                                          <m:ctrlP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</m:eqArr>
                                    </m:sub>
                                  </m:sSub>
                                  <m:d>
                                    <m:d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eqArr>
                                        <m:eqArrPr>
                                          <m:ctrlP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</m:eqArr>
                                    </m:sub>
                                  </m:sSub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ro-RO" sz="2800" dirty="0"/>
                                    <m:t> 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ro-RO" sz="2800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5852" y="2122868"/>
                <a:ext cx="5296517" cy="1415416"/>
              </a:xfrm>
              <a:prstGeom prst="rect">
                <a:avLst/>
              </a:prstGeom>
              <a:blipFill>
                <a:blip r:embed="rId2"/>
                <a:stretch>
                  <a:fillRect t="-991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883520" y="1446823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 rot="3663819">
            <a:off x="6969322" y="3069543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/>
          <p:cNvSpPr/>
          <p:nvPr/>
        </p:nvSpPr>
        <p:spPr>
          <a:xfrm>
            <a:off x="7242899" y="23310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8985929" y="221164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654783" y="1525333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/>
              <p:cNvSpPr txBox="1">
                <a:spLocks/>
              </p:cNvSpPr>
              <p:nvPr/>
            </p:nvSpPr>
            <p:spPr bwMode="gray">
              <a:xfrm>
                <a:off x="7925887" y="4550611"/>
                <a:ext cx="5528997" cy="6571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ro-RO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ro-RO" sz="2800" dirty="0" smtClean="0">
                    <a:solidFill>
                      <a:schemeClr val="tx1"/>
                    </a:solidFill>
                  </a:rPr>
                  <a:t>(G)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o-RO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ro-RO" sz="2800" b="0" i="0" smtClean="0">
                                <a:solidFill>
                                  <a:schemeClr val="tx1"/>
                                </a:solidFill>
                              </a:rPr>
                              <m:t>5</m:t>
                            </m:r>
                            <m:r>
                              <m:rPr>
                                <m:nor/>
                              </m:rPr>
                              <a:rPr lang="ro-RO" sz="2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2800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o-RO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ro-RO" sz="2800" b="0" i="0" smtClean="0">
                                <a:solidFill>
                                  <a:schemeClr val="tx1"/>
                                </a:solidFill>
                              </a:rPr>
                              <m:t>6</m:t>
                            </m:r>
                            <m:r>
                              <m:rPr>
                                <m:nor/>
                              </m:rPr>
                              <a:rPr lang="ro-RO" sz="2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2800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5887" y="4550611"/>
                <a:ext cx="5528997" cy="657162"/>
              </a:xfrm>
              <a:prstGeom prst="rect">
                <a:avLst/>
              </a:prstGeom>
              <a:blipFill>
                <a:blip r:embed="rId3"/>
                <a:stretch>
                  <a:fillRect t="-6481" b="-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 txBox="1">
            <a:spLocks/>
          </p:cNvSpPr>
          <p:nvPr/>
        </p:nvSpPr>
        <p:spPr bwMode="gray">
          <a:xfrm>
            <a:off x="601521" y="4358338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642727" y="4966650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 smtClean="0"/>
              <a:t> </a:t>
            </a:r>
            <a:r>
              <a:rPr lang="ro-RO" sz="2000" dirty="0" smtClean="0"/>
              <a:t>înrudit cu indicele Randić, mai ales în ceea ce</a:t>
            </a:r>
          </a:p>
          <a:p>
            <a:r>
              <a:rPr lang="ro-RO" sz="2000" dirty="0"/>
              <a:t> </a:t>
            </a:r>
            <a:r>
              <a:rPr lang="ro-RO" sz="2000" dirty="0" smtClean="0"/>
              <a:t>   privește alcani inferiori.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itle 1"/>
              <p:cNvSpPr txBox="1">
                <a:spLocks/>
              </p:cNvSpPr>
              <p:nvPr/>
            </p:nvSpPr>
            <p:spPr bwMode="gray">
              <a:xfrm>
                <a:off x="642727" y="5623812"/>
                <a:ext cx="6505519" cy="59078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ro-RO" sz="2000" dirty="0"/>
                  <a:t>f</a:t>
                </a:r>
                <a:r>
                  <a:rPr lang="ro-RO" sz="2000" dirty="0" smtClean="0"/>
                  <a:t>olosit în ceea ce privește energia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o-RO" sz="2000" dirty="0" smtClean="0"/>
                  <a:t>-electronică.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ro-RO" sz="2000" dirty="0"/>
              </a:p>
            </p:txBody>
          </p:sp>
        </mc:Choice>
        <mc:Fallback xmlns="">
          <p:sp>
            <p:nvSpPr>
              <p:cNvPr id="4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2727" y="5623812"/>
                <a:ext cx="6505519" cy="590782"/>
              </a:xfrm>
              <a:prstGeom prst="rect">
                <a:avLst/>
              </a:prstGeom>
              <a:blipFill>
                <a:blip r:embed="rId4"/>
                <a:stretch>
                  <a:fillRect l="-843" t="-156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7958530" y="36121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369041" y="2379885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Rectangle 45"/>
          <p:cNvSpPr/>
          <p:nvPr/>
        </p:nvSpPr>
        <p:spPr>
          <a:xfrm rot="10800000">
            <a:off x="8738978" y="3761318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Oval 46"/>
          <p:cNvSpPr/>
          <p:nvPr/>
        </p:nvSpPr>
        <p:spPr>
          <a:xfrm>
            <a:off x="8797236" y="23049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675287" y="37021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7100406">
            <a:off x="9852103" y="3109582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Rectangle 49"/>
          <p:cNvSpPr/>
          <p:nvPr/>
        </p:nvSpPr>
        <p:spPr>
          <a:xfrm rot="9341827">
            <a:off x="7990931" y="3014015"/>
            <a:ext cx="313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Oval 50"/>
          <p:cNvSpPr/>
          <p:nvPr/>
        </p:nvSpPr>
        <p:spPr>
          <a:xfrm>
            <a:off x="10879580" y="23049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10179077" y="36695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12280656">
            <a:off x="7209481" y="3080194"/>
            <a:ext cx="320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Title 1"/>
          <p:cNvSpPr txBox="1">
            <a:spLocks/>
          </p:cNvSpPr>
          <p:nvPr/>
        </p:nvSpPr>
        <p:spPr bwMode="gray">
          <a:xfrm>
            <a:off x="6946662" y="223123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 bwMode="gray">
          <a:xfrm>
            <a:off x="7586652" y="352475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11096554" y="219007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Title 1"/>
          <p:cNvSpPr txBox="1">
            <a:spLocks/>
          </p:cNvSpPr>
          <p:nvPr/>
        </p:nvSpPr>
        <p:spPr bwMode="gray">
          <a:xfrm>
            <a:off x="10423530" y="355230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 bwMode="gray">
          <a:xfrm>
            <a:off x="8363943" y="359472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6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1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-0.00091 -0.4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8" grpId="0" animBg="1"/>
      <p:bldP spid="31" grpId="0" animBg="1"/>
      <p:bldP spid="34" grpId="0"/>
      <p:bldP spid="33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082527" y="1429777"/>
            <a:ext cx="8825658" cy="2677648"/>
          </a:xfrm>
        </p:spPr>
        <p:txBody>
          <a:bodyPr/>
          <a:lstStyle/>
          <a:p>
            <a:r>
              <a:rPr lang="ro-RO" sz="7200" dirty="0" smtClean="0"/>
              <a:t>Prezentare generală</a:t>
            </a:r>
            <a:endParaRPr lang="ro-RO" sz="7200" dirty="0"/>
          </a:p>
        </p:txBody>
      </p:sp>
      <p:sp>
        <p:nvSpPr>
          <p:cNvPr id="10" name="Title 7"/>
          <p:cNvSpPr txBox="1">
            <a:spLocks/>
          </p:cNvSpPr>
          <p:nvPr/>
        </p:nvSpPr>
        <p:spPr bwMode="gray">
          <a:xfrm>
            <a:off x="1173063" y="5088048"/>
            <a:ext cx="7338705" cy="1335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Noțiuni introductive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Wiener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distanță-grad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Gutman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Harary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armonic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Merrifield-Simmons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sumă-conectivitate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Szeged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Zagreb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Indicele Randic</a:t>
            </a:r>
          </a:p>
          <a:p>
            <a:pPr marL="514350" indent="-514350">
              <a:buFont typeface="+mj-lt"/>
              <a:buAutoNum type="arabicPeriod"/>
            </a:pPr>
            <a:r>
              <a:rPr lang="ro-RO" sz="2800" dirty="0" smtClean="0"/>
              <a:t>Relații între indici topologici</a:t>
            </a:r>
          </a:p>
          <a:p>
            <a:pPr marL="514350" indent="-514350">
              <a:buFont typeface="+mj-lt"/>
              <a:buAutoNum type="arabicPeriod"/>
            </a:pPr>
            <a:endParaRPr lang="ro-RO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82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676805" y="2270505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780331" y="3650990"/>
                <a:ext cx="5409627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ro-RO" sz="2800" b="0" dirty="0" smtClean="0"/>
                  <a:t>(T)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0331" y="3650990"/>
                <a:ext cx="5409627" cy="585008"/>
              </a:xfrm>
              <a:prstGeom prst="rect">
                <a:avLst/>
              </a:prstGeom>
              <a:blipFill>
                <a:blip r:embed="rId2"/>
                <a:stretch>
                  <a:fillRect l="-2255" t="-43750" b="-5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683586" y="1109410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683586" y="2909501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6" y="581796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92649" y="11568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322649" y="165483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736996" y="12113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0014" y="14676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04906" y="254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72349" y="14156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94717" y="245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94571" y="19611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624644" y="228236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8024496" y="179244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8024495" y="233410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639323" y="174634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310018" y="133267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364575" y="2337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748711" y="248783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524471" y="212150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7179788" y="4117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247138" y="404146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7893934" y="38079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7985077" y="372709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8616220" y="34868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8695804" y="341661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302547" y="32058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344644" y="314301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9951387" y="29095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7067151" y="369842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7808996" y="344997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548043" y="313271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221529" y="285880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865146" y="257487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20174491">
            <a:off x="9760837" y="295900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Oval 72"/>
          <p:cNvSpPr/>
          <p:nvPr/>
        </p:nvSpPr>
        <p:spPr>
          <a:xfrm>
            <a:off x="10402779" y="27095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 bwMode="gray">
          <a:xfrm>
            <a:off x="10327761" y="2333286"/>
            <a:ext cx="342035" cy="429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780331" y="2013072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conex G de ordin n.</a:t>
                </a:r>
                <a:r>
                  <a:rPr lang="ro-RO" sz="2800" b="0" dirty="0" smtClean="0"/>
                  <a:t> Atunci</a:t>
                </a:r>
              </a:p>
              <a:p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ro-RO" sz="2800" b="0" dirty="0" smtClean="0"/>
                  <a:t>(G)</a:t>
                </a:r>
                <a:r>
                  <a:rPr lang="ro-RO" sz="2800" dirty="0" smtClean="0"/>
                  <a:t> </a:t>
                </a:r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0331" y="2013072"/>
                <a:ext cx="5304212" cy="585008"/>
              </a:xfrm>
              <a:prstGeom prst="rect">
                <a:avLst/>
              </a:prstGeom>
              <a:blipFill>
                <a:blip r:embed="rId3"/>
                <a:stretch>
                  <a:fillRect l="-2299" t="-79167" b="-9479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itle 1"/>
          <p:cNvSpPr txBox="1">
            <a:spLocks/>
          </p:cNvSpPr>
          <p:nvPr/>
        </p:nvSpPr>
        <p:spPr bwMode="gray">
          <a:xfrm>
            <a:off x="683586" y="4356952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itle 1"/>
              <p:cNvSpPr txBox="1">
                <a:spLocks/>
              </p:cNvSpPr>
              <p:nvPr/>
            </p:nvSpPr>
            <p:spPr bwMode="gray">
              <a:xfrm>
                <a:off x="789001" y="5213444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arbore T de ordin n cu k noduri pendante.</a:t>
                </a:r>
                <a:r>
                  <a:rPr lang="ro-RO" sz="2800" b="0" dirty="0" smtClean="0"/>
                  <a:t> Atunci</a:t>
                </a:r>
              </a:p>
              <a:p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r>
                      <m:rPr>
                        <m:nor/>
                      </m:rPr>
                      <a:rPr lang="ro-RO" sz="2800" b="0" i="0" dirty="0" smtClean="0"/>
                      <m:t>T</m:t>
                    </m:r>
                    <m:r>
                      <m:rPr>
                        <m:nor/>
                      </m:rPr>
                      <a:rPr lang="ro-RO" sz="2800" dirty="0"/>
                      <m:t>)</m:t>
                    </m:r>
                    <m:r>
                      <a:rPr lang="ro-RO" sz="28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o-RO" sz="28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ro-RO" sz="2800" b="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o-RO" sz="2800" b="0" dirty="0" smtClean="0"/>
                  <a:t>)</a:t>
                </a:r>
                <a:r>
                  <a:rPr lang="ro-RO" sz="2800" dirty="0" smtClean="0"/>
                  <a:t> </a:t>
                </a:r>
                <a:endParaRPr lang="ro-RO" sz="2800" dirty="0"/>
              </a:p>
            </p:txBody>
          </p:sp>
        </mc:Choice>
        <mc:Fallback xmlns="">
          <p:sp>
            <p:nvSpPr>
              <p:cNvPr id="8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9001" y="5213444"/>
                <a:ext cx="5304212" cy="585008"/>
              </a:xfrm>
              <a:prstGeom prst="rect">
                <a:avLst/>
              </a:prstGeom>
              <a:blipFill>
                <a:blip r:embed="rId4"/>
                <a:stretch>
                  <a:fillRect l="-2296" t="-79167" b="-9479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/>
          <p:cNvSpPr/>
          <p:nvPr/>
        </p:nvSpPr>
        <p:spPr>
          <a:xfrm>
            <a:off x="7323145" y="50188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401469" y="509055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6" name="Title 1"/>
          <p:cNvSpPr txBox="1">
            <a:spLocks/>
          </p:cNvSpPr>
          <p:nvPr/>
        </p:nvSpPr>
        <p:spPr bwMode="gray">
          <a:xfrm>
            <a:off x="7238168" y="461747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8010500" y="50188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766626" y="50005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094660" y="507255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0" name="Rectangle 89"/>
          <p:cNvSpPr/>
          <p:nvPr/>
        </p:nvSpPr>
        <p:spPr>
          <a:xfrm>
            <a:off x="8879657" y="507255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1" name="Oval 90"/>
          <p:cNvSpPr/>
          <p:nvPr/>
        </p:nvSpPr>
        <p:spPr>
          <a:xfrm>
            <a:off x="9509657" y="50005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2" name="Title 1"/>
          <p:cNvSpPr txBox="1">
            <a:spLocks/>
          </p:cNvSpPr>
          <p:nvPr/>
        </p:nvSpPr>
        <p:spPr bwMode="gray">
          <a:xfrm>
            <a:off x="9428639" y="4590261"/>
            <a:ext cx="612748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" name="Rectangle 92"/>
          <p:cNvSpPr/>
          <p:nvPr/>
        </p:nvSpPr>
        <p:spPr>
          <a:xfrm rot="20174491">
            <a:off x="9591386" y="493095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4" name="Rectangle 93"/>
          <p:cNvSpPr/>
          <p:nvPr/>
        </p:nvSpPr>
        <p:spPr>
          <a:xfrm rot="2452403">
            <a:off x="9576047" y="533806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5" name="Oval 94"/>
          <p:cNvSpPr/>
          <p:nvPr/>
        </p:nvSpPr>
        <p:spPr>
          <a:xfrm>
            <a:off x="10169141" y="47239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10169141" y="55059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7941846" y="4597632"/>
            <a:ext cx="306374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gray">
          <a:xfrm>
            <a:off x="8703439" y="4617477"/>
            <a:ext cx="306374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Title 1"/>
          <p:cNvSpPr txBox="1">
            <a:spLocks/>
          </p:cNvSpPr>
          <p:nvPr/>
        </p:nvSpPr>
        <p:spPr bwMode="gray">
          <a:xfrm>
            <a:off x="10105954" y="4366854"/>
            <a:ext cx="306374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00" name="Title 1"/>
          <p:cNvSpPr txBox="1">
            <a:spLocks/>
          </p:cNvSpPr>
          <p:nvPr/>
        </p:nvSpPr>
        <p:spPr bwMode="gray">
          <a:xfrm>
            <a:off x="10105954" y="5151437"/>
            <a:ext cx="306374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Title 1"/>
          <p:cNvSpPr txBox="1">
            <a:spLocks/>
          </p:cNvSpPr>
          <p:nvPr/>
        </p:nvSpPr>
        <p:spPr bwMode="gray">
          <a:xfrm>
            <a:off x="10610751" y="4890680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05604" y="4909482"/>
                <a:ext cx="79733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o-RO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604" y="4909482"/>
                <a:ext cx="797334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1111 L 0.03255 -0.36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000"/>
                            </p:stCondLst>
                            <p:childTnLst>
                              <p:par>
                                <p:cTn id="2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0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000"/>
                            </p:stCondLst>
                            <p:childTnLst>
                              <p:par>
                                <p:cTn id="2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80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8500"/>
                            </p:stCondLst>
                            <p:childTnLst>
                              <p:par>
                                <p:cTn id="25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/>
      <p:bldP spid="81" grpId="0"/>
      <p:bldP spid="82" grpId="0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50" y="2981000"/>
            <a:ext cx="4073751" cy="905140"/>
          </a:xfrm>
        </p:spPr>
        <p:txBody>
          <a:bodyPr/>
          <a:lstStyle/>
          <a:p>
            <a:r>
              <a:rPr lang="ro-RO" sz="4800" u="sng" dirty="0" smtClean="0"/>
              <a:t>Indicele Szeged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650045" y="2480539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455084" y="1730365"/>
                <a:ext cx="6335194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𝑆𝑧</m:t>
                      </m:r>
                      <m:d>
                        <m:d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ro-RO" sz="28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ctrlP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o-RO" sz="28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bSup>
                            <m:sSubSupPr>
                              <m:ctrlP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ro-RO" sz="28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o-RO" sz="28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5084" y="1730365"/>
                <a:ext cx="6335194" cy="1415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804878" y="1299968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 rot="2653200">
            <a:off x="7820586" y="2766520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/>
          <p:cNvSpPr/>
          <p:nvPr/>
        </p:nvSpPr>
        <p:spPr>
          <a:xfrm>
            <a:off x="9041572" y="324359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7605743" y="208535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654783" y="849459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8746529" y="5388107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400" dirty="0" smtClean="0">
                <a:solidFill>
                  <a:schemeClr val="tx1"/>
                </a:solidFill>
              </a:rPr>
              <a:t>Sz(G) = 48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736108" y="3823568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484185" y="4997559"/>
            <a:ext cx="588788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p</a:t>
            </a:r>
            <a:r>
              <a:rPr lang="ro-RO" sz="2400" dirty="0" smtClean="0"/>
              <a:t>roiectare compuși chimici cu proprietăți fizico-chimice speciale sau activitate biologică deosebită care acționează ca medicamente sau care dețin utilitate farmaceutică.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  <p:sp>
        <p:nvSpPr>
          <p:cNvPr id="44" name="Rectangle 43"/>
          <p:cNvSpPr/>
          <p:nvPr/>
        </p:nvSpPr>
        <p:spPr>
          <a:xfrm rot="5689564">
            <a:off x="8333721" y="4107344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Rectangle 44"/>
          <p:cNvSpPr/>
          <p:nvPr/>
        </p:nvSpPr>
        <p:spPr>
          <a:xfrm rot="8642767">
            <a:off x="9028903" y="2870634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6" name="Rectangle 45"/>
          <p:cNvSpPr/>
          <p:nvPr/>
        </p:nvSpPr>
        <p:spPr>
          <a:xfrm rot="3970716">
            <a:off x="7553760" y="2939569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Oval 46"/>
          <p:cNvSpPr/>
          <p:nvPr/>
        </p:nvSpPr>
        <p:spPr>
          <a:xfrm>
            <a:off x="7927132" y="21989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33320" y="4757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10302505" y="23305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9904561">
            <a:off x="9096098" y="2560550"/>
            <a:ext cx="129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Rectangle 50"/>
          <p:cNvSpPr/>
          <p:nvPr/>
        </p:nvSpPr>
        <p:spPr>
          <a:xfrm rot="17690210">
            <a:off x="8681665" y="4226519"/>
            <a:ext cx="129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Oval 51"/>
          <p:cNvSpPr/>
          <p:nvPr/>
        </p:nvSpPr>
        <p:spPr>
          <a:xfrm>
            <a:off x="9023320" y="26567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9511586" y="35588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8494698" y="354996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 bwMode="gray">
          <a:xfrm>
            <a:off x="8174658" y="345015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9187732" y="325788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 bwMode="gray">
          <a:xfrm>
            <a:off x="10221487" y="199140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 bwMode="gray">
          <a:xfrm>
            <a:off x="8935663" y="231985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 bwMode="gray">
          <a:xfrm>
            <a:off x="9158209" y="463058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gray">
          <a:xfrm>
            <a:off x="9686586" y="341892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7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924 -0.36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8" grpId="0" animBg="1"/>
      <p:bldP spid="31" grpId="0" animBg="1"/>
      <p:bldP spid="34" grpId="0"/>
      <p:bldP spid="33" grpId="0"/>
      <p:bldP spid="40" grpId="0"/>
      <p:bldP spid="41" grpId="0"/>
      <p:bldP spid="42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968046" y="3207459"/>
            <a:ext cx="4757452" cy="58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</a:t>
            </a:r>
            <a:r>
              <a:rPr lang="ro-RO" sz="4400" u="sng" dirty="0" smtClean="0"/>
              <a:t>principale</a:t>
            </a:r>
            <a:endParaRPr lang="ro-RO" sz="4400" u="sng" dirty="0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1299090" y="2124869"/>
                <a:ext cx="359947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Sz(G)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o-RO" sz="2800" dirty="0" smtClean="0"/>
              </a:p>
              <a:p>
                <a:endParaRPr lang="ro-RO" sz="2800" dirty="0"/>
              </a:p>
            </p:txBody>
          </p:sp>
        </mc:Choice>
        <mc:Fallback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9090" y="2124869"/>
                <a:ext cx="3599479" cy="585008"/>
              </a:xfrm>
              <a:prstGeom prst="rect">
                <a:avLst/>
              </a:prstGeom>
              <a:blipFill>
                <a:blip r:embed="rId2"/>
                <a:stretch>
                  <a:fillRect l="-508" t="-343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itle 1"/>
              <p:cNvSpPr txBox="1">
                <a:spLocks/>
              </p:cNvSpPr>
              <p:nvPr/>
            </p:nvSpPr>
            <p:spPr bwMode="gray">
              <a:xfrm>
                <a:off x="704647" y="3120823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egalitatea </a:t>
                </a:r>
                <a:r>
                  <a:rPr lang="ro-RO" sz="2000" dirty="0"/>
                  <a:t>este valabilă dacă și numai dacă </a:t>
                </a:r>
                <a:r>
                  <a:rPr lang="ro-RO" sz="2000" dirty="0" smtClean="0"/>
                  <a:t> G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000" b="0" dirty="0" smtClean="0"/>
                  <a:t> sau </a:t>
                </a:r>
                <a:r>
                  <a:rPr lang="ro-RO" sz="2000" dirty="0"/>
                  <a:t>G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o-RO" sz="2400" b="0" dirty="0" smtClean="0"/>
              </a:p>
              <a:p>
                <a:endParaRPr lang="ro-RO" sz="2400" dirty="0" smtClean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>
          <p:sp>
            <p:nvSpPr>
              <p:cNvPr id="8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647" y="3120823"/>
                <a:ext cx="5746556" cy="521053"/>
              </a:xfrm>
              <a:prstGeom prst="rect">
                <a:avLst/>
              </a:prstGeom>
              <a:blipFill>
                <a:blip r:embed="rId3"/>
                <a:stretch>
                  <a:fillRect l="-1168" t="-12941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itle 1"/>
          <p:cNvSpPr txBox="1">
            <a:spLocks/>
          </p:cNvSpPr>
          <p:nvPr/>
        </p:nvSpPr>
        <p:spPr bwMode="gray">
          <a:xfrm>
            <a:off x="644294" y="1321175"/>
            <a:ext cx="5847742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G de ordinul n, cu m muchii și diametrul d, am obținut că:</a:t>
            </a:r>
            <a:endParaRPr lang="ro-RO" sz="2000" dirty="0"/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460152" y="3536478"/>
            <a:ext cx="5847742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G de ordinul n, cu m muchii și diametrul d, am obținut că:</a:t>
            </a:r>
            <a:endParaRPr lang="ro-RO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itle 1"/>
              <p:cNvSpPr txBox="1">
                <a:spLocks/>
              </p:cNvSpPr>
              <p:nvPr/>
            </p:nvSpPr>
            <p:spPr bwMode="gray">
              <a:xfrm>
                <a:off x="1299090" y="4335463"/>
                <a:ext cx="359947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Sz(G)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 −3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400" dirty="0" smtClean="0"/>
              </a:p>
              <a:p>
                <a:endParaRPr lang="ro-RO" sz="2800" dirty="0"/>
              </a:p>
            </p:txBody>
          </p:sp>
        </mc:Choice>
        <mc:Fallback>
          <p:sp>
            <p:nvSpPr>
              <p:cNvPr id="4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9090" y="4335463"/>
                <a:ext cx="3599479" cy="585008"/>
              </a:xfrm>
              <a:prstGeom prst="rect">
                <a:avLst/>
              </a:prstGeom>
              <a:blipFill>
                <a:blip r:embed="rId4"/>
                <a:stretch>
                  <a:fillRect l="-508" t="-302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itle 1"/>
              <p:cNvSpPr txBox="1">
                <a:spLocks/>
              </p:cNvSpPr>
              <p:nvPr/>
            </p:nvSpPr>
            <p:spPr bwMode="gray">
              <a:xfrm>
                <a:off x="644294" y="5576358"/>
                <a:ext cx="5652003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egalitatea </a:t>
                </a:r>
                <a:r>
                  <a:rPr lang="ro-RO" sz="2000" dirty="0"/>
                  <a:t>este valabilă dacă și numai dacă </a:t>
                </a:r>
                <a:r>
                  <a:rPr lang="ro-RO" sz="2000" dirty="0" smtClean="0"/>
                  <a:t>graful G este graf bipartit cu un număr par de noduri și cu gradul minim mai mare sau egal cu doi</a:t>
                </a:r>
                <a14:m>
                  <m:oMath xmlns:m="http://schemas.openxmlformats.org/officeDocument/2006/math"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>
          <p:sp>
            <p:nvSpPr>
              <p:cNvPr id="4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294" y="5576358"/>
                <a:ext cx="5652003" cy="521053"/>
              </a:xfrm>
              <a:prstGeom prst="rect">
                <a:avLst/>
              </a:prstGeom>
              <a:blipFill>
                <a:blip r:embed="rId5"/>
                <a:stretch>
                  <a:fillRect l="-1187" t="-160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144955" y="2731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20174491">
            <a:off x="7212305" y="265488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Oval 46"/>
          <p:cNvSpPr/>
          <p:nvPr/>
        </p:nvSpPr>
        <p:spPr>
          <a:xfrm>
            <a:off x="7859101" y="2421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rot="20174491">
            <a:off x="7950244" y="234051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Oval 49"/>
          <p:cNvSpPr/>
          <p:nvPr/>
        </p:nvSpPr>
        <p:spPr>
          <a:xfrm>
            <a:off x="8581387" y="21002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20174491">
            <a:off x="8660971" y="203002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Oval 51"/>
          <p:cNvSpPr/>
          <p:nvPr/>
        </p:nvSpPr>
        <p:spPr>
          <a:xfrm>
            <a:off x="9267714" y="181930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20174491">
            <a:off x="9309811" y="175642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4" name="Title 1"/>
          <p:cNvSpPr txBox="1">
            <a:spLocks/>
          </p:cNvSpPr>
          <p:nvPr/>
        </p:nvSpPr>
        <p:spPr bwMode="gray">
          <a:xfrm>
            <a:off x="7032318" y="231184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 bwMode="gray">
          <a:xfrm>
            <a:off x="7774163" y="206338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8513210" y="174612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9504150" y="5087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V="1">
            <a:off x="8362600" y="5153396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59" name="Oval 58"/>
          <p:cNvSpPr/>
          <p:nvPr/>
        </p:nvSpPr>
        <p:spPr>
          <a:xfrm>
            <a:off x="8224278" y="50979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9822757" y="3863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813870" y="3863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8863350" y="308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 bwMode="gray">
          <a:xfrm>
            <a:off x="9664519" y="496510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5" name="Rectangle 64"/>
          <p:cNvSpPr/>
          <p:nvPr/>
        </p:nvSpPr>
        <p:spPr>
          <a:xfrm rot="2336321" flipV="1">
            <a:off x="8830242" y="3552032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66" name="Rectangle 65"/>
          <p:cNvSpPr/>
          <p:nvPr/>
        </p:nvSpPr>
        <p:spPr>
          <a:xfrm rot="6292182" flipV="1">
            <a:off x="9141045" y="4579414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67" name="Rectangle 66"/>
          <p:cNvSpPr/>
          <p:nvPr/>
        </p:nvSpPr>
        <p:spPr>
          <a:xfrm rot="8558138" flipV="1">
            <a:off x="7792277" y="3564951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68" name="Rectangle 67"/>
          <p:cNvSpPr/>
          <p:nvPr/>
        </p:nvSpPr>
        <p:spPr>
          <a:xfrm rot="15147656" flipV="1">
            <a:off x="7500116" y="4557792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69" name="Rectangle 68"/>
          <p:cNvSpPr/>
          <p:nvPr/>
        </p:nvSpPr>
        <p:spPr>
          <a:xfrm flipV="1">
            <a:off x="7909350" y="3955697"/>
            <a:ext cx="208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0" name="Rectangle 69"/>
          <p:cNvSpPr/>
          <p:nvPr/>
        </p:nvSpPr>
        <p:spPr>
          <a:xfrm rot="6425921" flipV="1">
            <a:off x="7594376" y="4213299"/>
            <a:ext cx="2052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1" name="Rectangle 70"/>
          <p:cNvSpPr/>
          <p:nvPr/>
        </p:nvSpPr>
        <p:spPr>
          <a:xfrm rot="15147656" flipV="1">
            <a:off x="8300105" y="4181853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2" name="Rectangle 71"/>
          <p:cNvSpPr/>
          <p:nvPr/>
        </p:nvSpPr>
        <p:spPr>
          <a:xfrm rot="8558138" flipV="1">
            <a:off x="8087597" y="4587077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3" name="Rectangle 72"/>
          <p:cNvSpPr/>
          <p:nvPr/>
        </p:nvSpPr>
        <p:spPr>
          <a:xfrm rot="2148954" flipV="1">
            <a:off x="7784605" y="4566850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4" name="Title 1"/>
          <p:cNvSpPr txBox="1">
            <a:spLocks/>
          </p:cNvSpPr>
          <p:nvPr/>
        </p:nvSpPr>
        <p:spPr bwMode="gray">
          <a:xfrm>
            <a:off x="9162050" y="146260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 bwMode="gray">
          <a:xfrm>
            <a:off x="9875366" y="119914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9924499" y="15388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7" name="Title 1"/>
          <p:cNvSpPr txBox="1">
            <a:spLocks/>
          </p:cNvSpPr>
          <p:nvPr/>
        </p:nvSpPr>
        <p:spPr bwMode="gray">
          <a:xfrm>
            <a:off x="8759740" y="274119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 bwMode="gray">
          <a:xfrm>
            <a:off x="9963707" y="360719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 bwMode="gray">
          <a:xfrm>
            <a:off x="7894608" y="514310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 bwMode="gray">
          <a:xfrm>
            <a:off x="7471835" y="371431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1745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0.00324 L 0.00325 -0.382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1" grpId="0"/>
      <p:bldP spid="84" grpId="0"/>
      <p:bldP spid="101" grpId="0"/>
      <p:bldP spid="41" grpId="0"/>
      <p:bldP spid="42" grpId="0"/>
      <p:bldP spid="44" grpId="0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75" grpId="0"/>
      <p:bldP spid="76" grpId="0" animBg="1"/>
      <p:bldP spid="77" grpId="0"/>
      <p:bldP spid="78" grpId="0"/>
      <p:bldP spid="79" grpId="0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280" y="3066124"/>
            <a:ext cx="4073751" cy="905140"/>
          </a:xfrm>
        </p:spPr>
        <p:txBody>
          <a:bodyPr/>
          <a:lstStyle/>
          <a:p>
            <a:r>
              <a:rPr lang="ro-RO" sz="4800" u="sng" dirty="0" smtClean="0"/>
              <a:t>Indicele Zagreb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46762" y="1369747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-127929" y="1621405"/>
                <a:ext cx="5296517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o-RO" sz="28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o-RO" sz="28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ro-RO" sz="28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ro-RO" sz="2800" dirty="0"/>
                            <m:t> </m:t>
                          </m:r>
                        </m:e>
                      </m:nary>
                    </m:oMath>
                  </m:oMathPara>
                </a14:m>
                <a:endParaRPr lang="ro-RO" sz="28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127929" y="1621405"/>
                <a:ext cx="5296517" cy="1415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709858" y="1338519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 rot="6663878">
            <a:off x="7402853" y="2812553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Oval 30"/>
          <p:cNvSpPr/>
          <p:nvPr/>
        </p:nvSpPr>
        <p:spPr>
          <a:xfrm>
            <a:off x="8375147" y="2005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8104084" y="181135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524161" y="1305329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/>
              <p:cNvSpPr txBox="1">
                <a:spLocks/>
              </p:cNvSpPr>
              <p:nvPr/>
            </p:nvSpPr>
            <p:spPr bwMode="gray">
              <a:xfrm>
                <a:off x="7778668" y="4671287"/>
                <a:ext cx="2645491" cy="6571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(G) = 36</a:t>
                </a:r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78668" y="4671287"/>
                <a:ext cx="2645491" cy="657162"/>
              </a:xfrm>
              <a:prstGeom prst="rect">
                <a:avLst/>
              </a:prstGeom>
              <a:blipFill>
                <a:blip r:embed="rId3"/>
                <a:stretch>
                  <a:fillRect l="-461" b="-64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 txBox="1">
            <a:spLocks/>
          </p:cNvSpPr>
          <p:nvPr/>
        </p:nvSpPr>
        <p:spPr bwMode="gray">
          <a:xfrm>
            <a:off x="599165" y="3995191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599165" y="5398442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modelarea </a:t>
            </a:r>
            <a:r>
              <a:rPr lang="ro-RO" sz="2400" dirty="0" smtClean="0"/>
              <a:t>QSPR/QSAR.</a:t>
            </a:r>
            <a:endParaRPr lang="ro-RO" sz="1200" dirty="0"/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599165" y="4609900"/>
            <a:ext cx="555120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400" dirty="0"/>
              <a:t>este cel mai vechi </a:t>
            </a:r>
            <a:r>
              <a:rPr lang="ro-RO" sz="2400" dirty="0" smtClean="0"/>
              <a:t>ș</a:t>
            </a:r>
            <a:r>
              <a:rPr lang="it-IT" sz="2400" dirty="0" smtClean="0"/>
              <a:t>i </a:t>
            </a:r>
            <a:r>
              <a:rPr lang="it-IT" sz="2400" dirty="0"/>
              <a:t>mai bine cercetat</a:t>
            </a:r>
          </a:p>
          <a:p>
            <a:r>
              <a:rPr lang="ro-RO" sz="2400" dirty="0"/>
              <a:t>descriptor molecular de structura care are </a:t>
            </a:r>
            <a:r>
              <a:rPr lang="ro-RO" sz="2400" dirty="0" smtClean="0"/>
              <a:t>bază </a:t>
            </a:r>
            <a:r>
              <a:rPr lang="ro-RO" sz="2400" dirty="0"/>
              <a:t>gradele nodurilor.</a:t>
            </a:r>
            <a:endParaRPr lang="ro-R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1"/>
              <p:cNvSpPr txBox="1">
                <a:spLocks/>
              </p:cNvSpPr>
              <p:nvPr/>
            </p:nvSpPr>
            <p:spPr bwMode="gray">
              <a:xfrm>
                <a:off x="386122" y="2685496"/>
                <a:ext cx="5296517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o-RO" sz="2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o-RO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ro-RO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eqArr>
                            <m:eqArr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sub>
                      </m:sSub>
                      <m:r>
                        <a:rPr lang="ro-RO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o-RO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sz="2800" dirty="0" smtClean="0"/>
              </a:p>
            </p:txBody>
          </p:sp>
        </mc:Choice>
        <mc:Fallback xmlns="">
          <p:sp>
            <p:nvSpPr>
              <p:cNvPr id="4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6122" y="2685496"/>
                <a:ext cx="5296517" cy="1415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7778669" y="3428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364535" y="344164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58669" y="3500694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8" name="Rectangle 47"/>
          <p:cNvSpPr/>
          <p:nvPr/>
        </p:nvSpPr>
        <p:spPr>
          <a:xfrm rot="3335711">
            <a:off x="8152850" y="2812553"/>
            <a:ext cx="1692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Oval 48"/>
          <p:cNvSpPr/>
          <p:nvPr/>
        </p:nvSpPr>
        <p:spPr>
          <a:xfrm>
            <a:off x="8285147" y="406126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19849778">
            <a:off x="8306302" y="3814706"/>
            <a:ext cx="122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1" name="Rectangle 50"/>
          <p:cNvSpPr/>
          <p:nvPr/>
        </p:nvSpPr>
        <p:spPr>
          <a:xfrm rot="13829278">
            <a:off x="7685682" y="3811684"/>
            <a:ext cx="86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2" name="Rectangle 51"/>
          <p:cNvSpPr/>
          <p:nvPr/>
        </p:nvSpPr>
        <p:spPr>
          <a:xfrm rot="5558433">
            <a:off x="7473473" y="3100599"/>
            <a:ext cx="190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itle 1"/>
              <p:cNvSpPr txBox="1">
                <a:spLocks/>
              </p:cNvSpPr>
              <p:nvPr/>
            </p:nvSpPr>
            <p:spPr bwMode="gray">
              <a:xfrm>
                <a:off x="7676104" y="5332062"/>
                <a:ext cx="2645491" cy="6571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400" dirty="0" smtClean="0">
                    <a:solidFill>
                      <a:schemeClr val="tx1"/>
                    </a:solidFill>
                  </a:rPr>
                  <a:t>(G) = 54 </a:t>
                </a:r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76104" y="5332062"/>
                <a:ext cx="2645491" cy="657162"/>
              </a:xfrm>
              <a:prstGeom prst="rect">
                <a:avLst/>
              </a:prstGeom>
              <a:blipFill>
                <a:blip r:embed="rId5"/>
                <a:stretch>
                  <a:fillRect l="-461" b="-654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le 1"/>
          <p:cNvSpPr txBox="1">
            <a:spLocks/>
          </p:cNvSpPr>
          <p:nvPr/>
        </p:nvSpPr>
        <p:spPr bwMode="gray">
          <a:xfrm>
            <a:off x="7450266" y="329513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itle 1"/>
          <p:cNvSpPr txBox="1">
            <a:spLocks/>
          </p:cNvSpPr>
          <p:nvPr/>
        </p:nvSpPr>
        <p:spPr bwMode="gray">
          <a:xfrm>
            <a:off x="9559928" y="329689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56" name="Title 1"/>
          <p:cNvSpPr txBox="1">
            <a:spLocks/>
          </p:cNvSpPr>
          <p:nvPr/>
        </p:nvSpPr>
        <p:spPr bwMode="gray">
          <a:xfrm>
            <a:off x="8474751" y="411984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394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01537 -0.379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0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8" grpId="0" animBg="1"/>
      <p:bldP spid="31" grpId="0" animBg="1"/>
      <p:bldP spid="34" grpId="0"/>
      <p:bldP spid="33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676805" y="2270505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676805" y="1146204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676805" y="2925270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6" y="581796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36265" y="145856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166265" y="195653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580612" y="151306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23630" y="17693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48522" y="285125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015965" y="17173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38333" y="276125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438187" y="22628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468260" y="258406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7868112" y="209414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7868111" y="263580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482939" y="204804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358207" y="112122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153634" y="163437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208191" y="263930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547033" y="273545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368087" y="242320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7049970" y="50707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117320" y="499458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7764116" y="47610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7855259" y="468021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8486402" y="44399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8565986" y="436972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172729" y="41589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214826" y="409612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9821569" y="38626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6937333" y="465153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7679178" y="440308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418225" y="408582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091711" y="381191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710627" y="355048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20174491">
            <a:off x="9631019" y="391211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Oval 72"/>
          <p:cNvSpPr/>
          <p:nvPr/>
        </p:nvSpPr>
        <p:spPr>
          <a:xfrm>
            <a:off x="10272961" y="36627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 bwMode="gray">
          <a:xfrm>
            <a:off x="10213538" y="3288324"/>
            <a:ext cx="342035" cy="429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735886" y="2041266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conex G de ordin n.</a:t>
                </a:r>
                <a:r>
                  <a:rPr lang="ro-RO" sz="2800" b="0" dirty="0" smtClean="0"/>
                  <a:t> Atunci</a:t>
                </a:r>
              </a:p>
              <a:p>
                <a14:m>
                  <m:oMath xmlns:m="http://schemas.openxmlformats.org/officeDocument/2006/math">
                    <m:r>
                      <a:rPr lang="ro-RO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800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800" b="0" dirty="0" smtClean="0"/>
                  <a:t>(G)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 smtClean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 smtClean="0"/>
                      <m:t>)</m:t>
                    </m:r>
                  </m:oMath>
                </a14:m>
                <a:r>
                  <a:rPr lang="ro-RO" sz="2800" dirty="0" smtClean="0"/>
                  <a:t> </a:t>
                </a:r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35886" y="2041266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2414" t="-80208" b="-9479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itle 1"/>
          <p:cNvSpPr txBox="1">
            <a:spLocks/>
          </p:cNvSpPr>
          <p:nvPr/>
        </p:nvSpPr>
        <p:spPr bwMode="gray">
          <a:xfrm>
            <a:off x="780331" y="4394564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itle 1"/>
              <p:cNvSpPr txBox="1">
                <a:spLocks/>
              </p:cNvSpPr>
              <p:nvPr/>
            </p:nvSpPr>
            <p:spPr bwMode="gray">
              <a:xfrm>
                <a:off x="828635" y="5198844"/>
                <a:ext cx="5409627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b="0" dirty="0" smtClean="0"/>
                  <a:t>(T)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7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8635" y="5198844"/>
                <a:ext cx="5409627" cy="585008"/>
              </a:xfrm>
              <a:prstGeom prst="rect">
                <a:avLst/>
              </a:prstGeom>
              <a:blipFill>
                <a:blip r:embed="rId3"/>
                <a:stretch>
                  <a:fillRect l="-2368" t="-43750" b="-5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itle 1"/>
              <p:cNvSpPr txBox="1">
                <a:spLocks/>
              </p:cNvSpPr>
              <p:nvPr/>
            </p:nvSpPr>
            <p:spPr bwMode="gray">
              <a:xfrm>
                <a:off x="726258" y="3648932"/>
                <a:ext cx="5409627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b="0" dirty="0" smtClean="0"/>
                  <a:t>(T)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ro-RO" sz="2800" dirty="0"/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7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6258" y="3648932"/>
                <a:ext cx="5409627" cy="585008"/>
              </a:xfrm>
              <a:prstGeom prst="rect">
                <a:avLst/>
              </a:prstGeom>
              <a:blipFill>
                <a:blip r:embed="rId4"/>
                <a:stretch>
                  <a:fillRect l="-2252" t="-43750" b="-5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28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4 0.05254 L 0.02318 -0.359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2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9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/>
      <p:bldP spid="81" grpId="0"/>
      <p:bldP spid="75" grpId="0"/>
      <p:bldP spid="77" grpId="0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091684" y="3076232"/>
            <a:ext cx="4757452" cy="58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secundare</a:t>
            </a:r>
            <a:endParaRPr lang="ro-RO" sz="4400" u="sng" dirty="0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1091684" y="2576289"/>
                <a:ext cx="5497947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400" dirty="0" smtClean="0"/>
                  <a:t>(G)</a:t>
                </a:r>
                <a:r>
                  <a:rPr lang="ro-RO" sz="2400" dirty="0"/>
                  <a:t>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−3)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−2.</m:t>
                    </m:r>
                  </m:oMath>
                </a14:m>
                <a:endParaRPr lang="ro-RO" sz="2400" dirty="0" smtClean="0"/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91684" y="2576289"/>
                <a:ext cx="5497947" cy="585008"/>
              </a:xfrm>
              <a:prstGeom prst="rect">
                <a:avLst/>
              </a:prstGeom>
              <a:blipFill>
                <a:blip r:embed="rId2"/>
                <a:stretch>
                  <a:fillRect t="-343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itle 1"/>
              <p:cNvSpPr txBox="1">
                <a:spLocks/>
              </p:cNvSpPr>
              <p:nvPr/>
            </p:nvSpPr>
            <p:spPr bwMode="gray">
              <a:xfrm>
                <a:off x="627720" y="3739378"/>
                <a:ext cx="5685379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Dacă d = 2, atunci egalitatea </a:t>
                </a:r>
                <a:r>
                  <a:rPr lang="ro-RO" sz="2400" dirty="0"/>
                  <a:t>este valabilă dacă și numai dacă </a:t>
                </a:r>
                <a:r>
                  <a:rPr lang="ro-RO" sz="2400" dirty="0" smtClean="0"/>
                  <a:t> G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400" b="0" dirty="0" smtClean="0"/>
                  <a:t> sau </a:t>
                </a:r>
                <a:r>
                  <a:rPr lang="ro-RO" sz="2400" dirty="0"/>
                  <a:t>G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8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720" y="3739378"/>
                <a:ext cx="5685379" cy="521053"/>
              </a:xfrm>
              <a:prstGeom prst="rect">
                <a:avLst/>
              </a:prstGeom>
              <a:blipFill>
                <a:blip r:embed="rId3"/>
                <a:stretch>
                  <a:fillRect l="-1715" t="-14418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itle 1"/>
          <p:cNvSpPr txBox="1">
            <a:spLocks/>
          </p:cNvSpPr>
          <p:nvPr/>
        </p:nvSpPr>
        <p:spPr bwMode="gray">
          <a:xfrm>
            <a:off x="581373" y="1477155"/>
            <a:ext cx="5549461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400" dirty="0" smtClean="0"/>
              <a:t>Pentru un graf G de ordinul n, cu m muchii și diametrul d, am obținut că:</a:t>
            </a:r>
            <a:endParaRPr lang="ro-R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itle 1"/>
              <p:cNvSpPr txBox="1">
                <a:spLocks/>
              </p:cNvSpPr>
              <p:nvPr/>
            </p:nvSpPr>
            <p:spPr bwMode="gray">
              <a:xfrm>
                <a:off x="627720" y="4515260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Dacă d ≥ 2, atunci egalitatea </a:t>
                </a:r>
                <a:r>
                  <a:rPr lang="ro-RO" sz="2400" dirty="0"/>
                  <a:t>este valabilă dacă și numai dacă </a:t>
                </a:r>
                <a:r>
                  <a:rPr lang="ro-RO" sz="2400" dirty="0" smtClean="0"/>
                  <a:t> G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sz="2400" b="0" dirty="0" smtClean="0"/>
                  <a:t>.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6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720" y="4515260"/>
                <a:ext cx="5746556" cy="521053"/>
              </a:xfrm>
              <a:prstGeom prst="rect">
                <a:avLst/>
              </a:prstGeom>
              <a:blipFill>
                <a:blip r:embed="rId4"/>
                <a:stretch>
                  <a:fillRect l="-1697" t="-14470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0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0.00324 L 0.00039 -0.3810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1" grpId="0"/>
      <p:bldP spid="84" grpId="0"/>
      <p:bldP spid="101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6121" y="3187133"/>
            <a:ext cx="7082190" cy="905140"/>
          </a:xfrm>
        </p:spPr>
        <p:txBody>
          <a:bodyPr/>
          <a:lstStyle/>
          <a:p>
            <a:r>
              <a:rPr lang="ro-RO" sz="3600" u="sng" dirty="0" smtClean="0"/>
              <a:t>Indicele Randić</a:t>
            </a:r>
            <a:endParaRPr lang="ro-RO" sz="36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713368" y="3272720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874337" y="1987627"/>
                <a:ext cx="5296517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ro-R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ro-RO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eqArr>
                                        <m:eqArrPr>
                                          <m:ctrlP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</m:eqArr>
                                    </m:sub>
                                  </m:sSub>
                                  <m:d>
                                    <m:d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o-RO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eqArr>
                                        <m:eqArrPr>
                                          <m:ctrlP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lang="ro-RO" sz="2800" i="1">
                                              <a:latin typeface="Cambria Math" panose="02040503050406030204" pitchFamily="18" charset="0"/>
                                            </a:rPr>
                                            <m:t>   </m:t>
                                          </m:r>
                                        </m:e>
                                      </m:eqArr>
                                    </m:sub>
                                  </m:sSub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o-RO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nor/>
                                    </m:rPr>
                                    <a:rPr lang="ro-RO" sz="2800" dirty="0"/>
                                    <m:t> </m:t>
                                  </m:r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ro-RO" sz="2800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4337" y="1987627"/>
                <a:ext cx="5296517" cy="1415416"/>
              </a:xfrm>
              <a:prstGeom prst="rect">
                <a:avLst/>
              </a:prstGeom>
              <a:blipFill>
                <a:blip r:embed="rId2"/>
                <a:stretch>
                  <a:fillRect t="-991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796435" y="1299156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7778299" y="191139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7015738" y="2525768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itle 1"/>
              <p:cNvSpPr txBox="1">
                <a:spLocks/>
              </p:cNvSpPr>
              <p:nvPr/>
            </p:nvSpPr>
            <p:spPr bwMode="gray">
              <a:xfrm>
                <a:off x="6885603" y="5711483"/>
                <a:ext cx="5528997" cy="6571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ro-RO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o-RO" sz="2800" dirty="0" smtClean="0">
                    <a:solidFill>
                      <a:schemeClr val="tx1"/>
                    </a:solidFill>
                  </a:rPr>
                  <a:t>(G)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o-RO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ro-RO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ro-RO" sz="2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ro-RO" sz="2800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o-RO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ro-RO" sz="2800">
                            <a:solidFill>
                              <a:schemeClr val="tx1"/>
                            </a:solidFill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ro-RO" sz="28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</m:rad>
                  </m:oMath>
                </a14:m>
                <a:endParaRPr lang="ro-RO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85603" y="5711483"/>
                <a:ext cx="5528997" cy="657162"/>
              </a:xfrm>
              <a:prstGeom prst="rect">
                <a:avLst/>
              </a:prstGeom>
              <a:blipFill>
                <a:blip r:embed="rId3"/>
                <a:stretch>
                  <a:fillRect t="-6481" b="-740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 txBox="1">
            <a:spLocks/>
          </p:cNvSpPr>
          <p:nvPr/>
        </p:nvSpPr>
        <p:spPr bwMode="gray">
          <a:xfrm>
            <a:off x="677573" y="3729748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677574" y="4255220"/>
            <a:ext cx="563660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 smtClean="0"/>
              <a:t> </a:t>
            </a:r>
            <a:r>
              <a:rPr lang="ro-RO" sz="2000" dirty="0"/>
              <a:t>prezicerea punctelor de </a:t>
            </a:r>
            <a:r>
              <a:rPr lang="ro-RO" sz="2000" dirty="0" smtClean="0"/>
              <a:t>fierbere în </a:t>
            </a:r>
            <a:r>
              <a:rPr lang="ro-RO" sz="2000" dirty="0"/>
              <a:t>cazul î</a:t>
            </a:r>
            <a:r>
              <a:rPr lang="ro-RO" sz="2000" dirty="0" smtClean="0"/>
              <a:t>n </a:t>
            </a:r>
            <a:r>
              <a:rPr lang="ro-RO" sz="2000" dirty="0"/>
              <a:t>care </a:t>
            </a:r>
            <a:r>
              <a:rPr lang="ro-RO" sz="2000" dirty="0" smtClean="0"/>
              <a:t>compușii </a:t>
            </a:r>
            <a:r>
              <a:rPr lang="ro-RO" sz="2000" dirty="0"/>
              <a:t>chimici </a:t>
            </a:r>
            <a:r>
              <a:rPr lang="ro-RO" sz="2000" dirty="0" smtClean="0"/>
              <a:t>conțin legături de carbon</a:t>
            </a:r>
            <a:r>
              <a:rPr lang="ro-RO" sz="2000" dirty="0"/>
              <a:t>.</a:t>
            </a: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695263" y="5387300"/>
            <a:ext cx="542488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000" dirty="0"/>
              <a:t>construirea modelelor QSPR/QSAR, </a:t>
            </a:r>
            <a:r>
              <a:rPr lang="ro-RO" sz="2000" dirty="0" smtClean="0"/>
              <a:t>deoarece</a:t>
            </a:r>
            <a:endParaRPr lang="ro-RO" sz="2000" dirty="0"/>
          </a:p>
          <a:p>
            <a:r>
              <a:rPr lang="ro-RO" sz="2000" dirty="0"/>
              <a:t>acesta este indicele care </a:t>
            </a:r>
            <a:r>
              <a:rPr lang="ro-RO" sz="2000" dirty="0" smtClean="0"/>
              <a:t>stă </a:t>
            </a:r>
            <a:r>
              <a:rPr lang="ro-RO" sz="2000" dirty="0"/>
              <a:t>la baza a numeroase </a:t>
            </a:r>
            <a:r>
              <a:rPr lang="ro-RO" sz="2000" dirty="0" smtClean="0"/>
              <a:t>aplicații în </a:t>
            </a:r>
            <a:r>
              <a:rPr lang="ro-RO" sz="2000" dirty="0"/>
              <a:t>chimia </a:t>
            </a:r>
            <a:r>
              <a:rPr lang="ro-RO" sz="2000" dirty="0" smtClean="0"/>
              <a:t>organică, chimia medicinală </a:t>
            </a:r>
            <a:r>
              <a:rPr lang="ro-RO" sz="2000" dirty="0"/>
              <a:t>si farmacie.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8010627" y="2431133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Oval 46"/>
          <p:cNvSpPr/>
          <p:nvPr/>
        </p:nvSpPr>
        <p:spPr>
          <a:xfrm rot="10800000">
            <a:off x="8658627" y="3097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8744917">
            <a:off x="7474526" y="3737198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Rectangle 31"/>
          <p:cNvSpPr/>
          <p:nvPr/>
        </p:nvSpPr>
        <p:spPr>
          <a:xfrm rot="13215073">
            <a:off x="8624418" y="3663948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5" name="Oval 34"/>
          <p:cNvSpPr/>
          <p:nvPr/>
        </p:nvSpPr>
        <p:spPr>
          <a:xfrm rot="10800000">
            <a:off x="8658627" y="16121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 rot="10800000">
            <a:off x="9868209" y="408676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 rot="10800000">
            <a:off x="7598299" y="423326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7691493">
            <a:off x="7462396" y="2469663"/>
            <a:ext cx="180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Rectangle 38"/>
          <p:cNvSpPr/>
          <p:nvPr/>
        </p:nvSpPr>
        <p:spPr>
          <a:xfrm rot="10549498">
            <a:off x="7687748" y="4269243"/>
            <a:ext cx="129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9" name="Rectangle 58"/>
          <p:cNvSpPr/>
          <p:nvPr/>
        </p:nvSpPr>
        <p:spPr>
          <a:xfrm rot="3864872">
            <a:off x="8838411" y="3404190"/>
            <a:ext cx="154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 rot="10800000">
            <a:off x="9162357" y="25978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 rot="10800000">
            <a:off x="7872560" y="325229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 rot="10800000">
            <a:off x="8922912" y="41510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13215073">
            <a:off x="8978228" y="4469091"/>
            <a:ext cx="64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Rectangle 63"/>
          <p:cNvSpPr/>
          <p:nvPr/>
        </p:nvSpPr>
        <p:spPr>
          <a:xfrm rot="18744917">
            <a:off x="7199243" y="3680342"/>
            <a:ext cx="86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Oval 64"/>
          <p:cNvSpPr/>
          <p:nvPr/>
        </p:nvSpPr>
        <p:spPr>
          <a:xfrm rot="10800000">
            <a:off x="9441117" y="45831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 rot="18744917">
            <a:off x="8412227" y="4536553"/>
            <a:ext cx="648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7" name="Oval 66"/>
          <p:cNvSpPr/>
          <p:nvPr/>
        </p:nvSpPr>
        <p:spPr>
          <a:xfrm rot="10800000">
            <a:off x="8410539" y="47026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rot="10800000">
            <a:off x="7236570" y="39442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7520493" y="2839291"/>
            <a:ext cx="86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0" name="Oval 69"/>
          <p:cNvSpPr/>
          <p:nvPr/>
        </p:nvSpPr>
        <p:spPr>
          <a:xfrm rot="10800000">
            <a:off x="7869288" y="23196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8820405" y="2190951"/>
            <a:ext cx="86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2" name="Oval 71"/>
          <p:cNvSpPr/>
          <p:nvPr/>
        </p:nvSpPr>
        <p:spPr>
          <a:xfrm rot="10800000">
            <a:off x="9162357" y="1618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 rot="13215073">
            <a:off x="9211568" y="2963483"/>
            <a:ext cx="864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4" name="Oval 73"/>
          <p:cNvSpPr/>
          <p:nvPr/>
        </p:nvSpPr>
        <p:spPr>
          <a:xfrm rot="10800000">
            <a:off x="9906754" y="3198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5" name="Title 1"/>
          <p:cNvSpPr txBox="1">
            <a:spLocks/>
          </p:cNvSpPr>
          <p:nvPr/>
        </p:nvSpPr>
        <p:spPr bwMode="gray">
          <a:xfrm>
            <a:off x="7565377" y="299730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itle 1"/>
          <p:cNvSpPr txBox="1">
            <a:spLocks/>
          </p:cNvSpPr>
          <p:nvPr/>
        </p:nvSpPr>
        <p:spPr bwMode="gray">
          <a:xfrm>
            <a:off x="6995551" y="366579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7" name="Title 1"/>
          <p:cNvSpPr txBox="1">
            <a:spLocks/>
          </p:cNvSpPr>
          <p:nvPr/>
        </p:nvSpPr>
        <p:spPr bwMode="gray">
          <a:xfrm>
            <a:off x="8584004" y="125776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8" name="Title 1"/>
          <p:cNvSpPr txBox="1">
            <a:spLocks/>
          </p:cNvSpPr>
          <p:nvPr/>
        </p:nvSpPr>
        <p:spPr bwMode="gray">
          <a:xfrm>
            <a:off x="8825083" y="283662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9" name="Title 1"/>
          <p:cNvSpPr txBox="1">
            <a:spLocks/>
          </p:cNvSpPr>
          <p:nvPr/>
        </p:nvSpPr>
        <p:spPr bwMode="gray">
          <a:xfrm>
            <a:off x="10053825" y="395696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Title 1"/>
          <p:cNvSpPr txBox="1">
            <a:spLocks/>
          </p:cNvSpPr>
          <p:nvPr/>
        </p:nvSpPr>
        <p:spPr bwMode="gray">
          <a:xfrm>
            <a:off x="9308066" y="237610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7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1" name="Title 1"/>
          <p:cNvSpPr txBox="1">
            <a:spLocks/>
          </p:cNvSpPr>
          <p:nvPr/>
        </p:nvSpPr>
        <p:spPr bwMode="gray">
          <a:xfrm>
            <a:off x="10077173" y="312203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 bwMode="gray">
          <a:xfrm>
            <a:off x="9324052" y="153863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9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3" name="Title 1"/>
          <p:cNvSpPr txBox="1">
            <a:spLocks/>
          </p:cNvSpPr>
          <p:nvPr/>
        </p:nvSpPr>
        <p:spPr bwMode="gray">
          <a:xfrm>
            <a:off x="7481154" y="4448755"/>
            <a:ext cx="554958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10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4" name="Title 1"/>
          <p:cNvSpPr txBox="1">
            <a:spLocks/>
          </p:cNvSpPr>
          <p:nvPr/>
        </p:nvSpPr>
        <p:spPr bwMode="gray">
          <a:xfrm>
            <a:off x="8765553" y="3792650"/>
            <a:ext cx="554958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5" name="Title 1"/>
          <p:cNvSpPr txBox="1">
            <a:spLocks/>
          </p:cNvSpPr>
          <p:nvPr/>
        </p:nvSpPr>
        <p:spPr bwMode="gray">
          <a:xfrm>
            <a:off x="8189291" y="4348441"/>
            <a:ext cx="554958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6" name="Title 1"/>
          <p:cNvSpPr txBox="1">
            <a:spLocks/>
          </p:cNvSpPr>
          <p:nvPr/>
        </p:nvSpPr>
        <p:spPr bwMode="gray">
          <a:xfrm>
            <a:off x="9568237" y="4457619"/>
            <a:ext cx="554958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13</a:t>
            </a:r>
            <a:endParaRPr lang="ro-RO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96296E-6 L 0.00742 -0.4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34" grpId="0"/>
      <p:bldP spid="33" grpId="0"/>
      <p:bldP spid="40" grpId="0"/>
      <p:bldP spid="41" grpId="0"/>
      <p:bldP spid="42" grpId="0"/>
      <p:bldP spid="43" grpId="0"/>
      <p:bldP spid="45" grpId="0" animBg="1"/>
      <p:bldP spid="47" grpId="0" animBg="1"/>
      <p:bldP spid="30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772124" y="2363318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688590" y="3829597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:r>
                  <a:rPr lang="ro-RO" sz="2800" b="0" dirty="0" smtClean="0"/>
                  <a:t>      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ro-RO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ro-RO" sz="2800" b="0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o-RO" sz="2800" b="0" dirty="0" smtClean="0"/>
                  <a:t>(T)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ro-RO" sz="2800" dirty="0"/>
                      <m:t>R</m:t>
                    </m:r>
                    <m:r>
                      <m:rPr>
                        <m:nor/>
                      </m:rPr>
                      <a:rPr lang="ro-RO" sz="2800" dirty="0"/>
                      <m:t>(</m:t>
                    </m:r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8590" y="3829597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2414" t="-42708" b="-58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642470" y="1359845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606178" y="3118731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736133" y="9054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466133" y="140341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880480" y="95994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123498" y="12162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148390" y="2298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315833" y="1164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338201" y="2208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38055" y="17097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768128" y="203094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8167980" y="154102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8167979" y="208268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782807" y="149492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655115" y="59319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453502" y="108125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364575" y="2337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922559" y="227834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667955" y="187008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7067566" y="39257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166536" y="384124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7813332" y="36077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7904475" y="352687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8535618" y="32866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8615202" y="321639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221945" y="30056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251029" y="293134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9870785" y="2709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6986549" y="349820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7728394" y="324975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467441" y="293249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140927" y="265858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776755" y="2268065"/>
            <a:ext cx="342035" cy="621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20174491">
            <a:off x="9966966" y="2691764"/>
            <a:ext cx="445035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Oval 72"/>
          <p:cNvSpPr/>
          <p:nvPr/>
        </p:nvSpPr>
        <p:spPr>
          <a:xfrm>
            <a:off x="10340668" y="2529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 bwMode="gray">
          <a:xfrm>
            <a:off x="10242259" y="2177967"/>
            <a:ext cx="342035" cy="429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606178" y="2259304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Fie un graf conex G de ordin n.</a:t>
                </a:r>
                <a:r>
                  <a:rPr lang="ro-RO" sz="2400" b="0" dirty="0" smtClean="0"/>
                  <a:t> Atunci</a:t>
                </a:r>
              </a:p>
              <a:p>
                <a14:m>
                  <m:oMath xmlns:m="http://schemas.openxmlformats.org/officeDocument/2006/math">
                    <m:r>
                      <a:rPr lang="ro-RO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800" b="0" i="1" dirty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ro-RO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o-RO" sz="2800" b="0" dirty="0" smtClean="0"/>
                  <a:t>(G)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800" dirty="0" smtClean="0"/>
                  <a:t> </a:t>
                </a:r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6178" y="2259304"/>
                <a:ext cx="5304212" cy="585008"/>
              </a:xfrm>
              <a:prstGeom prst="rect">
                <a:avLst/>
              </a:prstGeom>
              <a:blipFill>
                <a:blip r:embed="rId3"/>
                <a:stretch>
                  <a:fillRect l="-1722" t="-46875" b="-500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itle 1"/>
              <p:cNvSpPr txBox="1">
                <a:spLocks/>
              </p:cNvSpPr>
              <p:nvPr/>
            </p:nvSpPr>
            <p:spPr bwMode="gray">
              <a:xfrm>
                <a:off x="636548" y="5252484"/>
                <a:ext cx="5623919" cy="142979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Fie un graf uniciclic G de ordin n. A</a:t>
                </a:r>
                <a:r>
                  <a:rPr lang="ro-RO" sz="2400" b="0" dirty="0" smtClean="0"/>
                  <a:t>tunci:</a:t>
                </a:r>
              </a:p>
              <a:p>
                <a:r>
                  <a:rPr lang="ro-RO" sz="2400" dirty="0" smtClean="0"/>
                  <a:t>            R(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ro-RO" sz="2400" dirty="0" smtClean="0"/>
                  <a:t>) ≤ R(G) ≤  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800" b="0" dirty="0" smtClean="0"/>
              </a:p>
              <a:p>
                <a:endParaRPr lang="ro-RO" sz="2800" b="0" dirty="0" smtClean="0"/>
              </a:p>
            </p:txBody>
          </p:sp>
        </mc:Choice>
        <mc:Fallback xmlns="">
          <p:sp>
            <p:nvSpPr>
              <p:cNvPr id="8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48" y="5252484"/>
                <a:ext cx="5623919" cy="1429794"/>
              </a:xfrm>
              <a:prstGeom prst="rect">
                <a:avLst/>
              </a:prstGeom>
              <a:blipFill>
                <a:blip r:embed="rId4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itle 1"/>
          <p:cNvSpPr txBox="1">
            <a:spLocks/>
          </p:cNvSpPr>
          <p:nvPr/>
        </p:nvSpPr>
        <p:spPr bwMode="gray">
          <a:xfrm>
            <a:off x="688590" y="4604418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84" name="Oval 83"/>
          <p:cNvSpPr/>
          <p:nvPr/>
        </p:nvSpPr>
        <p:spPr>
          <a:xfrm>
            <a:off x="8015498" y="44288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7745498" y="492681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6" name="Title 1"/>
          <p:cNvSpPr txBox="1">
            <a:spLocks/>
          </p:cNvSpPr>
          <p:nvPr/>
        </p:nvSpPr>
        <p:spPr bwMode="gray">
          <a:xfrm>
            <a:off x="7159845" y="448334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7402863" y="47396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7506206" y="57598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595198" y="46875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8617566" y="57315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8017420" y="523314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2452403">
            <a:off x="8047493" y="555434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3" name="Rectangle 92"/>
          <p:cNvSpPr/>
          <p:nvPr/>
        </p:nvSpPr>
        <p:spPr>
          <a:xfrm rot="2452403">
            <a:off x="7447345" y="506442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4" name="Rectangle 93"/>
          <p:cNvSpPr/>
          <p:nvPr/>
        </p:nvSpPr>
        <p:spPr>
          <a:xfrm rot="8040000">
            <a:off x="7499232" y="555433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5" name="Rectangle 94"/>
          <p:cNvSpPr/>
          <p:nvPr/>
        </p:nvSpPr>
        <p:spPr>
          <a:xfrm rot="8040000">
            <a:off x="8062172" y="501832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6" name="Title 1"/>
          <p:cNvSpPr txBox="1">
            <a:spLocks/>
          </p:cNvSpPr>
          <p:nvPr/>
        </p:nvSpPr>
        <p:spPr bwMode="gray">
          <a:xfrm>
            <a:off x="7947319" y="410280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8732867" y="460465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gray">
          <a:xfrm>
            <a:off x="8787424" y="560958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Title 1"/>
          <p:cNvSpPr txBox="1">
            <a:spLocks/>
          </p:cNvSpPr>
          <p:nvPr/>
        </p:nvSpPr>
        <p:spPr bwMode="gray">
          <a:xfrm>
            <a:off x="7217283" y="565399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00" name="Title 1"/>
          <p:cNvSpPr txBox="1">
            <a:spLocks/>
          </p:cNvSpPr>
          <p:nvPr/>
        </p:nvSpPr>
        <p:spPr bwMode="gray">
          <a:xfrm>
            <a:off x="7947320" y="539348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Rectangle 100"/>
          <p:cNvSpPr/>
          <p:nvPr/>
        </p:nvSpPr>
        <p:spPr>
          <a:xfrm rot="9055571">
            <a:off x="7427793" y="466911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2" name="Oval 101"/>
          <p:cNvSpPr/>
          <p:nvPr/>
        </p:nvSpPr>
        <p:spPr>
          <a:xfrm>
            <a:off x="10561382" y="44064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10062259" y="53008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1112251" y="53008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11124203" y="47688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0558997" y="55721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9996228" y="47688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rot="12689777">
            <a:off x="10683802" y="4669115"/>
            <a:ext cx="5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2" name="Rectangle 111"/>
          <p:cNvSpPr/>
          <p:nvPr/>
        </p:nvSpPr>
        <p:spPr>
          <a:xfrm rot="16434610">
            <a:off x="10926203" y="5076129"/>
            <a:ext cx="5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3" name="Rectangle 112"/>
          <p:cNvSpPr/>
          <p:nvPr/>
        </p:nvSpPr>
        <p:spPr>
          <a:xfrm rot="9179443">
            <a:off x="10625760" y="5533004"/>
            <a:ext cx="5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4" name="Rectangle 113"/>
          <p:cNvSpPr/>
          <p:nvPr/>
        </p:nvSpPr>
        <p:spPr>
          <a:xfrm rot="12326214">
            <a:off x="10107866" y="5527016"/>
            <a:ext cx="5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5" name="Rectangle 114"/>
          <p:cNvSpPr/>
          <p:nvPr/>
        </p:nvSpPr>
        <p:spPr>
          <a:xfrm rot="8858471">
            <a:off x="10083104" y="4630866"/>
            <a:ext cx="5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6" name="Rectangle 115"/>
          <p:cNvSpPr/>
          <p:nvPr/>
        </p:nvSpPr>
        <p:spPr>
          <a:xfrm rot="5148267">
            <a:off x="9821786" y="5106884"/>
            <a:ext cx="5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7" name="Title 1"/>
          <p:cNvSpPr txBox="1">
            <a:spLocks/>
          </p:cNvSpPr>
          <p:nvPr/>
        </p:nvSpPr>
        <p:spPr bwMode="gray">
          <a:xfrm>
            <a:off x="10492661" y="40736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 bwMode="gray">
          <a:xfrm>
            <a:off x="11279179" y="463255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" name="Title 1"/>
          <p:cNvSpPr txBox="1">
            <a:spLocks/>
          </p:cNvSpPr>
          <p:nvPr/>
        </p:nvSpPr>
        <p:spPr bwMode="gray">
          <a:xfrm>
            <a:off x="11304634" y="519256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0" name="Title 1"/>
          <p:cNvSpPr txBox="1">
            <a:spLocks/>
          </p:cNvSpPr>
          <p:nvPr/>
        </p:nvSpPr>
        <p:spPr bwMode="gray">
          <a:xfrm>
            <a:off x="10492660" y="571693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1" name="Title 1"/>
          <p:cNvSpPr txBox="1">
            <a:spLocks/>
          </p:cNvSpPr>
          <p:nvPr/>
        </p:nvSpPr>
        <p:spPr bwMode="gray">
          <a:xfrm>
            <a:off x="9721316" y="519156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2" name="Title 1"/>
          <p:cNvSpPr txBox="1">
            <a:spLocks/>
          </p:cNvSpPr>
          <p:nvPr/>
        </p:nvSpPr>
        <p:spPr bwMode="gray">
          <a:xfrm>
            <a:off x="9683926" y="463982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86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1111 L 0.00872 -0.3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10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8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9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10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31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320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2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3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450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5000"/>
                            </p:stCondLst>
                            <p:childTnLst>
                              <p:par>
                                <p:cTn id="2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55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60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65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70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75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85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9000"/>
                            </p:stCondLst>
                            <p:childTnLst>
                              <p:par>
                                <p:cTn id="3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9500"/>
                            </p:stCondLst>
                            <p:childTnLst>
                              <p:par>
                                <p:cTn id="3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0000"/>
                            </p:stCondLst>
                            <p:childTnLst>
                              <p:par>
                                <p:cTn id="3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405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/>
      <p:bldP spid="81" grpId="0"/>
      <p:bldP spid="82" grpId="0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516" y="3137896"/>
            <a:ext cx="4895989" cy="614195"/>
          </a:xfrm>
        </p:spPr>
        <p:txBody>
          <a:bodyPr/>
          <a:lstStyle/>
          <a:p>
            <a:r>
              <a:rPr lang="ro-RO" sz="3200" dirty="0"/>
              <a:t>Relații între indici topologici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gray">
          <a:xfrm>
            <a:off x="533744" y="683743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2-conex bipartit G de ordinul n ≥ 4 am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1008516" y="1434216"/>
                <a:ext cx="359947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Sz(G) -W(G)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o-RO" sz="2400" dirty="0" smtClean="0"/>
                  <a:t> 4n-8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8516" y="1434216"/>
                <a:ext cx="3599479" cy="585008"/>
              </a:xfrm>
              <a:prstGeom prst="rect">
                <a:avLst/>
              </a:prstGeom>
              <a:blipFill>
                <a:blip r:embed="rId2"/>
                <a:stretch>
                  <a:fillRect l="-508" t="-3333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 bwMode="gray">
              <a:xfrm>
                <a:off x="717502" y="1931554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egalitatea </a:t>
                </a:r>
                <a:r>
                  <a:rPr lang="ro-RO" sz="2000" dirty="0"/>
                  <a:t>este valabilă dacă și numai dacă </a:t>
                </a:r>
                <a:r>
                  <a:rPr lang="ro-RO" sz="2000" dirty="0" smtClean="0"/>
                  <a:t> G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2000" b="0" dirty="0" smtClean="0"/>
                  <a:t>.</a:t>
                </a:r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502" y="1931554"/>
                <a:ext cx="5746556" cy="521053"/>
              </a:xfrm>
              <a:prstGeom prst="rect">
                <a:avLst/>
              </a:prstGeom>
              <a:blipFill>
                <a:blip r:embed="rId3"/>
                <a:stretch>
                  <a:fillRect l="-1168" t="-58824" b="-352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 bwMode="gray">
          <a:xfrm>
            <a:off x="533744" y="2516055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 G de ordinul n, cu m muchii, diametrul d și care nu are cicluri de lungime trei sau patru, am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 bwMode="gray">
              <a:xfrm>
                <a:off x="1051586" y="3520416"/>
                <a:ext cx="678748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W(G)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400" dirty="0" smtClean="0"/>
                  <a:t> - m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1586" y="3520416"/>
                <a:ext cx="6787489" cy="585008"/>
              </a:xfrm>
              <a:prstGeom prst="rect">
                <a:avLst/>
              </a:prstGeom>
              <a:blipFill>
                <a:blip r:embed="rId4"/>
                <a:stretch>
                  <a:fillRect l="-359" t="-3020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 bwMode="gray">
          <a:xfrm>
            <a:off x="717502" y="4161759"/>
            <a:ext cx="5746556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/>
              <a:t>În particular, egalitatea </a:t>
            </a:r>
            <a:r>
              <a:rPr lang="ro-RO" sz="2000" dirty="0"/>
              <a:t>este valabilă dacă și numai dacă </a:t>
            </a:r>
            <a:r>
              <a:rPr lang="ro-RO" sz="2000" dirty="0" smtClean="0"/>
              <a:t> G are diametrul cel puțin trei.</a:t>
            </a:r>
            <a:endParaRPr lang="ro-RO" sz="2000" b="0" dirty="0" smtClean="0"/>
          </a:p>
          <a:p>
            <a:endParaRPr lang="ro-RO" sz="24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609943" y="4515092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arbore T de ordinul n,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/>
              <p:cNvSpPr txBox="1">
                <a:spLocks/>
              </p:cNvSpPr>
              <p:nvPr/>
            </p:nvSpPr>
            <p:spPr bwMode="gray">
              <a:xfrm>
                <a:off x="1227592" y="4911578"/>
                <a:ext cx="3601584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W(T)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1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27592" y="4911578"/>
                <a:ext cx="3601584" cy="585008"/>
              </a:xfrm>
              <a:prstGeom prst="rect">
                <a:avLst/>
              </a:prstGeom>
              <a:blipFill>
                <a:blip r:embed="rId5"/>
                <a:stretch>
                  <a:fillRect l="-508" b="-1250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itle 1"/>
              <p:cNvSpPr txBox="1">
                <a:spLocks/>
              </p:cNvSpPr>
              <p:nvPr/>
            </p:nvSpPr>
            <p:spPr bwMode="gray">
              <a:xfrm>
                <a:off x="717502" y="5800145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egalitatea </a:t>
                </a:r>
                <a:r>
                  <a:rPr lang="ro-RO" sz="2000" dirty="0"/>
                  <a:t>este valabilă dacă și numai dacă </a:t>
                </a:r>
                <a:r>
                  <a:rPr lang="ro-RO" sz="2000" dirty="0" smtClean="0"/>
                  <a:t> </a:t>
                </a:r>
                <a:r>
                  <a:rPr lang="ro-RO" sz="2000" dirty="0" smtClean="0"/>
                  <a:t>T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000" dirty="0" smtClean="0"/>
                  <a:t> .</a:t>
                </a:r>
                <a:endParaRPr lang="ro-RO" sz="2000" b="0" dirty="0" smtClean="0"/>
              </a:p>
              <a:p>
                <a:endParaRPr lang="ro-RO" sz="2400" dirty="0"/>
              </a:p>
            </p:txBody>
          </p:sp>
        </mc:Choice>
        <mc:Fallback>
          <p:sp>
            <p:nvSpPr>
              <p:cNvPr id="1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502" y="5800145"/>
                <a:ext cx="5746556" cy="521053"/>
              </a:xfrm>
              <a:prstGeom prst="rect">
                <a:avLst/>
              </a:prstGeom>
              <a:blipFill>
                <a:blip r:embed="rId6"/>
                <a:stretch>
                  <a:fillRect l="-1168" t="-59302" b="-232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9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54167E-6 -4.81481E-6 L 0.45391 -0.0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9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49701 0.08079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0.53529 -0.0055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49688 -0.004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4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49467 -0.00301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0.44948 -0.000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48125 -0.0023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4931 -0.00533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48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51732 -0.0044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6 L 0.47344 -0.00556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5" grpId="0"/>
      <p:bldP spid="5" grpId="1"/>
      <p:bldP spid="7" grpId="0"/>
      <p:bldP spid="7" grpId="1"/>
      <p:bldP spid="8" grpId="0"/>
      <p:bldP spid="8" grpId="1"/>
      <p:bldP spid="11" grpId="0"/>
      <p:bldP spid="11" grpId="1"/>
      <p:bldP spid="12" grpId="0"/>
      <p:bldP spid="12" grpId="1"/>
      <p:bldP spid="13" grpId="0"/>
      <p:bldP spid="13" grpId="1"/>
      <p:bldP spid="15" grpId="0"/>
      <p:bldP spid="15" grpId="1"/>
      <p:bldP spid="18" grpId="0"/>
      <p:bldP spid="18" grpId="1"/>
      <p:bldP spid="19" grpId="0"/>
      <p:bldP spid="1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6375491" y="1449995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 G de ordinul n, am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6743642" y="2513544"/>
                <a:ext cx="3942445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</a:t>
                </a:r>
                <a:r>
                  <a:rPr lang="ro-RO" sz="2000" dirty="0"/>
                  <a:t>H</a:t>
                </a:r>
                <a:r>
                  <a:rPr lang="ro-RO" sz="2000" dirty="0" smtClean="0"/>
                  <a:t>(G)</a:t>
                </a:r>
                <a14:m>
                  <m:oMath xmlns:m="http://schemas.openxmlformats.org/officeDocument/2006/math">
                    <m:r>
                      <a:rPr lang="ro-RO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000" dirty="0" smtClean="0"/>
                  <a:t> (m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o-RO" sz="2000" dirty="0" smtClean="0"/>
                  <a:t> 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ro-RO" sz="20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43642" y="2513544"/>
                <a:ext cx="3942445" cy="58500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6577346" y="3613979"/>
            <a:ext cx="5746556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/>
              <a:t>În particular, egalitatea </a:t>
            </a:r>
            <a:r>
              <a:rPr lang="ro-RO" sz="2000" dirty="0"/>
              <a:t>este valabilă dacă și numai </a:t>
            </a:r>
            <a:r>
              <a:rPr lang="ro-RO" sz="2000" dirty="0" smtClean="0"/>
              <a:t>dacă graful G are diametrul cel mult trei.</a:t>
            </a:r>
            <a:endParaRPr lang="ro-RO" sz="2000" b="0" dirty="0" smtClean="0"/>
          </a:p>
          <a:p>
            <a:endParaRPr lang="ro-RO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685647" y="4059576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 G de ordinul n, cu m muchii, am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 bwMode="gray">
              <a:xfrm>
                <a:off x="6577346" y="3325456"/>
                <a:ext cx="678748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A(G) </a:t>
                </a:r>
                <a14:m>
                  <m:oMath xmlns:m="http://schemas.openxmlformats.org/officeDocument/2006/math">
                    <m:r>
                      <a:rPr lang="ro-RO" sz="240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sz="2400" dirty="0" smtClean="0"/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77346" y="3325456"/>
                <a:ext cx="6787489" cy="585008"/>
              </a:xfrm>
              <a:prstGeom prst="rect">
                <a:avLst/>
              </a:prstGeom>
              <a:blipFill>
                <a:blip r:embed="rId3"/>
                <a:stretch>
                  <a:fillRect l="-539" t="-3578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/>
              <p:cNvSpPr txBox="1">
                <a:spLocks/>
              </p:cNvSpPr>
              <p:nvPr/>
            </p:nvSpPr>
            <p:spPr bwMode="gray">
              <a:xfrm>
                <a:off x="6979016" y="4420504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egalitatea </a:t>
                </a:r>
                <a:r>
                  <a:rPr lang="ro-RO" sz="2000" dirty="0"/>
                  <a:t>este valabilă dacă și numai </a:t>
                </a:r>
                <a:r>
                  <a:rPr lang="ro-RO" sz="2000" dirty="0" smtClean="0"/>
                  <a:t>dacă graful G este un graf regulat de ordinul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o-RO" sz="2000" dirty="0" smtClean="0"/>
                  <a:t> .</a:t>
                </a:r>
                <a:endParaRPr lang="ro-RO" sz="2000" b="0" dirty="0" smtClean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1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79016" y="4420504"/>
                <a:ext cx="5746556" cy="521053"/>
              </a:xfrm>
              <a:prstGeom prst="rect">
                <a:avLst/>
              </a:prstGeom>
              <a:blipFill>
                <a:blip r:embed="rId4"/>
                <a:stretch>
                  <a:fillRect l="-1166" t="-70930" b="-232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6503445" y="3585982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graf  G de ordinul n, cu m muchii, am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 bwMode="gray">
              <a:xfrm>
                <a:off x="6743642" y="4234481"/>
                <a:ext cx="678748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A(G) </a:t>
                </a:r>
                <a14:m>
                  <m:oMath xmlns:m="http://schemas.openxmlformats.org/officeDocument/2006/math">
                    <m:r>
                      <a:rPr lang="ro-RO" sz="240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400" dirty="0" smtClean="0"/>
                  <a:t> R(G)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43642" y="4234481"/>
                <a:ext cx="6787489" cy="585008"/>
              </a:xfrm>
              <a:prstGeom prst="rect">
                <a:avLst/>
              </a:prstGeom>
              <a:blipFill>
                <a:blip r:embed="rId5"/>
                <a:stretch>
                  <a:fillRect l="-449" t="-343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 bwMode="gray">
          <a:xfrm>
            <a:off x="7290819" y="3427956"/>
            <a:ext cx="569313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000" dirty="0" smtClean="0"/>
              <a:t>Pentru un arbore T de ordinul n, obținut că:</a:t>
            </a:r>
            <a:endParaRPr lang="ro-RO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/>
              <p:cNvSpPr txBox="1">
                <a:spLocks/>
              </p:cNvSpPr>
              <p:nvPr/>
            </p:nvSpPr>
            <p:spPr bwMode="gray">
              <a:xfrm>
                <a:off x="7290819" y="5104961"/>
                <a:ext cx="1889584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o-RO" sz="2400" dirty="0" smtClean="0"/>
                  <a:t>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2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90819" y="5104961"/>
                <a:ext cx="1889584" cy="585008"/>
              </a:xfrm>
              <a:prstGeom prst="rect">
                <a:avLst/>
              </a:prstGeom>
              <a:blipFill>
                <a:blip r:embed="rId6"/>
                <a:stretch>
                  <a:fillRect b="-1354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itle 1"/>
              <p:cNvSpPr txBox="1">
                <a:spLocks/>
              </p:cNvSpPr>
              <p:nvPr/>
            </p:nvSpPr>
            <p:spPr bwMode="gray">
              <a:xfrm>
                <a:off x="6476734" y="4741183"/>
                <a:ext cx="5746556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000" dirty="0" smtClean="0"/>
                  <a:t>În particular, egalitatea </a:t>
                </a:r>
                <a:r>
                  <a:rPr lang="ro-RO" sz="2000" dirty="0"/>
                  <a:t>este valabilă dacă și numai </a:t>
                </a:r>
                <a:r>
                  <a:rPr lang="ro-RO" sz="2000"/>
                  <a:t>dacă </a:t>
                </a:r>
                <a:r>
                  <a:rPr lang="ro-RO" sz="2000" smtClean="0"/>
                  <a:t> </a:t>
                </a:r>
                <a:r>
                  <a:rPr lang="ro-RO" sz="2000" smtClean="0"/>
                  <a:t>T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000" dirty="0" smtClean="0"/>
                  <a:t> .</a:t>
                </a:r>
                <a:endParaRPr lang="ro-RO" sz="2000" b="0" dirty="0" smtClean="0"/>
              </a:p>
              <a:p>
                <a:endParaRPr lang="ro-RO" sz="2400" dirty="0"/>
              </a:p>
            </p:txBody>
          </p:sp>
        </mc:Choice>
        <mc:Fallback>
          <p:sp>
            <p:nvSpPr>
              <p:cNvPr id="2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76734" y="4741183"/>
                <a:ext cx="5746556" cy="521053"/>
              </a:xfrm>
              <a:prstGeom prst="rect">
                <a:avLst/>
              </a:prstGeom>
              <a:blipFill>
                <a:blip r:embed="rId7"/>
                <a:stretch>
                  <a:fillRect l="-1060" t="-61176" b="-235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8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-0.01737 L -0.47708 -0.141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1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45182 -0.227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91" y="-1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-0.04283 L -0.47799 -0.277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15" y="-1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0.50534 -0.28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36068 -0.07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-0.4819 -0.0483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02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67 -0.05694 L -0.37005 -0.06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-0.52239 -0.0002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0.01505 L -0.54792 0.191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3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17 -0.01598 L -0.39909 0.008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19" y="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0.06898 L -0.48907 0.1747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9" grpId="0"/>
      <p:bldP spid="14" grpId="0"/>
      <p:bldP spid="16" grpId="0"/>
      <p:bldP spid="17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57" y="1000828"/>
            <a:ext cx="8761413" cy="706964"/>
          </a:xfrm>
        </p:spPr>
        <p:txBody>
          <a:bodyPr/>
          <a:lstStyle/>
          <a:p>
            <a:r>
              <a:rPr lang="ro-RO" sz="4000" dirty="0" smtClean="0"/>
              <a:t>1. Noțiuni introductive</a:t>
            </a:r>
            <a:endParaRPr lang="ro-RO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3966" y="2438820"/>
            <a:ext cx="1016338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>
                <a:solidFill>
                  <a:schemeClr val="tx1"/>
                </a:solidFill>
              </a:rPr>
              <a:t>Principalele noțiuni noi introduse în licență sunt: </a:t>
            </a:r>
            <a:endParaRPr lang="ro-RO" sz="32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997174" y="4473944"/>
            <a:ext cx="10163387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noduri independente, k-mulțime independentă.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</a:rPr>
              <a:t>m</a:t>
            </a:r>
            <a:r>
              <a:rPr lang="ro-RO" sz="2400" dirty="0" smtClean="0">
                <a:solidFill>
                  <a:schemeClr val="tx1"/>
                </a:solidFill>
              </a:rPr>
              <a:t>uchii independente, k-cuplaj.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</a:rPr>
              <a:t>e</a:t>
            </a:r>
            <a:r>
              <a:rPr lang="ro-RO" sz="2400" dirty="0" smtClean="0">
                <a:solidFill>
                  <a:schemeClr val="tx1"/>
                </a:solidFill>
              </a:rPr>
              <a:t>xcentricitatea unui nod ( e(x) 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400" dirty="0" smtClean="0">
                <a:solidFill>
                  <a:schemeClr val="tx1"/>
                </a:solidFill>
              </a:rPr>
              <a:t>raza unui graf ( rad(G) 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</a:rPr>
              <a:t>d</a:t>
            </a:r>
            <a:r>
              <a:rPr lang="ro-RO" sz="2400" dirty="0" smtClean="0">
                <a:solidFill>
                  <a:schemeClr val="tx1"/>
                </a:solidFill>
              </a:rPr>
              <a:t>iametrul unui graf ( diam(G) 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o-RO" sz="2400" dirty="0">
                <a:solidFill>
                  <a:schemeClr val="tx1"/>
                </a:solidFill>
              </a:rPr>
              <a:t>c</a:t>
            </a:r>
            <a:r>
              <a:rPr lang="ro-RO" sz="2400" dirty="0" smtClean="0">
                <a:solidFill>
                  <a:schemeClr val="tx1"/>
                </a:solidFill>
              </a:rPr>
              <a:t>ircumferința unui graf ( g(G) ).</a:t>
            </a:r>
            <a:endParaRPr lang="ro-RO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o-RO" sz="2400" dirty="0" smtClean="0">
              <a:solidFill>
                <a:schemeClr val="tx1"/>
              </a:solidFill>
            </a:endParaRPr>
          </a:p>
          <a:p>
            <a:endParaRPr lang="ro-RO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2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89166" y="1410788"/>
            <a:ext cx="9771017" cy="1241152"/>
          </a:xfrm>
        </p:spPr>
        <p:txBody>
          <a:bodyPr/>
          <a:lstStyle/>
          <a:p>
            <a:r>
              <a:rPr lang="ro-RO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„Mulțumesc pentru timpul acordat”</a:t>
            </a:r>
            <a:endParaRPr lang="ro-RO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250" y="2981000"/>
            <a:ext cx="4073751" cy="905140"/>
          </a:xfrm>
        </p:spPr>
        <p:txBody>
          <a:bodyPr/>
          <a:lstStyle/>
          <a:p>
            <a:r>
              <a:rPr lang="ro-RO" sz="4800" u="sng" dirty="0" smtClean="0"/>
              <a:t>Indicele Wiener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599733" y="3058013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982298" y="2021701"/>
                <a:ext cx="5296517" cy="141541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ro-RO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ro-RO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o-RO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o-R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3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32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3200" i="1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2298" y="2021701"/>
                <a:ext cx="5296517" cy="1415416"/>
              </a:xfrm>
              <a:prstGeom prst="rect">
                <a:avLst/>
              </a:prstGeom>
              <a:blipFill>
                <a:blip r:embed="rId5"/>
                <a:stretch>
                  <a:fillRect t="-43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883520" y="1446823"/>
            <a:ext cx="1959267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 :</a:t>
            </a:r>
            <a:endParaRPr lang="ro-RO" sz="3200" dirty="0"/>
          </a:p>
        </p:txBody>
      </p:sp>
      <p:sp>
        <p:nvSpPr>
          <p:cNvPr id="15" name="Oval 14"/>
          <p:cNvSpPr/>
          <p:nvPr/>
        </p:nvSpPr>
        <p:spPr>
          <a:xfrm>
            <a:off x="10756675" y="36509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859477" y="397126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4201833">
            <a:off x="8455078" y="3622990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3" name="Rectangle 22"/>
          <p:cNvSpPr/>
          <p:nvPr/>
        </p:nvSpPr>
        <p:spPr>
          <a:xfrm rot="9332037">
            <a:off x="9403516" y="4045004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4" name="Rectangle 23"/>
          <p:cNvSpPr/>
          <p:nvPr/>
        </p:nvSpPr>
        <p:spPr>
          <a:xfrm rot="676211">
            <a:off x="7916783" y="4192117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5" name="Oval 24"/>
          <p:cNvSpPr/>
          <p:nvPr/>
        </p:nvSpPr>
        <p:spPr>
          <a:xfrm>
            <a:off x="9333929" y="42760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833828" y="282534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676211">
            <a:off x="7430727" y="2757188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Rectangle 28"/>
          <p:cNvSpPr/>
          <p:nvPr/>
        </p:nvSpPr>
        <p:spPr>
          <a:xfrm rot="9332037">
            <a:off x="8871215" y="2595303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Oval 29"/>
          <p:cNvSpPr/>
          <p:nvPr/>
        </p:nvSpPr>
        <p:spPr>
          <a:xfrm>
            <a:off x="10204602" y="22202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407427" y="25450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rot="4137554">
            <a:off x="9826909" y="2987553"/>
            <a:ext cx="1476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7148246" y="221048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 bwMode="gray">
          <a:xfrm>
            <a:off x="8742227" y="245225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gray">
          <a:xfrm>
            <a:off x="10141516" y="186634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 bwMode="gray">
          <a:xfrm>
            <a:off x="10729944" y="382169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 bwMode="gray">
          <a:xfrm>
            <a:off x="9410758" y="442519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7617344" y="41512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8390384" y="1709024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544535" y="5262041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400" dirty="0" smtClean="0">
                <a:solidFill>
                  <a:schemeClr val="tx1"/>
                </a:solidFill>
              </a:rPr>
              <a:t>W(G) = 27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804878" y="3971264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642727" y="4720126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 smtClean="0"/>
              <a:t>puncte de fierbere ale hidrocarburilor </a:t>
            </a:r>
          </a:p>
          <a:p>
            <a:r>
              <a:rPr lang="ro-RO" sz="2400" dirty="0"/>
              <a:t> </a:t>
            </a:r>
            <a:r>
              <a:rPr lang="ro-RO" sz="2400" dirty="0" smtClean="0"/>
              <a:t>   saturate.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648797" y="5281136"/>
            <a:ext cx="6505519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i</a:t>
            </a:r>
            <a:r>
              <a:rPr lang="ro-RO" sz="2400" dirty="0" smtClean="0"/>
              <a:t>nhibarea anumitor viruși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o-RO" sz="2000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563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0.00234 -0.35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15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/>
      <p:bldP spid="37" grpId="0"/>
      <p:bldP spid="38" grpId="0"/>
      <p:bldP spid="39" grpId="0"/>
      <p:bldP spid="33" grpId="0"/>
      <p:bldP spid="40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772124" y="2363318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824648" y="2453862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800" b="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b="0" dirty="0" smtClean="0"/>
                  <a:t>W(T)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o-RO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4648" y="2453862"/>
                <a:ext cx="5304212" cy="585008"/>
              </a:xfrm>
              <a:prstGeom prst="rect">
                <a:avLst/>
              </a:prstGeom>
              <a:blipFill>
                <a:blip r:embed="rId5"/>
                <a:stretch>
                  <a:fillRect l="-2299" t="-59375" b="-604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772124" y="1549921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753043" y="3509246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 bwMode="gray">
              <a:xfrm>
                <a:off x="1010303" y="4477142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T </a:t>
                </a:r>
                <a14:m>
                  <m:oMath xmlns:m="http://schemas.openxmlformats.org/officeDocument/2006/math">
                    <m:r>
                      <a:rPr lang="ro-RO" sz="28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:r>
                  <a:rPr lang="ro-RO" sz="2800" b="0" dirty="0" smtClean="0"/>
                  <a:t>       W(T)</a:t>
                </a:r>
                <a:r>
                  <a:rPr lang="ro-RO" sz="2800" dirty="0"/>
                  <a:t> </a:t>
                </a:r>
                <a14:m>
                  <m:oMath xmlns:m="http://schemas.openxmlformats.org/officeDocument/2006/math">
                    <m:r>
                      <a:rPr lang="ro-RO" sz="2800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dirty="0" smtClean="0"/>
                  <a:t>W(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800" b="0" dirty="0" smtClean="0"/>
                  <a:t>)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0303" y="4477142"/>
                <a:ext cx="5304212" cy="585008"/>
              </a:xfrm>
              <a:prstGeom prst="rect">
                <a:avLst/>
              </a:prstGeom>
              <a:blipFill>
                <a:blip r:embed="rId6"/>
                <a:stretch>
                  <a:fillRect l="-2414" t="-78125" b="-2395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92649" y="11568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322649" y="165483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736996" y="12113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0014" y="14676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04906" y="254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72349" y="14156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94717" y="245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94571" y="19611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624644" y="228236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8024496" y="179244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8024495" y="2334106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639323" y="174634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310018" y="133267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364575" y="2337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748711" y="248783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524471" y="212150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7179788" y="4117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5400000">
            <a:off x="7761469" y="511770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8" name="Oval 47"/>
          <p:cNvSpPr/>
          <p:nvPr/>
        </p:nvSpPr>
        <p:spPr>
          <a:xfrm>
            <a:off x="7228008" y="46631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350014" y="473512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Oval 49"/>
          <p:cNvSpPr/>
          <p:nvPr/>
        </p:nvSpPr>
        <p:spPr>
          <a:xfrm>
            <a:off x="8031469" y="46631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8856626" y="46631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228597" y="473512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3" name="Oval 52"/>
          <p:cNvSpPr/>
          <p:nvPr/>
        </p:nvSpPr>
        <p:spPr>
          <a:xfrm>
            <a:off x="9616610" y="46631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984644" y="473512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8031469" y="54282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8587025" y="513708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7" name="Oval 56"/>
          <p:cNvSpPr/>
          <p:nvPr/>
        </p:nvSpPr>
        <p:spPr>
          <a:xfrm>
            <a:off x="8856626" y="54282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rot="20174491">
            <a:off x="7247138" y="404146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Oval 59"/>
          <p:cNvSpPr/>
          <p:nvPr/>
        </p:nvSpPr>
        <p:spPr>
          <a:xfrm>
            <a:off x="7893934" y="38079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0174491">
            <a:off x="7985077" y="372709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2" name="Oval 61"/>
          <p:cNvSpPr/>
          <p:nvPr/>
        </p:nvSpPr>
        <p:spPr>
          <a:xfrm>
            <a:off x="8616220" y="34868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174491">
            <a:off x="8695804" y="341661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9302547" y="32058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20174491">
            <a:off x="9344644" y="314301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6" name="Oval 65"/>
          <p:cNvSpPr/>
          <p:nvPr/>
        </p:nvSpPr>
        <p:spPr>
          <a:xfrm>
            <a:off x="9951387" y="29095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 bwMode="gray">
          <a:xfrm>
            <a:off x="7067151" y="369842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 bwMode="gray">
          <a:xfrm>
            <a:off x="7808996" y="344997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 bwMode="gray">
          <a:xfrm>
            <a:off x="8548043" y="313271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9221529" y="285880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865146" y="257487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 rot="20174491">
            <a:off x="9760837" y="295900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3" name="Oval 72"/>
          <p:cNvSpPr/>
          <p:nvPr/>
        </p:nvSpPr>
        <p:spPr>
          <a:xfrm>
            <a:off x="10402779" y="27095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 bwMode="gray">
          <a:xfrm>
            <a:off x="10327761" y="2333286"/>
            <a:ext cx="342035" cy="429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5" name="Title 1"/>
          <p:cNvSpPr txBox="1">
            <a:spLocks/>
          </p:cNvSpPr>
          <p:nvPr/>
        </p:nvSpPr>
        <p:spPr bwMode="gray">
          <a:xfrm>
            <a:off x="6923086" y="456331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 bwMode="gray">
          <a:xfrm>
            <a:off x="7959470" y="431560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Title 1"/>
          <p:cNvSpPr txBox="1">
            <a:spLocks/>
          </p:cNvSpPr>
          <p:nvPr/>
        </p:nvSpPr>
        <p:spPr bwMode="gray">
          <a:xfrm>
            <a:off x="8791047" y="4297610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8" name="Title 1"/>
          <p:cNvSpPr txBox="1">
            <a:spLocks/>
          </p:cNvSpPr>
          <p:nvPr/>
        </p:nvSpPr>
        <p:spPr bwMode="gray">
          <a:xfrm>
            <a:off x="9780369" y="454531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 bwMode="gray">
          <a:xfrm>
            <a:off x="7950451" y="559964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 bwMode="gray">
          <a:xfrm>
            <a:off x="8791046" y="559415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54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1111 L 0.00872 -0.347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3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8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9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2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047000" y="2381273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secundare</a:t>
            </a:r>
            <a:endParaRPr lang="ro-RO" sz="44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594771" y="1370333"/>
            <a:ext cx="5399827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400" dirty="0" smtClean="0"/>
              <a:t>Pentru un graf G de ordinul n și circumferință k ( n &gt; k ), am obținut că:</a:t>
            </a:r>
            <a:endParaRPr lang="ro-RO" sz="2400" dirty="0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7340894" y="433160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247652" y="47024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1444017" y="2335486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n</a:t>
                </a:r>
                <a:r>
                  <a:rPr lang="ro-RO" sz="2800" b="0" dirty="0" smtClean="0"/>
                  <a:t>(n-1)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o-RO" sz="280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800" dirty="0" smtClean="0"/>
                  <a:t> W(G)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44017" y="2335486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2414" t="-3958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itle 1"/>
              <p:cNvSpPr txBox="1">
                <a:spLocks/>
              </p:cNvSpPr>
              <p:nvPr/>
            </p:nvSpPr>
            <p:spPr bwMode="gray">
              <a:xfrm>
                <a:off x="782381" y="3584331"/>
                <a:ext cx="521221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În </a:t>
                </a:r>
                <a:r>
                  <a:rPr lang="ro-RO" sz="2400" dirty="0"/>
                  <a:t>particular, egalitatea este valabilă dacă și numai dacă (k-1)/(n-1) și </a:t>
                </a:r>
                <a:r>
                  <a:rPr lang="ro-RO" sz="2400" dirty="0" smtClean="0"/>
                  <a:t>G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≅</m:t>
                    </m:r>
                    <m:sSubSup>
                      <m:sSubSup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8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82381" y="3584331"/>
                <a:ext cx="5212217" cy="521053"/>
              </a:xfrm>
              <a:prstGeom prst="rect">
                <a:avLst/>
              </a:prstGeom>
              <a:blipFill>
                <a:blip r:embed="rId3"/>
                <a:stretch>
                  <a:fillRect l="-1754" t="-182353" r="-315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/>
          <p:cNvSpPr/>
          <p:nvPr/>
        </p:nvSpPr>
        <p:spPr>
          <a:xfrm>
            <a:off x="8425792" y="2222637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6" name="Rectangle 85"/>
          <p:cNvSpPr/>
          <p:nvPr/>
        </p:nvSpPr>
        <p:spPr>
          <a:xfrm rot="14666906">
            <a:off x="7788887" y="1820682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7" name="Oval 86"/>
          <p:cNvSpPr/>
          <p:nvPr/>
        </p:nvSpPr>
        <p:spPr>
          <a:xfrm>
            <a:off x="7966052" y="1294902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8" name="Rectangle 87"/>
          <p:cNvSpPr/>
          <p:nvPr/>
        </p:nvSpPr>
        <p:spPr>
          <a:xfrm rot="472809">
            <a:off x="7524727" y="2242957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9" name="Oval 88"/>
          <p:cNvSpPr/>
          <p:nvPr/>
        </p:nvSpPr>
        <p:spPr>
          <a:xfrm>
            <a:off x="7415507" y="2087382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0" name="Rectangle 89"/>
          <p:cNvSpPr/>
          <p:nvPr/>
        </p:nvSpPr>
        <p:spPr>
          <a:xfrm rot="18376071">
            <a:off x="7296762" y="1774327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1" name="Rectangle 90"/>
          <p:cNvSpPr/>
          <p:nvPr/>
        </p:nvSpPr>
        <p:spPr>
          <a:xfrm rot="14073775">
            <a:off x="8317842" y="2710952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2" name="Oval 91"/>
          <p:cNvSpPr/>
          <p:nvPr/>
        </p:nvSpPr>
        <p:spPr>
          <a:xfrm>
            <a:off x="9001737" y="3050042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3" name="Rectangle 92"/>
          <p:cNvSpPr/>
          <p:nvPr/>
        </p:nvSpPr>
        <p:spPr>
          <a:xfrm rot="11035850">
            <a:off x="8148932" y="3116082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4" name="Oval 93"/>
          <p:cNvSpPr/>
          <p:nvPr/>
        </p:nvSpPr>
        <p:spPr>
          <a:xfrm>
            <a:off x="8044157" y="3018927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5" name="Rectangle 94"/>
          <p:cNvSpPr/>
          <p:nvPr/>
        </p:nvSpPr>
        <p:spPr>
          <a:xfrm rot="7110202">
            <a:off x="7832702" y="2687457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6" name="Rectangle 95"/>
          <p:cNvSpPr/>
          <p:nvPr/>
        </p:nvSpPr>
        <p:spPr>
          <a:xfrm rot="8011658">
            <a:off x="8376262" y="1934982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7" name="Oval 96"/>
          <p:cNvSpPr/>
          <p:nvPr/>
        </p:nvSpPr>
        <p:spPr>
          <a:xfrm>
            <a:off x="9157947" y="1486672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8" name="Rectangle 97"/>
          <p:cNvSpPr/>
          <p:nvPr/>
        </p:nvSpPr>
        <p:spPr>
          <a:xfrm>
            <a:off x="8541362" y="2305822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99" name="Oval 98"/>
          <p:cNvSpPr/>
          <p:nvPr/>
        </p:nvSpPr>
        <p:spPr>
          <a:xfrm>
            <a:off x="9457667" y="2243592"/>
            <a:ext cx="179705" cy="1797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0" name="Rectangle 99"/>
          <p:cNvSpPr/>
          <p:nvPr/>
        </p:nvSpPr>
        <p:spPr>
          <a:xfrm rot="14930272">
            <a:off x="8961732" y="1952762"/>
            <a:ext cx="86360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1" name="Title 1"/>
          <p:cNvSpPr txBox="1">
            <a:spLocks/>
          </p:cNvSpPr>
          <p:nvPr/>
        </p:nvSpPr>
        <p:spPr bwMode="gray">
          <a:xfrm>
            <a:off x="594771" y="3853986"/>
            <a:ext cx="5212217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400" dirty="0" smtClean="0"/>
              <a:t>Pentru un graf G de ordinul n, cu m muchii și diametrul d, am obținut că:</a:t>
            </a:r>
            <a:endParaRPr lang="ro-R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/>
              <p:cNvSpPr txBox="1">
                <a:spLocks/>
              </p:cNvSpPr>
              <p:nvPr/>
            </p:nvSpPr>
            <p:spPr bwMode="gray">
              <a:xfrm>
                <a:off x="878592" y="4711226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W(G) ≥ </a:t>
                </a:r>
                <a:r>
                  <a:rPr lang="ro-RO" sz="28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ro-RO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ro-RO" sz="2800" dirty="0" smtClean="0"/>
                  <a:t> + (n-1) n - m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10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8592" y="4711226"/>
                <a:ext cx="5304212" cy="585008"/>
              </a:xfrm>
              <a:prstGeom prst="rect">
                <a:avLst/>
              </a:prstGeom>
              <a:blipFill>
                <a:blip r:embed="rId4"/>
                <a:stretch>
                  <a:fillRect l="-2299" t="-3958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itle 1"/>
              <p:cNvSpPr txBox="1">
                <a:spLocks/>
              </p:cNvSpPr>
              <p:nvPr/>
            </p:nvSpPr>
            <p:spPr bwMode="gray">
              <a:xfrm>
                <a:off x="924589" y="6506205"/>
                <a:ext cx="521221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În </a:t>
                </a:r>
                <a:r>
                  <a:rPr lang="ro-RO" sz="2400" dirty="0"/>
                  <a:t>particular, egalitatea este valabilă dacă și numai </a:t>
                </a:r>
                <a:r>
                  <a:rPr lang="ro-RO" sz="2400" dirty="0" smtClean="0"/>
                  <a:t>dacă graful G are diametrul cel puțin doi sau G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400" b="0" dirty="0" smtClean="0"/>
                  <a:t> sau </a:t>
                </a:r>
                <a:r>
                  <a:rPr lang="ro-RO" sz="2400" dirty="0"/>
                  <a:t>G</a:t>
                </a:r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400" b="0" dirty="0" smtClean="0"/>
                  <a:t>.</a:t>
                </a:r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10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4589" y="6506205"/>
                <a:ext cx="5212217" cy="521053"/>
              </a:xfrm>
              <a:prstGeom prst="rect">
                <a:avLst/>
              </a:prstGeom>
              <a:blipFill>
                <a:blip r:embed="rId5"/>
                <a:stretch>
                  <a:fillRect l="-1871" t="-281395" r="-30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itle 1"/>
              <p:cNvSpPr txBox="1">
                <a:spLocks/>
              </p:cNvSpPr>
              <p:nvPr/>
            </p:nvSpPr>
            <p:spPr bwMode="gray">
              <a:xfrm>
                <a:off x="10296132" y="1864834"/>
                <a:ext cx="539982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ro-RO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o-RO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o-RO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6132" y="1864834"/>
                <a:ext cx="5399827" cy="521053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/>
        </p:nvSpPr>
        <p:spPr>
          <a:xfrm rot="10800000">
            <a:off x="7478894" y="4775600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13" name="Title 1"/>
          <p:cNvSpPr txBox="1">
            <a:spLocks/>
          </p:cNvSpPr>
          <p:nvPr/>
        </p:nvSpPr>
        <p:spPr bwMode="gray">
          <a:xfrm>
            <a:off x="7857641" y="89235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Title 1"/>
          <p:cNvSpPr txBox="1">
            <a:spLocks/>
          </p:cNvSpPr>
          <p:nvPr/>
        </p:nvSpPr>
        <p:spPr bwMode="gray">
          <a:xfrm>
            <a:off x="7106136" y="196733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5" name="Title 1"/>
          <p:cNvSpPr txBox="1">
            <a:spLocks/>
          </p:cNvSpPr>
          <p:nvPr/>
        </p:nvSpPr>
        <p:spPr bwMode="gray">
          <a:xfrm>
            <a:off x="8048448" y="229138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6" name="Title 1"/>
          <p:cNvSpPr txBox="1">
            <a:spLocks/>
          </p:cNvSpPr>
          <p:nvPr/>
        </p:nvSpPr>
        <p:spPr bwMode="gray">
          <a:xfrm>
            <a:off x="9247799" y="108300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7" name="Title 1"/>
          <p:cNvSpPr txBox="1">
            <a:spLocks/>
          </p:cNvSpPr>
          <p:nvPr/>
        </p:nvSpPr>
        <p:spPr bwMode="gray">
          <a:xfrm>
            <a:off x="9597795" y="218982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8" name="Title 1"/>
          <p:cNvSpPr txBox="1">
            <a:spLocks/>
          </p:cNvSpPr>
          <p:nvPr/>
        </p:nvSpPr>
        <p:spPr bwMode="gray">
          <a:xfrm>
            <a:off x="9159638" y="304769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" name="Title 1"/>
          <p:cNvSpPr txBox="1">
            <a:spLocks/>
          </p:cNvSpPr>
          <p:nvPr/>
        </p:nvSpPr>
        <p:spPr bwMode="gray">
          <a:xfrm>
            <a:off x="7736422" y="3151431"/>
            <a:ext cx="277796" cy="3810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0" name="Oval 119"/>
          <p:cNvSpPr/>
          <p:nvPr/>
        </p:nvSpPr>
        <p:spPr>
          <a:xfrm>
            <a:off x="7436876" y="47024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8351165" y="4693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8803617" y="47024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7898229" y="47024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 rot="6891633">
            <a:off x="7694537" y="4317257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5" name="Rectangle 124"/>
          <p:cNvSpPr/>
          <p:nvPr/>
        </p:nvSpPr>
        <p:spPr>
          <a:xfrm rot="5400000">
            <a:off x="8188638" y="5508285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6" name="Oval 125"/>
          <p:cNvSpPr/>
          <p:nvPr/>
        </p:nvSpPr>
        <p:spPr>
          <a:xfrm>
            <a:off x="8327474" y="37717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8361362" y="57296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rot="3972549">
            <a:off x="8190214" y="4320982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29" name="Oval 128"/>
          <p:cNvSpPr/>
          <p:nvPr/>
        </p:nvSpPr>
        <p:spPr>
          <a:xfrm>
            <a:off x="8358881" y="5223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4018729">
            <a:off x="7729314" y="5309867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1" name="Rectangle 130"/>
          <p:cNvSpPr/>
          <p:nvPr/>
        </p:nvSpPr>
        <p:spPr>
          <a:xfrm rot="6753041">
            <a:off x="8198819" y="5308457"/>
            <a:ext cx="971550" cy="35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2" name="Rectangle 131"/>
          <p:cNvSpPr/>
          <p:nvPr/>
        </p:nvSpPr>
        <p:spPr>
          <a:xfrm rot="7644231">
            <a:off x="8341757" y="5036596"/>
            <a:ext cx="64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3" name="Rectangle 132"/>
          <p:cNvSpPr/>
          <p:nvPr/>
        </p:nvSpPr>
        <p:spPr>
          <a:xfrm rot="3007327">
            <a:off x="7878073" y="5013079"/>
            <a:ext cx="64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4" name="Title 1"/>
          <p:cNvSpPr txBox="1">
            <a:spLocks/>
          </p:cNvSpPr>
          <p:nvPr/>
        </p:nvSpPr>
        <p:spPr bwMode="gray">
          <a:xfrm>
            <a:off x="7754696" y="433812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5" name="Title 1"/>
          <p:cNvSpPr txBox="1">
            <a:spLocks/>
          </p:cNvSpPr>
          <p:nvPr/>
        </p:nvSpPr>
        <p:spPr bwMode="gray">
          <a:xfrm>
            <a:off x="8280344" y="433898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6" name="Title 1"/>
          <p:cNvSpPr txBox="1">
            <a:spLocks/>
          </p:cNvSpPr>
          <p:nvPr/>
        </p:nvSpPr>
        <p:spPr bwMode="gray">
          <a:xfrm>
            <a:off x="8773599" y="432750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37" name="Title 1"/>
          <p:cNvSpPr txBox="1">
            <a:spLocks/>
          </p:cNvSpPr>
          <p:nvPr/>
        </p:nvSpPr>
        <p:spPr bwMode="gray">
          <a:xfrm>
            <a:off x="9171176" y="434243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8" name="Title 1"/>
          <p:cNvSpPr txBox="1">
            <a:spLocks/>
          </p:cNvSpPr>
          <p:nvPr/>
        </p:nvSpPr>
        <p:spPr bwMode="gray">
          <a:xfrm>
            <a:off x="8530974" y="363621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6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39" name="Title 1"/>
          <p:cNvSpPr txBox="1">
            <a:spLocks/>
          </p:cNvSpPr>
          <p:nvPr/>
        </p:nvSpPr>
        <p:spPr bwMode="gray">
          <a:xfrm>
            <a:off x="8293188" y="488514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0" name="Title 1"/>
          <p:cNvSpPr txBox="1">
            <a:spLocks/>
          </p:cNvSpPr>
          <p:nvPr/>
        </p:nvSpPr>
        <p:spPr bwMode="gray">
          <a:xfrm>
            <a:off x="8513576" y="560341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8</a:t>
            </a:r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itle 1"/>
              <p:cNvSpPr txBox="1">
                <a:spLocks/>
              </p:cNvSpPr>
              <p:nvPr/>
            </p:nvSpPr>
            <p:spPr bwMode="gray">
              <a:xfrm>
                <a:off x="10296132" y="4517315"/>
                <a:ext cx="539982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sz="2400" b="0" dirty="0" smtClean="0">
                  <a:solidFill>
                    <a:schemeClr val="tx1"/>
                  </a:solidFill>
                </a:endParaRPr>
              </a:p>
              <a:p>
                <a:endParaRPr lang="ro-RO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6132" y="4517315"/>
                <a:ext cx="5399827" cy="521053"/>
              </a:xfrm>
              <a:prstGeom prst="rect">
                <a:avLst/>
              </a:prstGeom>
              <a:blipFill>
                <a:blip r:embed="rId7"/>
                <a:stretch>
                  <a:fillRect t="-255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 rot="10800000">
            <a:off x="7907645" y="4768965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43" name="Rectangle 142"/>
          <p:cNvSpPr/>
          <p:nvPr/>
        </p:nvSpPr>
        <p:spPr>
          <a:xfrm rot="10800000">
            <a:off x="8409198" y="4766785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44" name="Rectangle 143"/>
          <p:cNvSpPr/>
          <p:nvPr/>
        </p:nvSpPr>
        <p:spPr>
          <a:xfrm rot="10800000">
            <a:off x="8829760" y="4764605"/>
            <a:ext cx="54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5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1132 -0.3585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-1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50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5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8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9000"/>
                            </p:stCondLst>
                            <p:childTnLst>
                              <p:par>
                                <p:cTn id="1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50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2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43" grpId="0"/>
      <p:bldP spid="48" grpId="0" animBg="1"/>
      <p:bldP spid="81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 animBg="1"/>
      <p:bldP spid="143" grpId="0" animBg="1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579" y="3186738"/>
            <a:ext cx="6304196" cy="905140"/>
          </a:xfrm>
        </p:spPr>
        <p:txBody>
          <a:bodyPr/>
          <a:lstStyle/>
          <a:p>
            <a:r>
              <a:rPr lang="ro-RO" sz="4800" u="sng" dirty="0" smtClean="0"/>
              <a:t>Indicele distanță-grad</a:t>
            </a:r>
            <a:endParaRPr lang="ro-RO" sz="4800" u="sng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4630683" y="3036675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Exemplu:</a:t>
            </a:r>
            <a:endParaRPr lang="ro-RO" sz="3200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429383" y="3567065"/>
            <a:ext cx="3690760" cy="11683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 bwMode="gray">
              <a:xfrm>
                <a:off x="1553478" y="2090836"/>
                <a:ext cx="5721241" cy="9370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o-RO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o-RO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o-RO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ro-RO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</m:e>
                              </m:eqArr>
                            </m:sub>
                          </m:sSub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o-RO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  <a:p>
                <a:endParaRPr lang="ro-RO" sz="3200" dirty="0" smtClean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53478" y="2090836"/>
                <a:ext cx="5721241" cy="937078"/>
              </a:xfrm>
              <a:prstGeom prst="rect">
                <a:avLst/>
              </a:prstGeom>
              <a:blipFill>
                <a:blip r:embed="rId2"/>
                <a:stretch>
                  <a:fillRect t="-1298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 bwMode="gray">
          <a:xfrm>
            <a:off x="677573" y="1418541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 smtClean="0"/>
              <a:t>Formulă:</a:t>
            </a:r>
            <a:endParaRPr lang="ro-RO" sz="3200" dirty="0"/>
          </a:p>
        </p:txBody>
      </p:sp>
      <p:sp>
        <p:nvSpPr>
          <p:cNvPr id="28" name="Rectangle 27"/>
          <p:cNvSpPr/>
          <p:nvPr/>
        </p:nvSpPr>
        <p:spPr>
          <a:xfrm rot="2071133">
            <a:off x="7654795" y="2207076"/>
            <a:ext cx="108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/>
          </a:p>
        </p:txBody>
      </p:sp>
      <p:sp>
        <p:nvSpPr>
          <p:cNvPr id="31" name="Oval 30"/>
          <p:cNvSpPr/>
          <p:nvPr/>
        </p:nvSpPr>
        <p:spPr>
          <a:xfrm>
            <a:off x="7623411" y="1792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 bwMode="gray">
          <a:xfrm>
            <a:off x="7332916" y="158082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 bwMode="gray">
          <a:xfrm>
            <a:off x="8742227" y="245225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7491447" y="542634"/>
            <a:ext cx="2040748" cy="657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286136" y="5306776"/>
            <a:ext cx="3087016" cy="6677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400" dirty="0" smtClean="0">
                <a:solidFill>
                  <a:schemeClr val="tx1"/>
                </a:solidFill>
              </a:rPr>
              <a:t>DD’(G) =82 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1385513" y="1944324"/>
            <a:ext cx="1864127" cy="628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400" dirty="0" smtClean="0"/>
              <a:t>DD’(G) =</a:t>
            </a:r>
            <a:endParaRPr lang="ro-RO" sz="2400" dirty="0"/>
          </a:p>
        </p:txBody>
      </p:sp>
      <p:sp>
        <p:nvSpPr>
          <p:cNvPr id="42" name="Oval 41"/>
          <p:cNvSpPr/>
          <p:nvPr/>
        </p:nvSpPr>
        <p:spPr>
          <a:xfrm>
            <a:off x="8559924" y="24216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rot="2536239">
            <a:off x="8544260" y="2909144"/>
            <a:ext cx="108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/>
          </a:p>
        </p:txBody>
      </p:sp>
      <p:sp>
        <p:nvSpPr>
          <p:cNvPr id="51" name="Oval 50"/>
          <p:cNvSpPr/>
          <p:nvPr/>
        </p:nvSpPr>
        <p:spPr>
          <a:xfrm>
            <a:off x="9401577" y="32028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4479893">
            <a:off x="7961776" y="1988279"/>
            <a:ext cx="108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/>
          </a:p>
        </p:txBody>
      </p:sp>
      <p:sp>
        <p:nvSpPr>
          <p:cNvPr id="53" name="Oval 52"/>
          <p:cNvSpPr/>
          <p:nvPr/>
        </p:nvSpPr>
        <p:spPr>
          <a:xfrm>
            <a:off x="8251606" y="134416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6731672">
            <a:off x="8323610" y="2014074"/>
            <a:ext cx="108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/>
          </a:p>
        </p:txBody>
      </p:sp>
      <p:sp>
        <p:nvSpPr>
          <p:cNvPr id="56" name="Oval 55"/>
          <p:cNvSpPr/>
          <p:nvPr/>
        </p:nvSpPr>
        <p:spPr>
          <a:xfrm>
            <a:off x="8963297" y="14375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itle 1"/>
          <p:cNvSpPr txBox="1">
            <a:spLocks/>
          </p:cNvSpPr>
          <p:nvPr/>
        </p:nvSpPr>
        <p:spPr bwMode="gray">
          <a:xfrm>
            <a:off x="8159741" y="99533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 bwMode="gray">
          <a:xfrm>
            <a:off x="8913244" y="109102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gray">
          <a:xfrm>
            <a:off x="8803224" y="225835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Title 1"/>
          <p:cNvSpPr txBox="1">
            <a:spLocks/>
          </p:cNvSpPr>
          <p:nvPr/>
        </p:nvSpPr>
        <p:spPr bwMode="gray">
          <a:xfrm>
            <a:off x="9581577" y="301307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2" name="Rectangle 61"/>
          <p:cNvSpPr/>
          <p:nvPr/>
        </p:nvSpPr>
        <p:spPr>
          <a:xfrm rot="6731672" flipV="1">
            <a:off x="8729371" y="3802959"/>
            <a:ext cx="110917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/>
          </a:p>
        </p:txBody>
      </p:sp>
      <p:sp>
        <p:nvSpPr>
          <p:cNvPr id="63" name="Oval 62"/>
          <p:cNvSpPr/>
          <p:nvPr/>
        </p:nvSpPr>
        <p:spPr>
          <a:xfrm>
            <a:off x="8974241" y="42582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 bwMode="gray">
          <a:xfrm>
            <a:off x="9143297" y="420330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6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 bwMode="gray">
          <a:xfrm>
            <a:off x="732576" y="4347951"/>
            <a:ext cx="1751810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Utilizări</a:t>
            </a:r>
            <a:endParaRPr lang="ro-RO" sz="3200" u="sng" dirty="0"/>
          </a:p>
        </p:txBody>
      </p:sp>
      <p:sp>
        <p:nvSpPr>
          <p:cNvPr id="36" name="Title 1"/>
          <p:cNvSpPr txBox="1">
            <a:spLocks/>
          </p:cNvSpPr>
          <p:nvPr/>
        </p:nvSpPr>
        <p:spPr bwMode="gray">
          <a:xfrm>
            <a:off x="732576" y="5306776"/>
            <a:ext cx="5350362" cy="590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s</a:t>
            </a:r>
            <a:r>
              <a:rPr lang="ro-RO" sz="2400" dirty="0" smtClean="0"/>
              <a:t>tabilirea relațiilor între structura și proprietățiile anumitor molecule.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o-RO" sz="2400" dirty="0"/>
              <a:t>c</a:t>
            </a:r>
            <a:r>
              <a:rPr lang="ro-RO" sz="2400" dirty="0" smtClean="0"/>
              <a:t>orelarea parametrilor fizici, chimici și termodinamici.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568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00664 -0.404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-2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3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13" grpId="0"/>
      <p:bldP spid="14" grpId="0"/>
      <p:bldP spid="28" grpId="0" animBg="1"/>
      <p:bldP spid="31" grpId="0" animBg="1"/>
      <p:bldP spid="34" grpId="0"/>
      <p:bldP spid="33" grpId="0"/>
      <p:bldP spid="40" grpId="0"/>
      <p:bldP spid="41" grpId="0"/>
      <p:bldP spid="42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2" grpId="0" animBg="1"/>
      <p:bldP spid="63" grpId="0" animBg="1"/>
      <p:bldP spid="64" grpId="0"/>
      <p:bldP spid="29" grpId="0"/>
      <p:bldP spid="3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772124" y="2363318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principale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 bwMode="gray">
              <a:xfrm>
                <a:off x="843407" y="2869539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G cu n noduri diferit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800" b="0" dirty="0" smtClean="0"/>
                  <a:t>. Atunci</a:t>
                </a:r>
              </a:p>
              <a:p>
                <a:endParaRPr lang="ro-RO" sz="2800" dirty="0"/>
              </a:p>
              <a:p>
                <a:r>
                  <a:rPr lang="ro-RO" sz="2800" dirty="0" smtClean="0"/>
                  <a:t>          DD’</a:t>
                </a:r>
                <a:r>
                  <a:rPr lang="ro-RO" sz="2800" b="0" dirty="0" smtClean="0"/>
                  <a:t>(G)</a:t>
                </a:r>
                <a14:m>
                  <m:oMath xmlns:m="http://schemas.openxmlformats.org/officeDocument/2006/math">
                    <m:r>
                      <a:rPr lang="ro-RO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800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ro-RO" sz="2800" dirty="0" smtClean="0"/>
                  <a:t> DD’(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ro-RO" sz="2800" dirty="0" smtClean="0"/>
                  <a:t>)</a:t>
                </a:r>
                <a:endParaRPr lang="ro-RO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3407" y="2869539"/>
                <a:ext cx="5304212" cy="585008"/>
              </a:xfrm>
              <a:prstGeom prst="rect">
                <a:avLst/>
              </a:prstGeom>
              <a:blipFill>
                <a:blip r:embed="rId2"/>
                <a:stretch>
                  <a:fillRect l="-2299" t="-118750" r="-1724" b="-13125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 bwMode="gray">
          <a:xfrm>
            <a:off x="843407" y="1816556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772124" y="4043622"/>
            <a:ext cx="1619574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3200" u="sng" dirty="0" smtClean="0"/>
              <a:t>Teoremă</a:t>
            </a:r>
            <a:endParaRPr lang="ro-RO" sz="3200" u="sng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6228737" y="852497"/>
            <a:ext cx="4571709" cy="287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    </a:t>
            </a:r>
            <a:r>
              <a:rPr lang="ro-RO" sz="2800" dirty="0" smtClean="0">
                <a:solidFill>
                  <a:schemeClr val="tx1"/>
                </a:solidFill>
              </a:rPr>
              <a:t>n = 6.</a:t>
            </a:r>
            <a:endParaRPr lang="ro-RO" sz="2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592649" y="11568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8322649" y="1654837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itle 1"/>
          <p:cNvSpPr txBox="1">
            <a:spLocks/>
          </p:cNvSpPr>
          <p:nvPr/>
        </p:nvSpPr>
        <p:spPr bwMode="gray">
          <a:xfrm>
            <a:off x="7736996" y="121136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80014" y="14676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8083357" y="24878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9172349" y="14156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94717" y="24595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594571" y="196117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2452403">
            <a:off x="8624644" y="2282363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Rectangle 35"/>
          <p:cNvSpPr/>
          <p:nvPr/>
        </p:nvSpPr>
        <p:spPr>
          <a:xfrm rot="2452403">
            <a:off x="8024496" y="1792448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Rectangle 36"/>
          <p:cNvSpPr/>
          <p:nvPr/>
        </p:nvSpPr>
        <p:spPr>
          <a:xfrm rot="8040000">
            <a:off x="8076383" y="2282362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Rectangle 37"/>
          <p:cNvSpPr/>
          <p:nvPr/>
        </p:nvSpPr>
        <p:spPr>
          <a:xfrm rot="8040000">
            <a:off x="8639323" y="174634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gray">
          <a:xfrm>
            <a:off x="9310018" y="1332675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 bwMode="gray">
          <a:xfrm>
            <a:off x="9364575" y="233760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gray">
          <a:xfrm>
            <a:off x="7748711" y="248783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3" name="Title 1"/>
          <p:cNvSpPr txBox="1">
            <a:spLocks/>
          </p:cNvSpPr>
          <p:nvPr/>
        </p:nvSpPr>
        <p:spPr bwMode="gray">
          <a:xfrm>
            <a:off x="8524471" y="2121507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803492" y="5004849"/>
                <a:ext cx="5304212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800" dirty="0" smtClean="0"/>
                  <a:t>Fie un graf G cu n noduri.</a:t>
                </a:r>
                <a:r>
                  <a:rPr lang="ro-RO" sz="2800" b="0" dirty="0" smtClean="0"/>
                  <a:t> Atunci</a:t>
                </a:r>
              </a:p>
              <a:p>
                <a:endParaRPr lang="ro-RO" sz="2800" dirty="0" smtClean="0"/>
              </a:p>
              <a:p>
                <a:r>
                  <a:rPr lang="ro-RO" sz="2800" dirty="0" smtClean="0"/>
                  <a:t>          DD’</a:t>
                </a:r>
                <a:r>
                  <a:rPr lang="ro-RO" sz="2800" b="0" dirty="0" smtClean="0"/>
                  <a:t>(G) </a:t>
                </a:r>
                <a14:m>
                  <m:oMath xmlns:m="http://schemas.openxmlformats.org/officeDocument/2006/math">
                    <m:r>
                      <a:rPr lang="ro-RO" sz="280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o-RO" sz="28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800" dirty="0" smtClean="0"/>
                  <a:t>DD’(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o-RO" sz="2800" dirty="0" smtClean="0"/>
                  <a:t>)</a:t>
                </a:r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3492" y="5004849"/>
                <a:ext cx="5304212" cy="585008"/>
              </a:xfrm>
              <a:prstGeom prst="rect">
                <a:avLst/>
              </a:prstGeom>
              <a:blipFill>
                <a:blip r:embed="rId3"/>
                <a:stretch>
                  <a:fillRect l="-2414" t="-80208" b="-9479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 rot="9055571">
            <a:off x="8004944" y="139713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4" name="Oval 83"/>
          <p:cNvSpPr/>
          <p:nvPr/>
        </p:nvSpPr>
        <p:spPr>
          <a:xfrm>
            <a:off x="8758507" y="402054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8488507" y="4518514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6" name="Title 1"/>
          <p:cNvSpPr txBox="1">
            <a:spLocks/>
          </p:cNvSpPr>
          <p:nvPr/>
        </p:nvSpPr>
        <p:spPr bwMode="gray">
          <a:xfrm>
            <a:off x="7902854" y="407504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1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8145872" y="43313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8249215" y="53515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9338207" y="42792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360575" y="53232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8760429" y="482484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 rot="2452403">
            <a:off x="8790502" y="5146040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3" name="Rectangle 92"/>
          <p:cNvSpPr/>
          <p:nvPr/>
        </p:nvSpPr>
        <p:spPr>
          <a:xfrm rot="2452403">
            <a:off x="8190354" y="4656125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4" name="Rectangle 93"/>
          <p:cNvSpPr/>
          <p:nvPr/>
        </p:nvSpPr>
        <p:spPr>
          <a:xfrm rot="8040000">
            <a:off x="8242241" y="5146039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5" name="Rectangle 94"/>
          <p:cNvSpPr/>
          <p:nvPr/>
        </p:nvSpPr>
        <p:spPr>
          <a:xfrm rot="8040000">
            <a:off x="8805181" y="4610021"/>
            <a:ext cx="720000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6" name="Title 1"/>
          <p:cNvSpPr txBox="1">
            <a:spLocks/>
          </p:cNvSpPr>
          <p:nvPr/>
        </p:nvSpPr>
        <p:spPr bwMode="gray">
          <a:xfrm>
            <a:off x="8680449" y="3683201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9475876" y="4196352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3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gray">
          <a:xfrm>
            <a:off x="9530433" y="520128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Title 1"/>
          <p:cNvSpPr txBox="1">
            <a:spLocks/>
          </p:cNvSpPr>
          <p:nvPr/>
        </p:nvSpPr>
        <p:spPr bwMode="gray">
          <a:xfrm>
            <a:off x="7914569" y="5351508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5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100" name="Title 1"/>
          <p:cNvSpPr txBox="1">
            <a:spLocks/>
          </p:cNvSpPr>
          <p:nvPr/>
        </p:nvSpPr>
        <p:spPr bwMode="gray">
          <a:xfrm>
            <a:off x="8690329" y="498518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484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01484 -0.364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-1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6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7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1" grpId="0"/>
      <p:bldP spid="13" grpId="0" animBg="1"/>
      <p:bldP spid="14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81" grpId="0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gray">
          <a:xfrm>
            <a:off x="1047000" y="2381273"/>
            <a:ext cx="7152676" cy="1903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4400" u="sng" dirty="0" smtClean="0"/>
              <a:t>Rezultate secundare</a:t>
            </a:r>
            <a:endParaRPr lang="ro-RO" sz="4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 bwMode="gray">
              <a:xfrm>
                <a:off x="655173" y="1456005"/>
                <a:ext cx="539982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o-RO" sz="2400" dirty="0" smtClean="0"/>
                  <a:t>Pentru un graf  conex G de ordinul n, cu m muchii și gradul minim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o-RO" sz="2400" dirty="0" smtClean="0"/>
                  <a:t>, am obținut că:</a:t>
                </a:r>
                <a:endParaRPr lang="ro-RO" sz="2400" b="0" dirty="0" smtClean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5173" y="1456005"/>
                <a:ext cx="5399827" cy="521053"/>
              </a:xfrm>
              <a:prstGeom prst="rect">
                <a:avLst/>
              </a:prstGeom>
              <a:blipFill>
                <a:blip r:embed="rId2"/>
                <a:stretch>
                  <a:fillRect l="-1467" t="-74118" b="-9176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/>
          <p:cNvSpPr txBox="1">
            <a:spLocks/>
          </p:cNvSpPr>
          <p:nvPr/>
        </p:nvSpPr>
        <p:spPr bwMode="gray">
          <a:xfrm>
            <a:off x="8514591" y="819524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itle 1"/>
              <p:cNvSpPr txBox="1">
                <a:spLocks/>
              </p:cNvSpPr>
              <p:nvPr/>
            </p:nvSpPr>
            <p:spPr bwMode="gray">
              <a:xfrm>
                <a:off x="1033035" y="2211409"/>
                <a:ext cx="5185972" cy="11091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DD’(G) </a:t>
                </a:r>
                <a14:m>
                  <m:oMath xmlns:m="http://schemas.openxmlformats.org/officeDocument/2006/math">
                    <m:r>
                      <a:rPr lang="ro-RO" sz="2400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400" dirty="0" smtClean="0"/>
                  <a:t> m(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400" b="0" dirty="0" smtClean="0"/>
                  <a:t>+n+2) +n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o-RO" sz="2400" b="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o-RO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ro-RO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o-RO" sz="24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400" b="0" dirty="0" smtClean="0"/>
                  <a:t> - </a:t>
                </a:r>
                <a:r>
                  <a:rPr lang="ro-RO" sz="2400" dirty="0" smtClean="0"/>
                  <a:t>n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ro-RO" sz="24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400" dirty="0" smtClean="0"/>
                  <a:t>)  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8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3035" y="2211409"/>
                <a:ext cx="5185972" cy="1109111"/>
              </a:xfrm>
              <a:prstGeom prst="rect">
                <a:avLst/>
              </a:prstGeom>
              <a:blipFill>
                <a:blip r:embed="rId3"/>
                <a:stretch>
                  <a:fillRect l="-1763" r="-188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itle 1"/>
              <p:cNvSpPr txBox="1">
                <a:spLocks/>
              </p:cNvSpPr>
              <p:nvPr/>
            </p:nvSpPr>
            <p:spPr bwMode="gray">
              <a:xfrm>
                <a:off x="866903" y="3898627"/>
                <a:ext cx="521221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În </a:t>
                </a:r>
                <a:r>
                  <a:rPr lang="ro-RO" sz="2400" dirty="0"/>
                  <a:t>particular, egalitatea este valabilă dacă și numai dacă </a:t>
                </a:r>
                <a:r>
                  <a:rPr lang="ro-RO" sz="2400" dirty="0" smtClean="0"/>
                  <a:t>G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ro-RO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400" b="0" dirty="0" smtClean="0"/>
                  <a:t>.</a:t>
                </a:r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8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6903" y="3898627"/>
                <a:ext cx="5212217" cy="521053"/>
              </a:xfrm>
              <a:prstGeom prst="rect">
                <a:avLst/>
              </a:prstGeom>
              <a:blipFill>
                <a:blip r:embed="rId4"/>
                <a:stretch>
                  <a:fillRect l="-1754" t="-215294" r="-315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itle 1"/>
          <p:cNvSpPr txBox="1">
            <a:spLocks/>
          </p:cNvSpPr>
          <p:nvPr/>
        </p:nvSpPr>
        <p:spPr bwMode="gray">
          <a:xfrm>
            <a:off x="551228" y="3822986"/>
            <a:ext cx="5212217" cy="5210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2400" dirty="0" smtClean="0"/>
              <a:t>Pentru un graf G de ordinul n, cu m muchii și raza r, am obținut că:</a:t>
            </a:r>
            <a:endParaRPr lang="ro-RO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itle 1"/>
              <p:cNvSpPr txBox="1">
                <a:spLocks/>
              </p:cNvSpPr>
              <p:nvPr/>
            </p:nvSpPr>
            <p:spPr bwMode="gray">
              <a:xfrm>
                <a:off x="1801700" y="4711226"/>
                <a:ext cx="6549819" cy="5850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DD’(G) ≥ m ( 2n-2+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ro-R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400" dirty="0" smtClean="0"/>
                  <a:t> - r )</a:t>
                </a:r>
              </a:p>
              <a:p>
                <a:endParaRPr lang="ro-RO" sz="2800" dirty="0"/>
              </a:p>
            </p:txBody>
          </p:sp>
        </mc:Choice>
        <mc:Fallback xmlns="">
          <p:sp>
            <p:nvSpPr>
              <p:cNvPr id="10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1700" y="4711226"/>
                <a:ext cx="6549819" cy="585008"/>
              </a:xfrm>
              <a:prstGeom prst="rect">
                <a:avLst/>
              </a:prstGeom>
              <a:blipFill>
                <a:blip r:embed="rId5"/>
                <a:stretch>
                  <a:fillRect l="-1490" t="-343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/>
          <p:cNvSpPr/>
          <p:nvPr/>
        </p:nvSpPr>
        <p:spPr>
          <a:xfrm>
            <a:off x="9676527" y="41591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 flipV="1">
            <a:off x="8534977" y="4225041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38" name="Title 1"/>
          <p:cNvSpPr txBox="1">
            <a:spLocks/>
          </p:cNvSpPr>
          <p:nvPr/>
        </p:nvSpPr>
        <p:spPr bwMode="gray">
          <a:xfrm>
            <a:off x="8804941" y="1838469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itle 1"/>
              <p:cNvSpPr txBox="1">
                <a:spLocks/>
              </p:cNvSpPr>
              <p:nvPr/>
            </p:nvSpPr>
            <p:spPr bwMode="gray">
              <a:xfrm>
                <a:off x="842783" y="6212580"/>
                <a:ext cx="5212217" cy="5210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000" b="0" i="0" kern="1200" cap="none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ro-RO" sz="2400" dirty="0" smtClean="0"/>
                  <a:t>În </a:t>
                </a:r>
                <a:r>
                  <a:rPr lang="ro-RO" sz="2400" dirty="0"/>
                  <a:t>particular, egalitatea este valabilă dacă și numai dacă </a:t>
                </a:r>
                <a:r>
                  <a:rPr lang="ro-RO" sz="2400" dirty="0" smtClean="0"/>
                  <a:t>G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ro-RO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o-RO" sz="2400" b="0" dirty="0" smtClean="0"/>
                  <a:t>.</a:t>
                </a:r>
              </a:p>
              <a:p>
                <a:endParaRPr lang="ro-RO" sz="2400" b="0" dirty="0" smtClean="0"/>
              </a:p>
              <a:p>
                <a:endParaRPr lang="ro-RO" sz="2400" b="0" dirty="0" smtClean="0"/>
              </a:p>
              <a:p>
                <a:endParaRPr lang="ro-RO" sz="2400" dirty="0"/>
              </a:p>
              <a:p>
                <a:endParaRPr lang="ro-RO" sz="2400" dirty="0"/>
              </a:p>
              <a:p>
                <a:endParaRPr lang="ro-RO" sz="2400" dirty="0"/>
              </a:p>
            </p:txBody>
          </p:sp>
        </mc:Choice>
        <mc:Fallback xmlns="">
          <p:sp>
            <p:nvSpPr>
              <p:cNvPr id="6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42783" y="6212580"/>
                <a:ext cx="5212217" cy="521053"/>
              </a:xfrm>
              <a:prstGeom prst="rect">
                <a:avLst/>
              </a:prstGeom>
              <a:blipFill>
                <a:blip r:embed="rId6"/>
                <a:stretch>
                  <a:fillRect l="-1754" t="-212791" r="-315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8396655" y="41695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995134" y="29351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86247" y="29351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9035727" y="21595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gray">
          <a:xfrm>
            <a:off x="10154876" y="268851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2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1" name="Title 1"/>
          <p:cNvSpPr txBox="1">
            <a:spLocks/>
          </p:cNvSpPr>
          <p:nvPr/>
        </p:nvSpPr>
        <p:spPr bwMode="gray">
          <a:xfrm>
            <a:off x="9836090" y="411277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2" name="Title 1"/>
          <p:cNvSpPr txBox="1">
            <a:spLocks/>
          </p:cNvSpPr>
          <p:nvPr/>
        </p:nvSpPr>
        <p:spPr bwMode="gray">
          <a:xfrm>
            <a:off x="8102906" y="4112776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 smtClean="0">
                <a:solidFill>
                  <a:schemeClr val="tx1"/>
                </a:solidFill>
              </a:rPr>
              <a:t>4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73" name="Title 1"/>
          <p:cNvSpPr txBox="1">
            <a:spLocks/>
          </p:cNvSpPr>
          <p:nvPr/>
        </p:nvSpPr>
        <p:spPr bwMode="gray">
          <a:xfrm>
            <a:off x="7694970" y="2722083"/>
            <a:ext cx="342035" cy="379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6" name="Rectangle 75"/>
          <p:cNvSpPr/>
          <p:nvPr/>
        </p:nvSpPr>
        <p:spPr>
          <a:xfrm rot="2336321" flipV="1">
            <a:off x="9002619" y="2623677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7" name="Rectangle 76"/>
          <p:cNvSpPr/>
          <p:nvPr/>
        </p:nvSpPr>
        <p:spPr>
          <a:xfrm rot="6292182" flipV="1">
            <a:off x="9313422" y="3651059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8" name="Rectangle 77"/>
          <p:cNvSpPr/>
          <p:nvPr/>
        </p:nvSpPr>
        <p:spPr>
          <a:xfrm rot="8558138" flipV="1">
            <a:off x="7964654" y="2636596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79" name="Rectangle 78"/>
          <p:cNvSpPr/>
          <p:nvPr/>
        </p:nvSpPr>
        <p:spPr>
          <a:xfrm rot="15147656" flipV="1">
            <a:off x="7672493" y="3629437"/>
            <a:ext cx="1224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2" name="Rectangle 81"/>
          <p:cNvSpPr/>
          <p:nvPr/>
        </p:nvSpPr>
        <p:spPr>
          <a:xfrm flipV="1">
            <a:off x="8081727" y="3027342"/>
            <a:ext cx="2088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83" name="Rectangle 82"/>
          <p:cNvSpPr/>
          <p:nvPr/>
        </p:nvSpPr>
        <p:spPr>
          <a:xfrm rot="6425921" flipV="1">
            <a:off x="7766753" y="3284944"/>
            <a:ext cx="2052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6" name="Rectangle 105"/>
          <p:cNvSpPr/>
          <p:nvPr/>
        </p:nvSpPr>
        <p:spPr>
          <a:xfrm rot="15147656" flipV="1">
            <a:off x="8472482" y="3253498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7" name="Rectangle 106"/>
          <p:cNvSpPr/>
          <p:nvPr/>
        </p:nvSpPr>
        <p:spPr>
          <a:xfrm rot="8558138" flipV="1">
            <a:off x="8259974" y="3658722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  <p:sp>
        <p:nvSpPr>
          <p:cNvPr id="108" name="Rectangle 107"/>
          <p:cNvSpPr/>
          <p:nvPr/>
        </p:nvSpPr>
        <p:spPr>
          <a:xfrm rot="2148954" flipV="1">
            <a:off x="7956982" y="3638495"/>
            <a:ext cx="1980000" cy="36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757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1944 L -0.00769 -0.366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1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81" grpId="0"/>
      <p:bldP spid="84" grpId="0"/>
      <p:bldP spid="101" grpId="0"/>
      <p:bldP spid="102" grpId="0"/>
      <p:bldP spid="126" grpId="0" animBg="1"/>
      <p:bldP spid="128" grpId="0" animBg="1"/>
      <p:bldP spid="138" grpId="0"/>
      <p:bldP spid="63" grpId="0"/>
      <p:bldP spid="64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6" grpId="0" animBg="1"/>
      <p:bldP spid="77" grpId="0" animBg="1"/>
      <p:bldP spid="78" grpId="0" animBg="1"/>
      <p:bldP spid="79" grpId="0" animBg="1"/>
      <p:bldP spid="82" grpId="0" animBg="1"/>
      <p:bldP spid="83" grpId="0" animBg="1"/>
      <p:bldP spid="106" grpId="0" animBg="1"/>
      <p:bldP spid="107" grpId="0" animBg="1"/>
      <p:bldP spid="10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1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2680</TotalTime>
  <Words>1662</Words>
  <Application>Microsoft Office PowerPoint</Application>
  <PresentationFormat>Widescreen</PresentationFormat>
  <Paragraphs>567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Wingdings</vt:lpstr>
      <vt:lpstr>Wingdings 3</vt:lpstr>
      <vt:lpstr>Ion Boardroom</vt:lpstr>
      <vt:lpstr>Lucrare de licență </vt:lpstr>
      <vt:lpstr>Prezentare generală</vt:lpstr>
      <vt:lpstr>1. Noțiuni introductive</vt:lpstr>
      <vt:lpstr>Indicele Wiener</vt:lpstr>
      <vt:lpstr>PowerPoint Presentation</vt:lpstr>
      <vt:lpstr>PowerPoint Presentation</vt:lpstr>
      <vt:lpstr>Indicele distanță-grad</vt:lpstr>
      <vt:lpstr>PowerPoint Presentation</vt:lpstr>
      <vt:lpstr>PowerPoint Presentation</vt:lpstr>
      <vt:lpstr>Indicele Gutman</vt:lpstr>
      <vt:lpstr>PowerPoint Presentation</vt:lpstr>
      <vt:lpstr>Indicele Harary</vt:lpstr>
      <vt:lpstr>PowerPoint Presentation</vt:lpstr>
      <vt:lpstr>PowerPoint Presentation</vt:lpstr>
      <vt:lpstr>Indicele armonic</vt:lpstr>
      <vt:lpstr>PowerPoint Presentation</vt:lpstr>
      <vt:lpstr>Indicele Merrield-Simmons </vt:lpstr>
      <vt:lpstr>PowerPoint Presentation</vt:lpstr>
      <vt:lpstr>Indicele sumă-conectivitate</vt:lpstr>
      <vt:lpstr>PowerPoint Presentation</vt:lpstr>
      <vt:lpstr>Indicele Szeged</vt:lpstr>
      <vt:lpstr>PowerPoint Presentation</vt:lpstr>
      <vt:lpstr>Indicele Zagreb</vt:lpstr>
      <vt:lpstr>PowerPoint Presentation</vt:lpstr>
      <vt:lpstr>PowerPoint Presentation</vt:lpstr>
      <vt:lpstr>Indicele Randić</vt:lpstr>
      <vt:lpstr>PowerPoint Presentation</vt:lpstr>
      <vt:lpstr>Relații între indici topologici</vt:lpstr>
      <vt:lpstr>PowerPoint Presentation</vt:lpstr>
      <vt:lpstr>„Mulțumesc pentru timpul acordat”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Lucrare de licență</dc:title>
  <dc:creator>Windows User</dc:creator>
  <cp:lastModifiedBy>Windows User</cp:lastModifiedBy>
  <cp:revision>152</cp:revision>
  <dcterms:created xsi:type="dcterms:W3CDTF">2020-02-05T14:40:50Z</dcterms:created>
  <dcterms:modified xsi:type="dcterms:W3CDTF">2020-02-11T10:02:09Z</dcterms:modified>
</cp:coreProperties>
</file>