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5" r:id="rId8"/>
    <p:sldId id="263" r:id="rId9"/>
    <p:sldId id="264" r:id="rId10"/>
    <p:sldId id="266" r:id="rId11"/>
    <p:sldId id="271" r:id="rId12"/>
    <p:sldId id="272" r:id="rId13"/>
    <p:sldId id="273" r:id="rId14"/>
    <p:sldId id="274" r:id="rId15"/>
    <p:sldId id="275" r:id="rId16"/>
    <p:sldId id="276" r:id="rId17"/>
    <p:sldId id="267" r:id="rId18"/>
    <p:sldId id="278"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778379-230F-4AA8-B792-DE93FFAE7CE9}" type="datetimeFigureOut">
              <a:rPr lang="ro-RO" smtClean="0"/>
              <a:t>12.12.2021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35458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405487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01373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986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696776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778379-230F-4AA8-B792-DE93FFAE7CE9}" type="datetimeFigureOut">
              <a:rPr lang="ro-RO" smtClean="0"/>
              <a:t>12.12.2021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1939191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778379-230F-4AA8-B792-DE93FFAE7CE9}" type="datetimeFigureOut">
              <a:rPr lang="ro-RO" smtClean="0"/>
              <a:t>12.12.2021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4247654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78379-230F-4AA8-B792-DE93FFAE7CE9}" type="datetimeFigureOut">
              <a:rPr lang="ro-RO" smtClean="0"/>
              <a:t>12.12.2021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431045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78379-230F-4AA8-B792-DE93FFAE7CE9}" type="datetimeFigureOut">
              <a:rPr lang="ro-RO" smtClean="0"/>
              <a:t>12.12.2021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263102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78379-230F-4AA8-B792-DE93FFAE7CE9}" type="datetimeFigureOut">
              <a:rPr lang="ro-RO" smtClean="0"/>
              <a:t>12.12.2021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14434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78379-230F-4AA8-B792-DE93FFAE7CE9}" type="datetimeFigureOut">
              <a:rPr lang="ro-RO" smtClean="0"/>
              <a:t>12.12.2021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92127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342853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78379-230F-4AA8-B792-DE93FFAE7CE9}" type="datetimeFigureOut">
              <a:rPr lang="ro-RO" smtClean="0"/>
              <a:t>12.12.2021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242860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778379-230F-4AA8-B792-DE93FFAE7CE9}" type="datetimeFigureOut">
              <a:rPr lang="ro-RO" smtClean="0"/>
              <a:t>12.12.2021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109031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78379-230F-4AA8-B792-DE93FFAE7CE9}" type="datetimeFigureOut">
              <a:rPr lang="ro-RO" smtClean="0"/>
              <a:t>12.12.2021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102879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154030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78379-230F-4AA8-B792-DE93FFAE7CE9}" type="datetimeFigureOut">
              <a:rPr lang="ro-RO" smtClean="0"/>
              <a:t>12.12.2021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134D5EC-A5AC-4932-9DDD-B314D466AE4D}" type="slidenum">
              <a:rPr lang="ro-RO" smtClean="0"/>
              <a:t>‹#›</a:t>
            </a:fld>
            <a:endParaRPr lang="ro-RO"/>
          </a:p>
        </p:txBody>
      </p:sp>
    </p:spTree>
    <p:extLst>
      <p:ext uri="{BB962C8B-B14F-4D97-AF65-F5344CB8AC3E}">
        <p14:creationId xmlns:p14="http://schemas.microsoft.com/office/powerpoint/2010/main" val="271624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778379-230F-4AA8-B792-DE93FFAE7CE9}" type="datetimeFigureOut">
              <a:rPr lang="ro-RO" smtClean="0"/>
              <a:t>12.12.2021</a:t>
            </a:fld>
            <a:endParaRPr lang="ro-RO"/>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134D5EC-A5AC-4932-9DDD-B314D466AE4D}" type="slidenum">
              <a:rPr lang="ro-RO" smtClean="0"/>
              <a:t>‹#›</a:t>
            </a:fld>
            <a:endParaRPr lang="ro-RO"/>
          </a:p>
        </p:txBody>
      </p:sp>
    </p:spTree>
    <p:extLst>
      <p:ext uri="{BB962C8B-B14F-4D97-AF65-F5344CB8AC3E}">
        <p14:creationId xmlns:p14="http://schemas.microsoft.com/office/powerpoint/2010/main" val="20920442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CE1A-2732-4550-A10A-66A3F6EB9B4F}"/>
              </a:ext>
            </a:extLst>
          </p:cNvPr>
          <p:cNvSpPr>
            <a:spLocks noGrp="1"/>
          </p:cNvSpPr>
          <p:nvPr>
            <p:ph type="ctrTitle"/>
          </p:nvPr>
        </p:nvSpPr>
        <p:spPr>
          <a:xfrm>
            <a:off x="2803867" y="2855748"/>
            <a:ext cx="9001462" cy="2387600"/>
          </a:xfrm>
        </p:spPr>
        <p:txBody>
          <a:bodyPr/>
          <a:lstStyle/>
          <a:p>
            <a:r>
              <a:rPr lang="ro-RO" u="sng" dirty="0"/>
              <a:t>Deep Learning Resume</a:t>
            </a:r>
          </a:p>
        </p:txBody>
      </p:sp>
      <p:sp>
        <p:nvSpPr>
          <p:cNvPr id="3" name="Subtitle 2">
            <a:extLst>
              <a:ext uri="{FF2B5EF4-FFF2-40B4-BE49-F238E27FC236}">
                <a16:creationId xmlns:a16="http://schemas.microsoft.com/office/drawing/2014/main" id="{6B786739-C58D-44DB-ADB0-89DF1CE23436}"/>
              </a:ext>
            </a:extLst>
          </p:cNvPr>
          <p:cNvSpPr>
            <a:spLocks noGrp="1"/>
          </p:cNvSpPr>
          <p:nvPr>
            <p:ph type="subTitle" idx="1"/>
          </p:nvPr>
        </p:nvSpPr>
        <p:spPr>
          <a:xfrm>
            <a:off x="3360458" y="5534205"/>
            <a:ext cx="9001462" cy="1655762"/>
          </a:xfrm>
        </p:spPr>
        <p:txBody>
          <a:bodyPr/>
          <a:lstStyle/>
          <a:p>
            <a:r>
              <a:rPr lang="ro-RO" dirty="0"/>
              <a:t>„Noțiuni introductive pentru proiect”</a:t>
            </a:r>
          </a:p>
        </p:txBody>
      </p:sp>
    </p:spTree>
    <p:extLst>
      <p:ext uri="{BB962C8B-B14F-4D97-AF65-F5344CB8AC3E}">
        <p14:creationId xmlns:p14="http://schemas.microsoft.com/office/powerpoint/2010/main" val="149474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270344" y="230588"/>
            <a:ext cx="11433976" cy="6627411"/>
          </a:xfrm>
        </p:spPr>
        <p:txBody>
          <a:bodyPr>
            <a:normAutofit fontScale="92500" lnSpcReduction="10000"/>
          </a:bodyPr>
          <a:lstStyle/>
          <a:p>
            <a:pPr marL="0" indent="0">
              <a:buNone/>
            </a:pPr>
            <a:r>
              <a:rPr lang="ro-RO" b="0" i="0" dirty="0">
                <a:effectLst/>
                <a:latin typeface="Helvetica Neue"/>
              </a:rPr>
              <a:t>        </a:t>
            </a:r>
            <a:r>
              <a:rPr lang="en-US" b="0" i="0" dirty="0">
                <a:effectLst/>
                <a:latin typeface="Helvetica Neue"/>
              </a:rPr>
              <a:t>Such DNNs allow for very </a:t>
            </a:r>
            <a:r>
              <a:rPr lang="en-US" b="0" i="0" u="sng" dirty="0">
                <a:effectLst/>
                <a:latin typeface="Helvetica Neue"/>
              </a:rPr>
              <a:t>complex representations of data</a:t>
            </a:r>
            <a:r>
              <a:rPr lang="en-US" b="0" i="0" dirty="0">
                <a:effectLst/>
                <a:latin typeface="Helvetica Neue"/>
              </a:rPr>
              <a:t> to be modeled, which has opened the door to analyzing </a:t>
            </a:r>
            <a:r>
              <a:rPr lang="en-US" b="0" i="0" u="sng" dirty="0">
                <a:effectLst/>
                <a:latin typeface="Helvetica Neue"/>
              </a:rPr>
              <a:t>high-dimensional data</a:t>
            </a:r>
            <a:r>
              <a:rPr lang="en-US" b="0" i="0" dirty="0">
                <a:effectLst/>
                <a:latin typeface="Helvetica Neue"/>
              </a:rPr>
              <a:t> (e.g., </a:t>
            </a:r>
            <a:r>
              <a:rPr lang="en-US" b="0" i="0" u="sng" dirty="0">
                <a:effectLst/>
                <a:latin typeface="Helvetica Neue"/>
              </a:rPr>
              <a:t>images</a:t>
            </a:r>
            <a:r>
              <a:rPr lang="en-US" b="0" i="0" dirty="0">
                <a:effectLst/>
                <a:latin typeface="Helvetica Neue"/>
              </a:rPr>
              <a:t>, </a:t>
            </a:r>
            <a:r>
              <a:rPr lang="en-US" b="0" i="0" u="sng" dirty="0">
                <a:effectLst/>
                <a:latin typeface="Helvetica Neue"/>
              </a:rPr>
              <a:t>videos</a:t>
            </a:r>
            <a:r>
              <a:rPr lang="en-US" b="0" i="0" dirty="0">
                <a:effectLst/>
                <a:latin typeface="Helvetica Neue"/>
              </a:rPr>
              <a:t>, and </a:t>
            </a:r>
            <a:r>
              <a:rPr lang="en-US" b="0" i="0" u="sng" dirty="0">
                <a:effectLst/>
                <a:latin typeface="Helvetica Neue"/>
              </a:rPr>
              <a:t>sound bytes</a:t>
            </a:r>
            <a:r>
              <a:rPr lang="en-US" b="0" i="0" dirty="0">
                <a:effectLst/>
                <a:latin typeface="Helvetica Neue"/>
              </a:rPr>
              <a:t>). </a:t>
            </a:r>
            <a:endParaRPr lang="ro-RO" b="0" i="0" dirty="0">
              <a:effectLst/>
              <a:latin typeface="Helvetica Neue"/>
            </a:endParaRPr>
          </a:p>
          <a:p>
            <a:pPr marL="0" indent="0">
              <a:spcBef>
                <a:spcPts val="0"/>
              </a:spcBef>
              <a:buNone/>
            </a:pPr>
            <a:r>
              <a:rPr lang="ro-RO" b="0" i="0" dirty="0">
                <a:effectLst/>
                <a:latin typeface="Helvetica Neue"/>
              </a:rPr>
              <a:t>        </a:t>
            </a:r>
            <a:r>
              <a:rPr lang="en-US" b="0" i="0" dirty="0">
                <a:effectLst/>
                <a:latin typeface="Helvetica Neue"/>
              </a:rPr>
              <a:t>In some machine learning approaches, features of the data need to be defined prior to modeling (e.g., ordinary linear regression). One can only imagine trying to create the features for the digit recognition problem above. </a:t>
            </a:r>
            <a:endParaRPr lang="ro-RO" b="0" i="0" dirty="0">
              <a:effectLst/>
              <a:latin typeface="Helvetica Neue"/>
            </a:endParaRPr>
          </a:p>
          <a:p>
            <a:pPr marL="0" indent="0">
              <a:spcBef>
                <a:spcPts val="0"/>
              </a:spcBef>
              <a:buNone/>
            </a:pPr>
            <a:r>
              <a:rPr lang="ro-RO" dirty="0">
                <a:effectLst/>
                <a:latin typeface="Helvetica Neue"/>
              </a:rPr>
              <a:t>        </a:t>
            </a:r>
            <a:r>
              <a:rPr lang="en-US" b="0" i="0" dirty="0">
                <a:effectLst/>
                <a:latin typeface="Helvetica Neue"/>
              </a:rPr>
              <a:t>However, with DNNs, the </a:t>
            </a:r>
            <a:r>
              <a:rPr lang="en-US" b="0" i="0" u="sng" dirty="0">
                <a:effectLst/>
                <a:latin typeface="Helvetica Neue"/>
              </a:rPr>
              <a:t>hidden layers</a:t>
            </a:r>
            <a:r>
              <a:rPr lang="en-US" b="0" i="0" dirty="0">
                <a:effectLst/>
                <a:latin typeface="Helvetica Neue"/>
              </a:rPr>
              <a:t> </a:t>
            </a:r>
            <a:r>
              <a:rPr lang="en-US" b="0" i="0" u="sng" dirty="0">
                <a:effectLst/>
                <a:latin typeface="Helvetica Neue"/>
              </a:rPr>
              <a:t>provide</a:t>
            </a:r>
            <a:r>
              <a:rPr lang="en-US" b="0" i="0" dirty="0">
                <a:effectLst/>
                <a:latin typeface="Helvetica Neue"/>
              </a:rPr>
              <a:t> the means to </a:t>
            </a:r>
            <a:r>
              <a:rPr lang="en-US" b="0" i="0" u="sng" dirty="0">
                <a:effectLst/>
                <a:latin typeface="Helvetica Neue"/>
              </a:rPr>
              <a:t>auto-identify useful features</a:t>
            </a:r>
            <a:r>
              <a:rPr lang="en-US" b="0" i="0" dirty="0">
                <a:effectLst/>
                <a:latin typeface="Helvetica Neue"/>
              </a:rPr>
              <a:t>. A simple way to think of this is to go back to our digit recognition problem. The </a:t>
            </a:r>
            <a:r>
              <a:rPr lang="en-US" b="0" i="0" u="sng" dirty="0">
                <a:effectLst/>
                <a:latin typeface="Helvetica Neue"/>
              </a:rPr>
              <a:t>first</a:t>
            </a:r>
            <a:r>
              <a:rPr lang="en-US" b="0" i="0" dirty="0">
                <a:effectLst/>
                <a:latin typeface="Helvetica Neue"/>
              </a:rPr>
              <a:t> </a:t>
            </a:r>
            <a:r>
              <a:rPr lang="en-US" b="0" i="0" u="sng" dirty="0">
                <a:effectLst/>
                <a:latin typeface="Helvetica Neue"/>
              </a:rPr>
              <a:t>hidden</a:t>
            </a:r>
            <a:r>
              <a:rPr lang="en-US" b="0" i="0" dirty="0">
                <a:effectLst/>
                <a:latin typeface="Helvetica Neue"/>
              </a:rPr>
              <a:t> </a:t>
            </a:r>
            <a:r>
              <a:rPr lang="en-US" b="0" i="0" u="sng" dirty="0">
                <a:effectLst/>
                <a:latin typeface="Helvetica Neue"/>
              </a:rPr>
              <a:t>layer</a:t>
            </a:r>
            <a:r>
              <a:rPr lang="en-US" b="0" i="0" dirty="0">
                <a:effectLst/>
                <a:latin typeface="Helvetica Neue"/>
              </a:rPr>
              <a:t> may learn about </a:t>
            </a:r>
            <a:r>
              <a:rPr lang="en-US" b="0" i="0" u="sng" dirty="0">
                <a:effectLst/>
                <a:latin typeface="Helvetica Neue"/>
              </a:rPr>
              <a:t>the angles of the line</a:t>
            </a:r>
            <a:r>
              <a:rPr lang="en-US" b="0" i="0" dirty="0">
                <a:effectLst/>
                <a:latin typeface="Helvetica Neue"/>
              </a:rPr>
              <a:t>, the </a:t>
            </a:r>
            <a:r>
              <a:rPr lang="en-US" b="0" i="0" u="sng" dirty="0">
                <a:effectLst/>
                <a:latin typeface="Helvetica Neue"/>
              </a:rPr>
              <a:t>next hidden layer</a:t>
            </a:r>
            <a:r>
              <a:rPr lang="en-US" b="0" i="0" dirty="0">
                <a:effectLst/>
                <a:latin typeface="Helvetica Neue"/>
              </a:rPr>
              <a:t> may learn about </a:t>
            </a:r>
            <a:r>
              <a:rPr lang="en-US" b="0" i="0" u="sng" dirty="0">
                <a:effectLst/>
                <a:latin typeface="Helvetica Neue"/>
              </a:rPr>
              <a:t>the thickness of the lines</a:t>
            </a:r>
            <a:r>
              <a:rPr lang="en-US" b="0" i="0" dirty="0">
                <a:effectLst/>
                <a:latin typeface="Helvetica Neue"/>
              </a:rPr>
              <a:t>, the </a:t>
            </a:r>
            <a:r>
              <a:rPr lang="en-US" b="0" i="0" u="sng" dirty="0">
                <a:effectLst/>
                <a:latin typeface="Helvetica Neue"/>
              </a:rPr>
              <a:t>next</a:t>
            </a:r>
            <a:r>
              <a:rPr lang="en-US" b="0" i="0" dirty="0">
                <a:effectLst/>
                <a:latin typeface="Helvetica Neue"/>
              </a:rPr>
              <a:t> may learn </a:t>
            </a:r>
            <a:r>
              <a:rPr lang="en-US" b="0" i="0" u="sng" dirty="0">
                <a:effectLst/>
                <a:latin typeface="Helvetica Neue"/>
              </a:rPr>
              <a:t>the location and completeness of the circles</a:t>
            </a:r>
            <a:r>
              <a:rPr lang="en-US" b="0" i="0" dirty="0">
                <a:effectLst/>
                <a:latin typeface="Helvetica Neue"/>
              </a:rPr>
              <a:t>, etc. </a:t>
            </a:r>
            <a:endParaRPr lang="ro-RO" b="0" i="0" dirty="0">
              <a:effectLst/>
              <a:latin typeface="Helvetica Neue"/>
            </a:endParaRPr>
          </a:p>
          <a:p>
            <a:pPr marL="0" indent="0">
              <a:spcBef>
                <a:spcPts val="0"/>
              </a:spcBef>
              <a:buNone/>
            </a:pPr>
            <a:r>
              <a:rPr lang="ro-RO" dirty="0">
                <a:effectLst/>
                <a:latin typeface="Helvetica Neue"/>
              </a:rPr>
              <a:t>        </a:t>
            </a:r>
            <a:r>
              <a:rPr lang="en-US" b="0" i="0" dirty="0">
                <a:effectLst/>
                <a:latin typeface="Helvetica Neue"/>
              </a:rPr>
              <a:t>Aggregating these different attributes together by linking the layers allows the model to accurately predict what digit each image represents.</a:t>
            </a:r>
          </a:p>
          <a:p>
            <a:pPr marL="0" indent="0" algn="l">
              <a:spcBef>
                <a:spcPts val="0"/>
              </a:spcBef>
              <a:buNone/>
            </a:pPr>
            <a:r>
              <a:rPr lang="ro-RO" b="0" i="0" dirty="0">
                <a:effectLst/>
                <a:latin typeface="Helvetica Neue"/>
              </a:rPr>
              <a:t>        </a:t>
            </a:r>
            <a:r>
              <a:rPr lang="en-US" b="0" i="0" dirty="0">
                <a:effectLst/>
                <a:latin typeface="Helvetica Neue"/>
              </a:rPr>
              <a:t>This is </a:t>
            </a:r>
            <a:r>
              <a:rPr lang="en-US" b="0" i="0" u="sng" dirty="0">
                <a:effectLst/>
                <a:latin typeface="Helvetica Neue"/>
              </a:rPr>
              <a:t>the reason</a:t>
            </a:r>
            <a:r>
              <a:rPr lang="en-US" b="0" i="0" dirty="0">
                <a:effectLst/>
                <a:latin typeface="Helvetica Neue"/>
              </a:rPr>
              <a:t> that </a:t>
            </a:r>
            <a:r>
              <a:rPr lang="en-US" b="0" i="0" u="sng" dirty="0">
                <a:effectLst/>
                <a:latin typeface="Helvetica Neue"/>
              </a:rPr>
              <a:t>DNNs</a:t>
            </a:r>
            <a:r>
              <a:rPr lang="en-US" b="0" i="0" dirty="0">
                <a:effectLst/>
                <a:latin typeface="Helvetica Neue"/>
              </a:rPr>
              <a:t> are so </a:t>
            </a:r>
            <a:r>
              <a:rPr lang="en-US" b="0" i="0" u="sng" dirty="0">
                <a:effectLst/>
                <a:latin typeface="Helvetica Neue"/>
              </a:rPr>
              <a:t>popular</a:t>
            </a:r>
            <a:r>
              <a:rPr lang="en-US" b="0" i="0" dirty="0">
                <a:effectLst/>
                <a:latin typeface="Helvetica Neue"/>
              </a:rPr>
              <a:t> for very complex problems where feature engineering is important, but rather difficult to do by hand (e.g., facial recognition). </a:t>
            </a:r>
            <a:endParaRPr lang="ro-RO" b="0" i="0" dirty="0">
              <a:effectLst/>
              <a:latin typeface="Helvetica Neue"/>
            </a:endParaRPr>
          </a:p>
          <a:p>
            <a:pPr marL="0" indent="0" algn="l">
              <a:spcBef>
                <a:spcPts val="0"/>
              </a:spcBef>
              <a:buNone/>
            </a:pPr>
            <a:r>
              <a:rPr lang="ro-RO" dirty="0">
                <a:effectLst/>
                <a:latin typeface="Helvetica Neue"/>
              </a:rPr>
              <a:t>        </a:t>
            </a:r>
            <a:r>
              <a:rPr lang="en-US" b="0" i="0" dirty="0">
                <a:effectLst/>
                <a:latin typeface="Helvetica Neue"/>
              </a:rPr>
              <a:t>However, at their core, </a:t>
            </a:r>
            <a:r>
              <a:rPr lang="en-US" b="0" i="0" u="sng" dirty="0">
                <a:effectLst/>
                <a:latin typeface="Helvetica Neue"/>
              </a:rPr>
              <a:t>DNNs</a:t>
            </a:r>
            <a:r>
              <a:rPr lang="en-US" b="0" i="0" dirty="0">
                <a:effectLst/>
                <a:latin typeface="Helvetica Neue"/>
              </a:rPr>
              <a:t> </a:t>
            </a:r>
            <a:r>
              <a:rPr lang="en-US" b="0" i="0" u="sng" dirty="0">
                <a:effectLst/>
                <a:latin typeface="Helvetica Neue"/>
              </a:rPr>
              <a:t>perform</a:t>
            </a:r>
            <a:r>
              <a:rPr lang="en-US" b="0" i="0" dirty="0">
                <a:effectLst/>
                <a:latin typeface="Helvetica Neue"/>
              </a:rPr>
              <a:t> </a:t>
            </a:r>
            <a:r>
              <a:rPr lang="en-US" b="0" i="0" u="sng" dirty="0">
                <a:effectLst/>
                <a:latin typeface="Helvetica Neue"/>
              </a:rPr>
              <a:t>successive</a:t>
            </a:r>
            <a:r>
              <a:rPr lang="en-US" b="0" i="0" dirty="0">
                <a:effectLst/>
                <a:latin typeface="Helvetica Neue"/>
              </a:rPr>
              <a:t> </a:t>
            </a:r>
            <a:r>
              <a:rPr lang="en-US" b="0" i="0" u="sng" dirty="0">
                <a:effectLst/>
                <a:latin typeface="Helvetica Neue"/>
              </a:rPr>
              <a:t>non-linear transformations</a:t>
            </a:r>
            <a:r>
              <a:rPr lang="en-US" b="0" i="0" dirty="0">
                <a:effectLst/>
                <a:latin typeface="Helvetica Neue"/>
              </a:rPr>
              <a:t> </a:t>
            </a:r>
            <a:r>
              <a:rPr lang="en-US" b="0" i="0" u="sng" dirty="0">
                <a:effectLst/>
                <a:latin typeface="Helvetica Neue"/>
              </a:rPr>
              <a:t>across</a:t>
            </a:r>
            <a:r>
              <a:rPr lang="en-US" b="0" i="0" dirty="0">
                <a:effectLst/>
                <a:latin typeface="Helvetica Neue"/>
              </a:rPr>
              <a:t> </a:t>
            </a:r>
            <a:r>
              <a:rPr lang="en-US" b="0" i="0" u="sng" dirty="0">
                <a:effectLst/>
                <a:latin typeface="Helvetica Neue"/>
              </a:rPr>
              <a:t>each layer</a:t>
            </a:r>
            <a:r>
              <a:rPr lang="en-US" b="0" i="0" dirty="0">
                <a:effectLst/>
                <a:latin typeface="Helvetica Neue"/>
              </a:rPr>
              <a:t>, </a:t>
            </a:r>
            <a:r>
              <a:rPr lang="en-US" b="0" i="0" u="sng" dirty="0">
                <a:effectLst/>
                <a:latin typeface="Helvetica Neue"/>
              </a:rPr>
              <a:t>allowing DNNs to model very complex and non-linear relationships</a:t>
            </a:r>
            <a:r>
              <a:rPr lang="en-US" b="0" i="0" dirty="0">
                <a:effectLst/>
                <a:latin typeface="Helvetica Neue"/>
              </a:rPr>
              <a:t>. This can make </a:t>
            </a:r>
            <a:r>
              <a:rPr lang="en-US" b="0" i="0" u="sng" dirty="0">
                <a:effectLst/>
                <a:latin typeface="Helvetica Neue"/>
              </a:rPr>
              <a:t>DNNs</a:t>
            </a:r>
            <a:r>
              <a:rPr lang="en-US" b="0" i="0" dirty="0">
                <a:effectLst/>
                <a:latin typeface="Helvetica Neue"/>
              </a:rPr>
              <a:t> </a:t>
            </a:r>
            <a:r>
              <a:rPr lang="en-US" b="0" i="0" u="sng" dirty="0">
                <a:effectLst/>
                <a:latin typeface="Helvetica Neue"/>
              </a:rPr>
              <a:t>suitable</a:t>
            </a:r>
            <a:r>
              <a:rPr lang="en-US" b="0" i="0" dirty="0">
                <a:effectLst/>
                <a:latin typeface="Helvetica Neue"/>
              </a:rPr>
              <a:t> </a:t>
            </a:r>
            <a:r>
              <a:rPr lang="en-US" b="0" i="0" u="sng" dirty="0">
                <a:effectLst/>
                <a:latin typeface="Helvetica Neue"/>
              </a:rPr>
              <a:t>machine learning</a:t>
            </a:r>
            <a:r>
              <a:rPr lang="en-US" b="0" i="0" dirty="0">
                <a:effectLst/>
                <a:latin typeface="Helvetica Neue"/>
              </a:rPr>
              <a:t> </a:t>
            </a:r>
            <a:r>
              <a:rPr lang="en-US" b="0" i="0" u="sng" dirty="0">
                <a:effectLst/>
                <a:latin typeface="Helvetica Neue"/>
              </a:rPr>
              <a:t>approaches</a:t>
            </a:r>
            <a:r>
              <a:rPr lang="en-US" b="0" i="0" dirty="0">
                <a:effectLst/>
                <a:latin typeface="Helvetica Neue"/>
              </a:rPr>
              <a:t> for </a:t>
            </a:r>
            <a:r>
              <a:rPr lang="en-US" b="0" i="0" u="sng" dirty="0">
                <a:effectLst/>
                <a:latin typeface="Helvetica Neue"/>
              </a:rPr>
              <a:t>traditional regression and classification</a:t>
            </a:r>
            <a:r>
              <a:rPr lang="en-US" b="0" i="0" dirty="0">
                <a:effectLst/>
                <a:latin typeface="Helvetica Neue"/>
              </a:rPr>
              <a:t> problems as well. </a:t>
            </a:r>
            <a:endParaRPr lang="ro-RO" b="0" i="0" dirty="0">
              <a:effectLst/>
              <a:latin typeface="Helvetica Neue"/>
            </a:endParaRPr>
          </a:p>
          <a:p>
            <a:pPr marL="0" indent="0" algn="l">
              <a:spcBef>
                <a:spcPts val="0"/>
              </a:spcBef>
              <a:buNone/>
            </a:pPr>
            <a:r>
              <a:rPr lang="ro-RO" b="0" i="0" dirty="0">
                <a:effectLst/>
                <a:latin typeface="Helvetica Neue"/>
              </a:rPr>
              <a:t>       </a:t>
            </a:r>
            <a:r>
              <a:rPr lang="en-US" b="0" i="0" dirty="0">
                <a:effectLst/>
                <a:latin typeface="Helvetica Neue"/>
              </a:rPr>
              <a:t>But it is </a:t>
            </a:r>
            <a:r>
              <a:rPr lang="en-US" b="0" i="0" u="sng" dirty="0">
                <a:effectLst/>
                <a:latin typeface="Helvetica Neue"/>
              </a:rPr>
              <a:t>important</a:t>
            </a:r>
            <a:r>
              <a:rPr lang="en-US" b="0" i="0" dirty="0">
                <a:effectLst/>
                <a:latin typeface="Helvetica Neue"/>
              </a:rPr>
              <a:t> to </a:t>
            </a:r>
            <a:r>
              <a:rPr lang="en-US" b="0" i="0" u="sng" dirty="0">
                <a:effectLst/>
                <a:latin typeface="Helvetica Neue"/>
              </a:rPr>
              <a:t>keep in mind</a:t>
            </a:r>
            <a:r>
              <a:rPr lang="en-US" b="0" i="0" dirty="0">
                <a:effectLst/>
                <a:latin typeface="Helvetica Neue"/>
              </a:rPr>
              <a:t> that </a:t>
            </a:r>
            <a:r>
              <a:rPr lang="en-US" b="0" i="0" u="sng" dirty="0">
                <a:effectLst/>
                <a:latin typeface="Helvetica Neue"/>
              </a:rPr>
              <a:t>deep learning</a:t>
            </a:r>
            <a:r>
              <a:rPr lang="en-US" b="0" i="0" dirty="0">
                <a:effectLst/>
                <a:latin typeface="Helvetica Neue"/>
              </a:rPr>
              <a:t> thrives when </a:t>
            </a:r>
            <a:r>
              <a:rPr lang="en-US" b="0" i="0" u="sng" dirty="0">
                <a:effectLst/>
                <a:latin typeface="Helvetica Neue"/>
              </a:rPr>
              <a:t>dimensions</a:t>
            </a:r>
            <a:r>
              <a:rPr lang="en-US" b="0" i="0" dirty="0">
                <a:effectLst/>
                <a:latin typeface="Helvetica Neue"/>
              </a:rPr>
              <a:t> of your data are sufficiently large (e.g., </a:t>
            </a:r>
            <a:r>
              <a:rPr lang="en-US" b="0" i="0" u="sng" dirty="0">
                <a:effectLst/>
                <a:latin typeface="Helvetica Neue"/>
              </a:rPr>
              <a:t>very large training sets</a:t>
            </a:r>
            <a:r>
              <a:rPr lang="en-US" b="0" i="0" dirty="0">
                <a:effectLst/>
                <a:latin typeface="Helvetica Neue"/>
              </a:rPr>
              <a:t>). As the number of observations (n) and feature inputs (p) decrease, shallow machine learning approaches tend to perform just as well, if not better, and are more efficient.</a:t>
            </a:r>
          </a:p>
        </p:txBody>
      </p:sp>
    </p:spTree>
    <p:extLst>
      <p:ext uri="{BB962C8B-B14F-4D97-AF65-F5344CB8AC3E}">
        <p14:creationId xmlns:p14="http://schemas.microsoft.com/office/powerpoint/2010/main" val="351210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890-03B0-4C7D-A83C-454605DD5E5B}"/>
              </a:ext>
            </a:extLst>
          </p:cNvPr>
          <p:cNvSpPr>
            <a:spLocks noGrp="1"/>
          </p:cNvSpPr>
          <p:nvPr>
            <p:ph type="title"/>
          </p:nvPr>
        </p:nvSpPr>
        <p:spPr>
          <a:xfrm>
            <a:off x="993308" y="2549718"/>
            <a:ext cx="10353761" cy="1326321"/>
          </a:xfrm>
        </p:spPr>
        <p:txBody>
          <a:bodyPr/>
          <a:lstStyle/>
          <a:p>
            <a:r>
              <a:rPr lang="ro-RO" sz="4800" b="0" i="1" u="sng" dirty="0">
                <a:effectLst/>
                <a:latin typeface="Helvetica Neue"/>
              </a:rPr>
              <a:t>Feedforward DNNs</a:t>
            </a:r>
            <a:br>
              <a:rPr lang="ro-RO" b="1" i="0" dirty="0">
                <a:solidFill>
                  <a:srgbClr val="333333"/>
                </a:solidFill>
                <a:effectLst/>
                <a:latin typeface="Helvetica Neue"/>
              </a:rPr>
            </a:br>
            <a:endParaRPr lang="ro-RO" dirty="0"/>
          </a:p>
        </p:txBody>
      </p:sp>
    </p:spTree>
    <p:extLst>
      <p:ext uri="{BB962C8B-B14F-4D97-AF65-F5344CB8AC3E}">
        <p14:creationId xmlns:p14="http://schemas.microsoft.com/office/powerpoint/2010/main" val="47607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270343" y="230588"/>
            <a:ext cx="11921657" cy="6627411"/>
          </a:xfrm>
        </p:spPr>
        <p:txBody>
          <a:bodyPr>
            <a:normAutofit/>
          </a:bodyPr>
          <a:lstStyle/>
          <a:p>
            <a:pPr marL="0" indent="0">
              <a:buNone/>
            </a:pPr>
            <a:r>
              <a:rPr lang="ro-RO" b="0" i="0" dirty="0">
                <a:effectLst/>
                <a:latin typeface="Helvetica Neue"/>
              </a:rPr>
              <a:t>        </a:t>
            </a:r>
            <a:r>
              <a:rPr lang="en-US" b="0" i="0" dirty="0">
                <a:effectLst/>
                <a:latin typeface="Times New Roman" panose="02020603050405020304" pitchFamily="18" charset="0"/>
                <a:cs typeface="Times New Roman" panose="02020603050405020304" pitchFamily="18" charset="0"/>
              </a:rPr>
              <a:t>Multiple DNN </a:t>
            </a:r>
            <a:r>
              <a:rPr lang="en-US" b="0" i="0" u="sng" dirty="0">
                <a:effectLst/>
                <a:latin typeface="Times New Roman" panose="02020603050405020304" pitchFamily="18" charset="0"/>
                <a:cs typeface="Times New Roman" panose="02020603050405020304" pitchFamily="18" charset="0"/>
              </a:rPr>
              <a:t>architectures</a:t>
            </a:r>
            <a:r>
              <a:rPr lang="en-US" b="0" i="0" dirty="0">
                <a:effectLst/>
                <a:latin typeface="Times New Roman" panose="02020603050405020304" pitchFamily="18" charset="0"/>
                <a:cs typeface="Times New Roman" panose="02020603050405020304" pitchFamily="18" charset="0"/>
              </a:rPr>
              <a:t> exist and, as interest and research in this area increases, the field will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continue to flourish.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u="sng" dirty="0">
              <a:effectLst/>
              <a:latin typeface="Times New Roman" panose="02020603050405020304" pitchFamily="18" charset="0"/>
              <a:cs typeface="Times New Roman" panose="02020603050405020304" pitchFamily="18" charset="0"/>
            </a:endParaRPr>
          </a:p>
          <a:p>
            <a:pPr>
              <a:spcBef>
                <a:spcPts val="0"/>
              </a:spcBef>
              <a:buFontTx/>
              <a:buChar char="-"/>
            </a:pPr>
            <a:r>
              <a:rPr lang="ro-RO" b="0" i="0" u="sng" dirty="0">
                <a:effectLst/>
                <a:latin typeface="Times New Roman" panose="02020603050405020304" pitchFamily="18" charset="0"/>
                <a:cs typeface="Times New Roman" panose="02020603050405020304" pitchFamily="18" charset="0"/>
              </a:rPr>
              <a:t>C</a:t>
            </a:r>
            <a:r>
              <a:rPr lang="en-US" b="0" i="0" u="sng" dirty="0" err="1">
                <a:effectLst/>
                <a:latin typeface="Times New Roman" panose="02020603050405020304" pitchFamily="18" charset="0"/>
                <a:cs typeface="Times New Roman" panose="02020603050405020304" pitchFamily="18" charset="0"/>
              </a:rPr>
              <a:t>onvolutional</a:t>
            </a:r>
            <a:r>
              <a:rPr lang="en-US" b="0" i="0" u="sng" dirty="0">
                <a:effectLst/>
                <a:latin typeface="Times New Roman" panose="02020603050405020304" pitchFamily="18" charset="0"/>
                <a:cs typeface="Times New Roman" panose="02020603050405020304" pitchFamily="18" charset="0"/>
              </a:rPr>
              <a:t> neural networks</a:t>
            </a:r>
            <a:r>
              <a:rPr lang="en-US" b="0" i="0" dirty="0">
                <a:effectLst/>
                <a:latin typeface="Times New Roman" panose="02020603050405020304" pitchFamily="18" charset="0"/>
                <a:cs typeface="Times New Roman" panose="02020603050405020304" pitchFamily="18" charset="0"/>
              </a:rPr>
              <a:t> (CNNs) have </a:t>
            </a:r>
            <a:r>
              <a:rPr lang="en-US" b="0" i="0" u="sng" dirty="0">
                <a:effectLst/>
                <a:latin typeface="Times New Roman" panose="02020603050405020304" pitchFamily="18" charset="0"/>
                <a:cs typeface="Times New Roman" panose="02020603050405020304" pitchFamily="18" charset="0"/>
              </a:rPr>
              <a:t>widespread applications</a:t>
            </a:r>
            <a:r>
              <a:rPr lang="en-US" b="0" i="0" dirty="0">
                <a:effectLst/>
                <a:latin typeface="Times New Roman" panose="02020603050405020304" pitchFamily="18" charset="0"/>
                <a:cs typeface="Times New Roman" panose="02020603050405020304" pitchFamily="18" charset="0"/>
              </a:rPr>
              <a:t> in </a:t>
            </a:r>
            <a:r>
              <a:rPr lang="en-US" b="0" i="0" u="sng" dirty="0">
                <a:effectLst/>
                <a:latin typeface="Times New Roman" panose="02020603050405020304" pitchFamily="18" charset="0"/>
                <a:cs typeface="Times New Roman" panose="02020603050405020304" pitchFamily="18" charset="0"/>
              </a:rPr>
              <a:t>image</a:t>
            </a:r>
            <a:r>
              <a:rPr lang="en-US" b="0" i="0" dirty="0">
                <a:effectLst/>
                <a:latin typeface="Times New Roman" panose="02020603050405020304" pitchFamily="18" charset="0"/>
                <a:cs typeface="Times New Roman" panose="02020603050405020304" pitchFamily="18" charset="0"/>
              </a:rPr>
              <a:t> and </a:t>
            </a:r>
            <a:r>
              <a:rPr lang="en-US" b="0" i="0" u="sng" dirty="0">
                <a:effectLst/>
                <a:latin typeface="Times New Roman" panose="02020603050405020304" pitchFamily="18" charset="0"/>
                <a:cs typeface="Times New Roman" panose="02020603050405020304" pitchFamily="18" charset="0"/>
              </a:rPr>
              <a:t>video recognition</a:t>
            </a:r>
            <a:r>
              <a:rPr lang="ro-RO"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a:spcBef>
                <a:spcPts val="0"/>
              </a:spcBef>
              <a:buFontTx/>
              <a:buChar char="-"/>
            </a:pPr>
            <a:r>
              <a:rPr lang="ro-RO" b="0" i="0" u="sng" dirty="0">
                <a:effectLst/>
                <a:latin typeface="Times New Roman" panose="02020603050405020304" pitchFamily="18" charset="0"/>
                <a:cs typeface="Times New Roman" panose="02020603050405020304" pitchFamily="18" charset="0"/>
              </a:rPr>
              <a:t>R</a:t>
            </a:r>
            <a:r>
              <a:rPr lang="en-US" b="0" i="0" u="sng" dirty="0" err="1">
                <a:effectLst/>
                <a:latin typeface="Times New Roman" panose="02020603050405020304" pitchFamily="18" charset="0"/>
                <a:cs typeface="Times New Roman" panose="02020603050405020304" pitchFamily="18" charset="0"/>
              </a:rPr>
              <a:t>ecurrent</a:t>
            </a:r>
            <a:r>
              <a:rPr lang="en-US" b="0" i="0" u="sng" dirty="0">
                <a:effectLst/>
                <a:latin typeface="Times New Roman" panose="02020603050405020304" pitchFamily="18" charset="0"/>
                <a:cs typeface="Times New Roman" panose="02020603050405020304" pitchFamily="18" charset="0"/>
              </a:rPr>
              <a:t> neural networks </a:t>
            </a:r>
            <a:r>
              <a:rPr lang="en-US" b="0" i="0" dirty="0">
                <a:effectLst/>
                <a:latin typeface="Times New Roman" panose="02020603050405020304" pitchFamily="18" charset="0"/>
                <a:cs typeface="Times New Roman" panose="02020603050405020304" pitchFamily="18" charset="0"/>
              </a:rPr>
              <a:t>(RNNs) are often used with </a:t>
            </a:r>
            <a:r>
              <a:rPr lang="en-US" b="0" i="0" u="sng" dirty="0">
                <a:effectLst/>
                <a:latin typeface="Times New Roman" panose="02020603050405020304" pitchFamily="18" charset="0"/>
                <a:cs typeface="Times New Roman" panose="02020603050405020304" pitchFamily="18" charset="0"/>
              </a:rPr>
              <a:t>speech recognition</a:t>
            </a:r>
            <a:r>
              <a:rPr lang="en-US" b="0" i="0" dirty="0">
                <a:effectLst/>
                <a:latin typeface="Times New Roman" panose="02020603050405020304" pitchFamily="18" charset="0"/>
                <a:cs typeface="Times New Roman" panose="02020603050405020304" pitchFamily="18" charset="0"/>
              </a:rPr>
              <a:t> </a:t>
            </a:r>
            <a:r>
              <a:rPr lang="ro-RO" b="0" i="0" dirty="0">
                <a:effectLst/>
                <a:latin typeface="Times New Roman" panose="02020603050405020304" pitchFamily="18" charset="0"/>
                <a:cs typeface="Times New Roman" panose="02020603050405020304" pitchFamily="18" charset="0"/>
              </a:rPr>
              <a:t>.</a:t>
            </a:r>
          </a:p>
          <a:p>
            <a:pPr>
              <a:spcBef>
                <a:spcPts val="0"/>
              </a:spcBef>
              <a:buFontTx/>
              <a:buChar char="-"/>
            </a:pPr>
            <a:r>
              <a:rPr lang="ro-RO" u="sng" dirty="0">
                <a:effectLst/>
                <a:latin typeface="Times New Roman" panose="02020603050405020304" pitchFamily="18" charset="0"/>
                <a:cs typeface="Times New Roman" panose="02020603050405020304" pitchFamily="18" charset="0"/>
              </a:rPr>
              <a:t>L</a:t>
            </a:r>
            <a:r>
              <a:rPr lang="en-US" b="0" i="0" u="sng" dirty="0" err="1">
                <a:effectLst/>
                <a:latin typeface="Times New Roman" panose="02020603050405020304" pitchFamily="18" charset="0"/>
                <a:cs typeface="Times New Roman" panose="02020603050405020304" pitchFamily="18" charset="0"/>
              </a:rPr>
              <a:t>ong</a:t>
            </a:r>
            <a:r>
              <a:rPr lang="en-US" b="0" i="0" u="sng" dirty="0">
                <a:effectLst/>
                <a:latin typeface="Times New Roman" panose="02020603050405020304" pitchFamily="18" charset="0"/>
                <a:cs typeface="Times New Roman" panose="02020603050405020304" pitchFamily="18" charset="0"/>
              </a:rPr>
              <a:t> short-term memory neural networks </a:t>
            </a:r>
            <a:r>
              <a:rPr lang="en-US" b="0" i="0" dirty="0">
                <a:effectLst/>
                <a:latin typeface="Times New Roman" panose="02020603050405020304" pitchFamily="18" charset="0"/>
                <a:cs typeface="Times New Roman" panose="02020603050405020304" pitchFamily="18" charset="0"/>
              </a:rPr>
              <a:t>(LSTMs) are advancing </a:t>
            </a:r>
            <a:r>
              <a:rPr lang="en-US" b="0" i="0" u="sng" dirty="0">
                <a:effectLst/>
                <a:latin typeface="Times New Roman" panose="02020603050405020304" pitchFamily="18" charset="0"/>
                <a:cs typeface="Times New Roman" panose="02020603050405020304" pitchFamily="18" charset="0"/>
              </a:rPr>
              <a:t>automated robotics</a:t>
            </a:r>
            <a:r>
              <a:rPr lang="en-US" b="0" i="0" dirty="0">
                <a:effectLst/>
                <a:latin typeface="Times New Roman" panose="02020603050405020304" pitchFamily="18" charset="0"/>
                <a:cs typeface="Times New Roman" panose="02020603050405020304" pitchFamily="18" charset="0"/>
              </a:rPr>
              <a:t> and </a:t>
            </a:r>
            <a:r>
              <a:rPr lang="en-US" b="0" i="0" u="sng" dirty="0">
                <a:effectLst/>
                <a:latin typeface="Times New Roman" panose="02020603050405020304" pitchFamily="18" charset="0"/>
                <a:cs typeface="Times New Roman" panose="02020603050405020304" pitchFamily="18" charset="0"/>
              </a:rPr>
              <a:t>machine</a:t>
            </a:r>
            <a:r>
              <a:rPr lang="ro-RO" b="0" i="0" u="sng"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translation</a:t>
            </a:r>
            <a:r>
              <a:rPr lang="en-US" b="0" i="0" dirty="0">
                <a:effectLst/>
                <a:latin typeface="Times New Roman" panose="02020603050405020304" pitchFamily="18" charset="0"/>
                <a:cs typeface="Times New Roman" panose="02020603050405020304" pitchFamily="18" charset="0"/>
              </a:rPr>
              <a:t>. </a:t>
            </a:r>
            <a:r>
              <a:rPr lang="ro-RO" b="0" i="0" dirty="0">
                <a:effectLst/>
                <a:latin typeface="Times New Roman" panose="02020603050405020304" pitchFamily="18" charset="0"/>
                <a:cs typeface="Times New Roman" panose="02020603050405020304" pitchFamily="18" charset="0"/>
              </a:rPr>
              <a:t>  </a:t>
            </a:r>
          </a:p>
          <a:p>
            <a:pPr marL="0" indent="0">
              <a:spcBef>
                <a:spcPts val="0"/>
              </a:spcBef>
              <a:buNone/>
            </a:pPr>
            <a:r>
              <a:rPr lang="ro-RO" dirty="0">
                <a:effectLst/>
                <a:latin typeface="Times New Roman" panose="02020603050405020304" pitchFamily="18" charset="0"/>
                <a:cs typeface="Times New Roman" panose="02020603050405020304" pitchFamily="18" charset="0"/>
              </a:rPr>
              <a:t>         </a:t>
            </a:r>
          </a:p>
          <a:p>
            <a:pPr marL="0" indent="0">
              <a:spcBef>
                <a:spcPts val="0"/>
              </a:spcBef>
              <a:buNone/>
            </a:pP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However, fundamental to all these methods is the </a:t>
            </a:r>
            <a:r>
              <a:rPr lang="en-US" b="0" i="0" u="sng" dirty="0">
                <a:effectLst/>
                <a:latin typeface="Times New Roman" panose="02020603050405020304" pitchFamily="18" charset="0"/>
                <a:cs typeface="Times New Roman" panose="02020603050405020304" pitchFamily="18" charset="0"/>
              </a:rPr>
              <a:t>feedforward DNN </a:t>
            </a:r>
            <a:r>
              <a:rPr lang="en-US" b="0" i="0" dirty="0">
                <a:effectLst/>
                <a:latin typeface="Times New Roman" panose="02020603050405020304" pitchFamily="18" charset="0"/>
                <a:cs typeface="Times New Roman" panose="02020603050405020304" pitchFamily="18" charset="0"/>
              </a:rPr>
              <a:t>(aka </a:t>
            </a:r>
            <a:r>
              <a:rPr lang="en-US" b="0" i="0" u="sng" dirty="0">
                <a:effectLst/>
                <a:latin typeface="Times New Roman" panose="02020603050405020304" pitchFamily="18" charset="0"/>
                <a:cs typeface="Times New Roman" panose="02020603050405020304" pitchFamily="18" charset="0"/>
              </a:rPr>
              <a:t>multi</a:t>
            </a:r>
            <a:r>
              <a:rPr lang="ro-RO" b="0" i="0" u="sng"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layer perceptron</a:t>
            </a:r>
            <a:r>
              <a:rPr lang="en-US" b="0" i="0" dirty="0">
                <a:effectLst/>
                <a:latin typeface="Times New Roman" panose="02020603050405020304" pitchFamily="18" charset="0"/>
                <a:cs typeface="Times New Roman" panose="02020603050405020304" pitchFamily="18" charset="0"/>
              </a:rPr>
              <a:t>). Feedforward DNNs are densely connected layers where inputs influence each successive layer which then influences the final output layer.</a:t>
            </a:r>
          </a:p>
        </p:txBody>
      </p:sp>
    </p:spTree>
    <p:extLst>
      <p:ext uri="{BB962C8B-B14F-4D97-AF65-F5344CB8AC3E}">
        <p14:creationId xmlns:p14="http://schemas.microsoft.com/office/powerpoint/2010/main" val="2594005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270343" y="230589"/>
            <a:ext cx="11921657" cy="6396822"/>
          </a:xfrm>
        </p:spPr>
        <p:txBody>
          <a:bodyPr>
            <a:normAutofit/>
          </a:bodyPr>
          <a:lstStyle/>
          <a:p>
            <a:pPr marL="0" indent="0">
              <a:buNone/>
            </a:pPr>
            <a:r>
              <a:rPr lang="ro-RO" b="0" i="0" dirty="0">
                <a:effectLst/>
                <a:latin typeface="Helvetica Neue"/>
              </a:rPr>
              <a:t>        </a:t>
            </a:r>
            <a:r>
              <a:rPr lang="en-US" b="0" i="0" dirty="0">
                <a:effectLst/>
                <a:latin typeface="Times New Roman" panose="02020603050405020304" pitchFamily="18" charset="0"/>
                <a:cs typeface="Times New Roman" panose="02020603050405020304" pitchFamily="18" charset="0"/>
              </a:rPr>
              <a:t>Multiple DNN </a:t>
            </a:r>
            <a:r>
              <a:rPr lang="en-US" b="0" i="0" u="sng" dirty="0">
                <a:effectLst/>
                <a:latin typeface="Times New Roman" panose="02020603050405020304" pitchFamily="18" charset="0"/>
                <a:cs typeface="Times New Roman" panose="02020603050405020304" pitchFamily="18" charset="0"/>
              </a:rPr>
              <a:t>architectures</a:t>
            </a:r>
            <a:r>
              <a:rPr lang="en-US" b="0" i="0" dirty="0">
                <a:effectLst/>
                <a:latin typeface="Times New Roman" panose="02020603050405020304" pitchFamily="18" charset="0"/>
                <a:cs typeface="Times New Roman" panose="02020603050405020304" pitchFamily="18" charset="0"/>
              </a:rPr>
              <a:t> exist and, as interest and research in this area increases, the field will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continue to flourish.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u="sng" dirty="0">
              <a:effectLst/>
              <a:latin typeface="Times New Roman" panose="02020603050405020304" pitchFamily="18" charset="0"/>
              <a:cs typeface="Times New Roman" panose="02020603050405020304" pitchFamily="18" charset="0"/>
            </a:endParaRPr>
          </a:p>
          <a:p>
            <a:pPr>
              <a:spcBef>
                <a:spcPts val="0"/>
              </a:spcBef>
              <a:buFontTx/>
              <a:buChar char="-"/>
            </a:pPr>
            <a:r>
              <a:rPr lang="ro-RO" b="0" i="0" u="sng" dirty="0">
                <a:effectLst/>
                <a:latin typeface="Times New Roman" panose="02020603050405020304" pitchFamily="18" charset="0"/>
                <a:cs typeface="Times New Roman" panose="02020603050405020304" pitchFamily="18" charset="0"/>
              </a:rPr>
              <a:t>C</a:t>
            </a:r>
            <a:r>
              <a:rPr lang="en-US" b="0" i="0" u="sng" dirty="0" err="1">
                <a:effectLst/>
                <a:latin typeface="Times New Roman" panose="02020603050405020304" pitchFamily="18" charset="0"/>
                <a:cs typeface="Times New Roman" panose="02020603050405020304" pitchFamily="18" charset="0"/>
              </a:rPr>
              <a:t>onvolutional</a:t>
            </a:r>
            <a:r>
              <a:rPr lang="en-US" b="0" i="0" u="sng" dirty="0">
                <a:effectLst/>
                <a:latin typeface="Times New Roman" panose="02020603050405020304" pitchFamily="18" charset="0"/>
                <a:cs typeface="Times New Roman" panose="02020603050405020304" pitchFamily="18" charset="0"/>
              </a:rPr>
              <a:t> neural networks</a:t>
            </a:r>
            <a:r>
              <a:rPr lang="en-US" b="0" i="0" dirty="0">
                <a:effectLst/>
                <a:latin typeface="Times New Roman" panose="02020603050405020304" pitchFamily="18" charset="0"/>
                <a:cs typeface="Times New Roman" panose="02020603050405020304" pitchFamily="18" charset="0"/>
              </a:rPr>
              <a:t> (CNNs) have </a:t>
            </a:r>
            <a:r>
              <a:rPr lang="en-US" b="0" i="0" u="sng" dirty="0">
                <a:effectLst/>
                <a:latin typeface="Times New Roman" panose="02020603050405020304" pitchFamily="18" charset="0"/>
                <a:cs typeface="Times New Roman" panose="02020603050405020304" pitchFamily="18" charset="0"/>
              </a:rPr>
              <a:t>widespread applications</a:t>
            </a:r>
            <a:r>
              <a:rPr lang="en-US" b="0" i="0" dirty="0">
                <a:effectLst/>
                <a:latin typeface="Times New Roman" panose="02020603050405020304" pitchFamily="18" charset="0"/>
                <a:cs typeface="Times New Roman" panose="02020603050405020304" pitchFamily="18" charset="0"/>
              </a:rPr>
              <a:t> in </a:t>
            </a:r>
            <a:r>
              <a:rPr lang="en-US" b="0" i="0" u="sng" dirty="0">
                <a:effectLst/>
                <a:latin typeface="Times New Roman" panose="02020603050405020304" pitchFamily="18" charset="0"/>
                <a:cs typeface="Times New Roman" panose="02020603050405020304" pitchFamily="18" charset="0"/>
              </a:rPr>
              <a:t>image</a:t>
            </a:r>
            <a:r>
              <a:rPr lang="en-US" b="0" i="0" dirty="0">
                <a:effectLst/>
                <a:latin typeface="Times New Roman" panose="02020603050405020304" pitchFamily="18" charset="0"/>
                <a:cs typeface="Times New Roman" panose="02020603050405020304" pitchFamily="18" charset="0"/>
              </a:rPr>
              <a:t> and </a:t>
            </a:r>
            <a:r>
              <a:rPr lang="en-US" b="0" i="0" u="sng" dirty="0">
                <a:effectLst/>
                <a:latin typeface="Times New Roman" panose="02020603050405020304" pitchFamily="18" charset="0"/>
                <a:cs typeface="Times New Roman" panose="02020603050405020304" pitchFamily="18" charset="0"/>
              </a:rPr>
              <a:t>video recognition</a:t>
            </a:r>
            <a:r>
              <a:rPr lang="ro-RO"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a:spcBef>
                <a:spcPts val="0"/>
              </a:spcBef>
              <a:buFontTx/>
              <a:buChar char="-"/>
            </a:pPr>
            <a:r>
              <a:rPr lang="ro-RO" b="0" i="0" u="sng" dirty="0">
                <a:effectLst/>
                <a:latin typeface="Times New Roman" panose="02020603050405020304" pitchFamily="18" charset="0"/>
                <a:cs typeface="Times New Roman" panose="02020603050405020304" pitchFamily="18" charset="0"/>
              </a:rPr>
              <a:t>R</a:t>
            </a:r>
            <a:r>
              <a:rPr lang="en-US" b="0" i="0" u="sng" dirty="0" err="1">
                <a:effectLst/>
                <a:latin typeface="Times New Roman" panose="02020603050405020304" pitchFamily="18" charset="0"/>
                <a:cs typeface="Times New Roman" panose="02020603050405020304" pitchFamily="18" charset="0"/>
              </a:rPr>
              <a:t>ecurrent</a:t>
            </a:r>
            <a:r>
              <a:rPr lang="en-US" b="0" i="0" u="sng" dirty="0">
                <a:effectLst/>
                <a:latin typeface="Times New Roman" panose="02020603050405020304" pitchFamily="18" charset="0"/>
                <a:cs typeface="Times New Roman" panose="02020603050405020304" pitchFamily="18" charset="0"/>
              </a:rPr>
              <a:t> neural networks </a:t>
            </a:r>
            <a:r>
              <a:rPr lang="en-US" b="0" i="0" dirty="0">
                <a:effectLst/>
                <a:latin typeface="Times New Roman" panose="02020603050405020304" pitchFamily="18" charset="0"/>
                <a:cs typeface="Times New Roman" panose="02020603050405020304" pitchFamily="18" charset="0"/>
              </a:rPr>
              <a:t>(RNNs) are often used with </a:t>
            </a:r>
            <a:r>
              <a:rPr lang="en-US" b="0" i="0" u="sng" dirty="0">
                <a:effectLst/>
                <a:latin typeface="Times New Roman" panose="02020603050405020304" pitchFamily="18" charset="0"/>
                <a:cs typeface="Times New Roman" panose="02020603050405020304" pitchFamily="18" charset="0"/>
              </a:rPr>
              <a:t>speech recognition</a:t>
            </a:r>
            <a:r>
              <a:rPr lang="en-US" b="0" i="0" dirty="0">
                <a:effectLst/>
                <a:latin typeface="Times New Roman" panose="02020603050405020304" pitchFamily="18" charset="0"/>
                <a:cs typeface="Times New Roman" panose="02020603050405020304" pitchFamily="18" charset="0"/>
              </a:rPr>
              <a:t> </a:t>
            </a:r>
            <a:r>
              <a:rPr lang="ro-RO" b="0" i="0" dirty="0">
                <a:effectLst/>
                <a:latin typeface="Times New Roman" panose="02020603050405020304" pitchFamily="18" charset="0"/>
                <a:cs typeface="Times New Roman" panose="02020603050405020304" pitchFamily="18" charset="0"/>
              </a:rPr>
              <a:t>.</a:t>
            </a:r>
          </a:p>
          <a:p>
            <a:pPr>
              <a:spcBef>
                <a:spcPts val="0"/>
              </a:spcBef>
              <a:buFontTx/>
              <a:buChar char="-"/>
            </a:pPr>
            <a:r>
              <a:rPr lang="ro-RO" u="sng" dirty="0">
                <a:effectLst/>
                <a:latin typeface="Times New Roman" panose="02020603050405020304" pitchFamily="18" charset="0"/>
                <a:cs typeface="Times New Roman" panose="02020603050405020304" pitchFamily="18" charset="0"/>
              </a:rPr>
              <a:t>L</a:t>
            </a:r>
            <a:r>
              <a:rPr lang="en-US" b="0" i="0" u="sng" dirty="0" err="1">
                <a:effectLst/>
                <a:latin typeface="Times New Roman" panose="02020603050405020304" pitchFamily="18" charset="0"/>
                <a:cs typeface="Times New Roman" panose="02020603050405020304" pitchFamily="18" charset="0"/>
              </a:rPr>
              <a:t>ong</a:t>
            </a:r>
            <a:r>
              <a:rPr lang="en-US" b="0" i="0" u="sng" dirty="0">
                <a:effectLst/>
                <a:latin typeface="Times New Roman" panose="02020603050405020304" pitchFamily="18" charset="0"/>
                <a:cs typeface="Times New Roman" panose="02020603050405020304" pitchFamily="18" charset="0"/>
              </a:rPr>
              <a:t> short-term memory neural networks </a:t>
            </a:r>
            <a:r>
              <a:rPr lang="en-US" b="0" i="0" dirty="0">
                <a:effectLst/>
                <a:latin typeface="Times New Roman" panose="02020603050405020304" pitchFamily="18" charset="0"/>
                <a:cs typeface="Times New Roman" panose="02020603050405020304" pitchFamily="18" charset="0"/>
              </a:rPr>
              <a:t>(LSTMs) are advancing </a:t>
            </a:r>
            <a:r>
              <a:rPr lang="en-US" b="0" i="0" u="sng" dirty="0">
                <a:effectLst/>
                <a:latin typeface="Times New Roman" panose="02020603050405020304" pitchFamily="18" charset="0"/>
                <a:cs typeface="Times New Roman" panose="02020603050405020304" pitchFamily="18" charset="0"/>
              </a:rPr>
              <a:t>automated robotics</a:t>
            </a:r>
            <a:r>
              <a:rPr lang="en-US" b="0" i="0" dirty="0">
                <a:effectLst/>
                <a:latin typeface="Times New Roman" panose="02020603050405020304" pitchFamily="18" charset="0"/>
                <a:cs typeface="Times New Roman" panose="02020603050405020304" pitchFamily="18" charset="0"/>
              </a:rPr>
              <a:t> and </a:t>
            </a:r>
            <a:r>
              <a:rPr lang="en-US" b="0" i="0" u="sng" dirty="0">
                <a:effectLst/>
                <a:latin typeface="Times New Roman" panose="02020603050405020304" pitchFamily="18" charset="0"/>
                <a:cs typeface="Times New Roman" panose="02020603050405020304" pitchFamily="18" charset="0"/>
              </a:rPr>
              <a:t>machine</a:t>
            </a:r>
            <a:r>
              <a:rPr lang="ro-RO" b="0" i="0" u="sng"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translation</a:t>
            </a:r>
            <a:r>
              <a:rPr lang="en-US" b="0" i="0" dirty="0">
                <a:effectLst/>
                <a:latin typeface="Times New Roman" panose="02020603050405020304" pitchFamily="18" charset="0"/>
                <a:cs typeface="Times New Roman" panose="02020603050405020304" pitchFamily="18" charset="0"/>
              </a:rPr>
              <a:t>. </a:t>
            </a:r>
            <a:r>
              <a:rPr lang="ro-RO" b="0" i="0" dirty="0">
                <a:effectLst/>
                <a:latin typeface="Times New Roman" panose="02020603050405020304" pitchFamily="18" charset="0"/>
                <a:cs typeface="Times New Roman" panose="02020603050405020304" pitchFamily="18" charset="0"/>
              </a:rPr>
              <a:t>  </a:t>
            </a:r>
          </a:p>
          <a:p>
            <a:pPr marL="0" indent="0">
              <a:spcBef>
                <a:spcPts val="0"/>
              </a:spcBef>
              <a:buNone/>
            </a:pPr>
            <a:r>
              <a:rPr lang="ro-RO" dirty="0">
                <a:effectLst/>
                <a:latin typeface="Times New Roman" panose="02020603050405020304" pitchFamily="18" charset="0"/>
                <a:cs typeface="Times New Roman" panose="02020603050405020304" pitchFamily="18" charset="0"/>
              </a:rPr>
              <a:t>         </a:t>
            </a:r>
          </a:p>
          <a:p>
            <a:pPr marL="0" indent="0">
              <a:spcBef>
                <a:spcPts val="0"/>
              </a:spcBef>
              <a:buNone/>
            </a:pP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However, fundamental to all these methods is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the </a:t>
            </a:r>
            <a:r>
              <a:rPr lang="en-US" b="0" i="0" u="sng" dirty="0">
                <a:effectLst/>
                <a:latin typeface="Times New Roman" panose="02020603050405020304" pitchFamily="18" charset="0"/>
                <a:cs typeface="Times New Roman" panose="02020603050405020304" pitchFamily="18" charset="0"/>
              </a:rPr>
              <a:t>feedforward DNN </a:t>
            </a:r>
            <a:r>
              <a:rPr lang="en-US" b="0" i="0" dirty="0">
                <a:effectLst/>
                <a:latin typeface="Times New Roman" panose="02020603050405020304" pitchFamily="18" charset="0"/>
                <a:cs typeface="Times New Roman" panose="02020603050405020304" pitchFamily="18" charset="0"/>
              </a:rPr>
              <a:t>(aka </a:t>
            </a:r>
            <a:r>
              <a:rPr lang="en-US" b="0" i="0" u="sng" dirty="0">
                <a:effectLst/>
                <a:latin typeface="Times New Roman" panose="02020603050405020304" pitchFamily="18" charset="0"/>
                <a:cs typeface="Times New Roman" panose="02020603050405020304" pitchFamily="18" charset="0"/>
              </a:rPr>
              <a:t>multi</a:t>
            </a:r>
            <a:r>
              <a:rPr lang="ro-RO" b="0" i="0" u="sng"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layer perceptron</a:t>
            </a:r>
            <a:r>
              <a:rPr lang="en-US" b="0" i="0" dirty="0">
                <a:effectLst/>
                <a:latin typeface="Times New Roman" panose="02020603050405020304" pitchFamily="18" charset="0"/>
                <a:cs typeface="Times New Roman" panose="02020603050405020304" pitchFamily="18" charset="0"/>
              </a:rPr>
              <a:t>).</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 </a:t>
            </a: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Feedforward DNNs are densely connected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layers where inputs influence each successive</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layer</a:t>
            </a: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which then influences the final output layer.</a:t>
            </a:r>
          </a:p>
        </p:txBody>
      </p:sp>
      <p:pic>
        <p:nvPicPr>
          <p:cNvPr id="4" name="Picture 3">
            <a:extLst>
              <a:ext uri="{FF2B5EF4-FFF2-40B4-BE49-F238E27FC236}">
                <a16:creationId xmlns:a16="http://schemas.microsoft.com/office/drawing/2014/main" id="{7DD3ED56-6995-42E5-BAF1-F57605689E54}"/>
              </a:ext>
            </a:extLst>
          </p:cNvPr>
          <p:cNvPicPr>
            <a:picLocks noChangeAspect="1"/>
          </p:cNvPicPr>
          <p:nvPr/>
        </p:nvPicPr>
        <p:blipFill rotWithShape="1">
          <a:blip r:embed="rId2"/>
          <a:srcRect l="20805" t="14956" r="21544" b="26145"/>
          <a:stretch/>
        </p:blipFill>
        <p:spPr>
          <a:xfrm>
            <a:off x="5648078" y="2976539"/>
            <a:ext cx="6353092" cy="3650872"/>
          </a:xfrm>
          <a:prstGeom prst="rect">
            <a:avLst/>
          </a:prstGeom>
        </p:spPr>
      </p:pic>
    </p:spTree>
    <p:extLst>
      <p:ext uri="{BB962C8B-B14F-4D97-AF65-F5344CB8AC3E}">
        <p14:creationId xmlns:p14="http://schemas.microsoft.com/office/powerpoint/2010/main" val="409915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E790-D585-4D35-AB2E-84B7CDA31061}"/>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664F4BBA-6693-4777-B942-F9BDC4D3C711}"/>
              </a:ext>
            </a:extLst>
          </p:cNvPr>
          <p:cNvSpPr>
            <a:spLocks noGrp="1"/>
          </p:cNvSpPr>
          <p:nvPr>
            <p:ph idx="1"/>
          </p:nvPr>
        </p:nvSpPr>
        <p:spPr/>
        <p:txBody>
          <a:bodyPr/>
          <a:lstStyle/>
          <a:p>
            <a:endParaRPr lang="ro-RO"/>
          </a:p>
        </p:txBody>
      </p:sp>
      <p:pic>
        <p:nvPicPr>
          <p:cNvPr id="5" name="Picture 4">
            <a:extLst>
              <a:ext uri="{FF2B5EF4-FFF2-40B4-BE49-F238E27FC236}">
                <a16:creationId xmlns:a16="http://schemas.microsoft.com/office/drawing/2014/main" id="{F34226D3-CBAA-4895-AB99-D67532AB2D95}"/>
              </a:ext>
            </a:extLst>
          </p:cNvPr>
          <p:cNvPicPr>
            <a:picLocks noChangeAspect="1"/>
          </p:cNvPicPr>
          <p:nvPr/>
        </p:nvPicPr>
        <p:blipFill rotWithShape="1">
          <a:blip r:embed="rId2"/>
          <a:srcRect l="29218" t="39073" r="34848" b="37855"/>
          <a:stretch/>
        </p:blipFill>
        <p:spPr>
          <a:xfrm>
            <a:off x="882595" y="1427037"/>
            <a:ext cx="10579268" cy="3820823"/>
          </a:xfrm>
          <a:prstGeom prst="rect">
            <a:avLst/>
          </a:prstGeom>
        </p:spPr>
      </p:pic>
    </p:spTree>
    <p:extLst>
      <p:ext uri="{BB962C8B-B14F-4D97-AF65-F5344CB8AC3E}">
        <p14:creationId xmlns:p14="http://schemas.microsoft.com/office/powerpoint/2010/main" val="282139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1308-5360-4F9B-8E36-A8CDBE89652E}"/>
              </a:ext>
            </a:extLst>
          </p:cNvPr>
          <p:cNvSpPr>
            <a:spLocks noGrp="1"/>
          </p:cNvSpPr>
          <p:nvPr>
            <p:ph type="title"/>
          </p:nvPr>
        </p:nvSpPr>
        <p:spPr>
          <a:xfrm>
            <a:off x="993308" y="2835965"/>
            <a:ext cx="10353761" cy="1326321"/>
          </a:xfrm>
        </p:spPr>
        <p:txBody>
          <a:bodyPr/>
          <a:lstStyle/>
          <a:p>
            <a:r>
              <a:rPr lang="ro-RO" sz="4400" b="0" i="1" u="sng" dirty="0">
                <a:effectLst/>
                <a:latin typeface="Helvetica Neue"/>
              </a:rPr>
              <a:t>Network architecture</a:t>
            </a:r>
            <a:br>
              <a:rPr lang="ro-RO" b="1" i="0" dirty="0">
                <a:solidFill>
                  <a:srgbClr val="333333"/>
                </a:solidFill>
                <a:effectLst/>
                <a:latin typeface="Helvetica Neue"/>
              </a:rPr>
            </a:br>
            <a:endParaRPr lang="ro-RO" dirty="0"/>
          </a:p>
        </p:txBody>
      </p:sp>
    </p:spTree>
    <p:extLst>
      <p:ext uri="{BB962C8B-B14F-4D97-AF65-F5344CB8AC3E}">
        <p14:creationId xmlns:p14="http://schemas.microsoft.com/office/powerpoint/2010/main" val="422927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1308-5360-4F9B-8E36-A8CDBE89652E}"/>
              </a:ext>
            </a:extLst>
          </p:cNvPr>
          <p:cNvSpPr>
            <a:spLocks noGrp="1"/>
          </p:cNvSpPr>
          <p:nvPr>
            <p:ph type="title"/>
          </p:nvPr>
        </p:nvSpPr>
        <p:spPr>
          <a:xfrm>
            <a:off x="794526" y="3909391"/>
            <a:ext cx="10353761" cy="1326321"/>
          </a:xfrm>
        </p:spPr>
        <p:txBody>
          <a:bodyPr>
            <a:normAutofit fontScale="90000"/>
          </a:bodyPr>
          <a:lstStyle/>
          <a:p>
            <a:r>
              <a:rPr lang="ro-RO" sz="5300" b="0" i="1" u="sng" dirty="0">
                <a:effectLst/>
                <a:latin typeface="Helvetica Neue"/>
              </a:rPr>
              <a:t>Network architecture</a:t>
            </a:r>
            <a:br>
              <a:rPr lang="ro-RO" sz="4400" b="0" i="1" u="sng" dirty="0">
                <a:effectLst/>
                <a:latin typeface="Helvetica Neue"/>
              </a:rPr>
            </a:br>
            <a:br>
              <a:rPr lang="ro-RO" sz="4400" b="0" i="1" u="sng" dirty="0">
                <a:effectLst/>
                <a:latin typeface="Helvetica Neue"/>
              </a:rPr>
            </a:br>
            <a:r>
              <a:rPr lang="ro-RO" sz="4400" b="0" i="1" dirty="0">
                <a:effectLst/>
                <a:latin typeface="Helvetica Neue"/>
              </a:rPr>
              <a:t>         </a:t>
            </a:r>
            <a:br>
              <a:rPr lang="ro-RO" sz="4400" b="0" i="1" dirty="0">
                <a:effectLst/>
                <a:latin typeface="Helvetica Neue"/>
              </a:rPr>
            </a:br>
            <a:r>
              <a:rPr lang="ro-RO" sz="4400" b="0" i="1" dirty="0">
                <a:effectLst/>
                <a:latin typeface="Helvetica Neue"/>
              </a:rPr>
              <a:t>                                   </a:t>
            </a:r>
            <a:r>
              <a:rPr lang="en-US" sz="2700" b="0" i="0" dirty="0">
                <a:effectLst/>
                <a:latin typeface="Helvetica Neue"/>
              </a:rPr>
              <a:t>(1) layers and nodes</a:t>
            </a:r>
            <a:br>
              <a:rPr lang="ro-RO" sz="2700" b="1" i="0" dirty="0">
                <a:effectLst/>
                <a:latin typeface="Helvetica Neue"/>
              </a:rPr>
            </a:br>
            <a:endParaRPr lang="ro-RO" dirty="0"/>
          </a:p>
        </p:txBody>
      </p:sp>
    </p:spTree>
    <p:extLst>
      <p:ext uri="{BB962C8B-B14F-4D97-AF65-F5344CB8AC3E}">
        <p14:creationId xmlns:p14="http://schemas.microsoft.com/office/powerpoint/2010/main" val="2725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136968" y="-490473"/>
            <a:ext cx="10353762" cy="5518205"/>
          </a:xfrm>
        </p:spPr>
        <p:txBody>
          <a:bodyPr>
            <a:normAutofit/>
          </a:bodyPr>
          <a:lstStyle/>
          <a:p>
            <a:pPr marL="0" indent="0">
              <a:buNone/>
            </a:pPr>
            <a:r>
              <a:rPr lang="ro-RO" b="0" i="0" dirty="0">
                <a:effectLst/>
                <a:latin typeface="Helvetica Neue"/>
              </a:rPr>
              <a:t>      </a:t>
            </a:r>
            <a:endParaRPr lang="ro-RO" dirty="0">
              <a:effectLst/>
              <a:latin typeface="Helvetica Neue"/>
            </a:endParaRPr>
          </a:p>
          <a:p>
            <a:pPr marL="0" indent="0">
              <a:buNone/>
            </a:pPr>
            <a:r>
              <a:rPr lang="ro-RO" b="0" i="0" dirty="0">
                <a:effectLst/>
                <a:latin typeface="Helvetica Neue"/>
              </a:rPr>
              <a:t>     </a:t>
            </a:r>
            <a:r>
              <a:rPr lang="en-US" b="0" i="0" dirty="0">
                <a:effectLst/>
                <a:latin typeface="Helvetica Neue"/>
              </a:rPr>
              <a:t>The </a:t>
            </a:r>
            <a:r>
              <a:rPr lang="en-US" b="0" i="0" u="sng" dirty="0">
                <a:effectLst/>
                <a:latin typeface="Helvetica Neue"/>
              </a:rPr>
              <a:t>layers</a:t>
            </a:r>
            <a:r>
              <a:rPr lang="en-US" b="0" i="0" dirty="0">
                <a:effectLst/>
                <a:latin typeface="Helvetica Neue"/>
              </a:rPr>
              <a:t> and </a:t>
            </a:r>
            <a:r>
              <a:rPr lang="en-US" b="0" i="0" u="sng" dirty="0">
                <a:effectLst/>
                <a:latin typeface="Helvetica Neue"/>
              </a:rPr>
              <a:t>nodes</a:t>
            </a:r>
            <a:r>
              <a:rPr lang="en-US" b="0" i="0" dirty="0">
                <a:effectLst/>
                <a:latin typeface="Helvetica Neue"/>
              </a:rPr>
              <a:t> are the </a:t>
            </a:r>
            <a:r>
              <a:rPr lang="en-US" b="0" i="0" u="sng" dirty="0">
                <a:effectLst/>
                <a:latin typeface="Helvetica Neue"/>
              </a:rPr>
              <a:t>building blocks</a:t>
            </a:r>
            <a:r>
              <a:rPr lang="en-US" b="0" i="0" dirty="0">
                <a:effectLst/>
                <a:latin typeface="Helvetica Neue"/>
              </a:rPr>
              <a:t> of our DNN and </a:t>
            </a:r>
            <a:r>
              <a:rPr lang="en-US" b="0" i="0" u="sng" dirty="0">
                <a:effectLst/>
                <a:latin typeface="Helvetica Neue"/>
              </a:rPr>
              <a:t>they decide how complex the network will be</a:t>
            </a:r>
            <a:r>
              <a:rPr lang="en-US" b="0" i="0" dirty="0">
                <a:effectLst/>
                <a:latin typeface="Helvetica Neue"/>
              </a:rPr>
              <a:t>. </a:t>
            </a:r>
            <a:r>
              <a:rPr lang="en-US" b="0" i="0" u="sng" dirty="0">
                <a:effectLst/>
                <a:latin typeface="Helvetica Neue"/>
              </a:rPr>
              <a:t>Layers</a:t>
            </a:r>
            <a:r>
              <a:rPr lang="en-US" b="0" i="0" dirty="0">
                <a:effectLst/>
                <a:latin typeface="Helvetica Neue"/>
              </a:rPr>
              <a:t> are </a:t>
            </a:r>
            <a:r>
              <a:rPr lang="en-US" b="0" i="0" u="sng" dirty="0">
                <a:effectLst/>
                <a:latin typeface="Helvetica Neue"/>
              </a:rPr>
              <a:t>considered </a:t>
            </a:r>
            <a:r>
              <a:rPr lang="en-US" b="0" i="1" u="sng" dirty="0">
                <a:effectLst/>
                <a:latin typeface="Helvetica Neue"/>
              </a:rPr>
              <a:t>dense</a:t>
            </a:r>
            <a:r>
              <a:rPr lang="en-US" b="0" i="0" dirty="0">
                <a:effectLst/>
                <a:latin typeface="Helvetica Neue"/>
              </a:rPr>
              <a:t> (</a:t>
            </a:r>
            <a:r>
              <a:rPr lang="en-US" b="0" i="0" u="sng" dirty="0">
                <a:effectLst/>
                <a:latin typeface="Helvetica Neue"/>
              </a:rPr>
              <a:t>fully connected</a:t>
            </a:r>
            <a:r>
              <a:rPr lang="en-US" b="0" i="0" dirty="0">
                <a:effectLst/>
                <a:latin typeface="Helvetica Neue"/>
              </a:rPr>
              <a:t>) when </a:t>
            </a:r>
            <a:r>
              <a:rPr lang="en-US" b="0" i="0" u="sng" dirty="0">
                <a:effectLst/>
                <a:latin typeface="Helvetica Neue"/>
              </a:rPr>
              <a:t>all the nodes in each successive layer are connected</a:t>
            </a:r>
            <a:r>
              <a:rPr lang="en-US" b="0" i="0" dirty="0">
                <a:effectLst/>
                <a:latin typeface="Helvetica Neue"/>
              </a:rPr>
              <a:t>. Consequently, the more layers and nodes you add the more opportunities for new features to be learned.</a:t>
            </a:r>
            <a:r>
              <a:rPr lang="en-US" b="0" i="0" u="none" strike="noStrike" baseline="30000" dirty="0">
                <a:effectLst/>
                <a:latin typeface="Helvetica Neue"/>
              </a:rPr>
              <a:t> </a:t>
            </a:r>
            <a:endParaRPr lang="ro-RO" b="0" i="0" u="none" strike="noStrike" baseline="30000" dirty="0">
              <a:effectLst/>
              <a:latin typeface="Helvetica Neue"/>
            </a:endParaRPr>
          </a:p>
          <a:p>
            <a:pPr marL="0" indent="0">
              <a:spcBef>
                <a:spcPts val="0"/>
              </a:spcBef>
              <a:buNone/>
            </a:pPr>
            <a:r>
              <a:rPr lang="ro-RO" baseline="30000" dirty="0">
                <a:effectLst/>
                <a:latin typeface="Helvetica Neue"/>
              </a:rPr>
              <a:t>       </a:t>
            </a:r>
            <a:r>
              <a:rPr lang="ro-RO" dirty="0">
                <a:effectLst/>
                <a:latin typeface="Helvetica Neue"/>
              </a:rPr>
              <a:t>B</a:t>
            </a:r>
            <a:r>
              <a:rPr lang="en-US" b="0" i="0" dirty="0" err="1">
                <a:effectLst/>
                <a:latin typeface="Helvetica Neue"/>
              </a:rPr>
              <a:t>eyond</a:t>
            </a:r>
            <a:r>
              <a:rPr lang="en-US" b="0" i="0" dirty="0">
                <a:effectLst/>
                <a:latin typeface="Helvetica Neue"/>
              </a:rPr>
              <a:t> the </a:t>
            </a:r>
            <a:r>
              <a:rPr lang="en-US" b="0" i="1" u="sng" dirty="0">
                <a:effectLst/>
                <a:latin typeface="Helvetica Neue"/>
              </a:rPr>
              <a:t>input layer</a:t>
            </a:r>
            <a:r>
              <a:rPr lang="en-US" b="0" i="0" dirty="0">
                <a:effectLst/>
                <a:latin typeface="Helvetica Neue"/>
              </a:rPr>
              <a:t>, which is just our original predictor variables, there are two main types of layers to consider: </a:t>
            </a:r>
            <a:r>
              <a:rPr lang="en-US" b="0" i="1" u="sng" dirty="0">
                <a:effectLst/>
                <a:latin typeface="Helvetica Neue"/>
              </a:rPr>
              <a:t>hidden layers</a:t>
            </a:r>
            <a:r>
              <a:rPr lang="en-US" b="0" i="0" dirty="0">
                <a:effectLst/>
                <a:latin typeface="Helvetica Neue"/>
              </a:rPr>
              <a:t> and an </a:t>
            </a:r>
            <a:r>
              <a:rPr lang="en-US" b="0" i="1" u="sng" dirty="0">
                <a:effectLst/>
                <a:latin typeface="Helvetica Neue"/>
              </a:rPr>
              <a:t>output layer</a:t>
            </a:r>
            <a:r>
              <a:rPr lang="en-US" b="0" i="0" dirty="0">
                <a:effectLst/>
                <a:latin typeface="Helvetica Neue"/>
              </a:rPr>
              <a:t>.</a:t>
            </a:r>
            <a:endParaRPr lang="ro-RO" dirty="0"/>
          </a:p>
        </p:txBody>
      </p:sp>
      <p:sp>
        <p:nvSpPr>
          <p:cNvPr id="4" name="Content Placeholder 2">
            <a:extLst>
              <a:ext uri="{FF2B5EF4-FFF2-40B4-BE49-F238E27FC236}">
                <a16:creationId xmlns:a16="http://schemas.microsoft.com/office/drawing/2014/main" id="{6CA9B2DB-FEF9-4BD4-BB2B-36E3D0E58F04}"/>
              </a:ext>
            </a:extLst>
          </p:cNvPr>
          <p:cNvSpPr txBox="1">
            <a:spLocks/>
          </p:cNvSpPr>
          <p:nvPr/>
        </p:nvSpPr>
        <p:spPr>
          <a:xfrm>
            <a:off x="5276" y="1816887"/>
            <a:ext cx="2503255" cy="103151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ro-RO" dirty="0">
                <a:effectLst/>
                <a:latin typeface="Helvetica Neue"/>
              </a:rPr>
              <a:t>      </a:t>
            </a:r>
          </a:p>
          <a:p>
            <a:pPr marL="0" indent="0" algn="l">
              <a:buNone/>
            </a:pPr>
            <a:r>
              <a:rPr lang="ro-RO" dirty="0">
                <a:effectLst/>
                <a:latin typeface="Helvetica Neue"/>
              </a:rPr>
              <a:t>     </a:t>
            </a:r>
            <a:r>
              <a:rPr lang="ro-RO" b="1" i="1" u="sng" dirty="0">
                <a:effectLst/>
                <a:latin typeface="Helvetica Neue"/>
              </a:rPr>
              <a:t>Hidden layers</a:t>
            </a:r>
          </a:p>
        </p:txBody>
      </p:sp>
      <p:sp>
        <p:nvSpPr>
          <p:cNvPr id="5" name="Content Placeholder 2">
            <a:extLst>
              <a:ext uri="{FF2B5EF4-FFF2-40B4-BE49-F238E27FC236}">
                <a16:creationId xmlns:a16="http://schemas.microsoft.com/office/drawing/2014/main" id="{1BC444C6-6D41-417E-8008-2ECEADF8FD0B}"/>
              </a:ext>
            </a:extLst>
          </p:cNvPr>
          <p:cNvSpPr txBox="1">
            <a:spLocks/>
          </p:cNvSpPr>
          <p:nvPr/>
        </p:nvSpPr>
        <p:spPr>
          <a:xfrm>
            <a:off x="252079" y="2332642"/>
            <a:ext cx="11368084" cy="55182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ro-RO" dirty="0">
                <a:effectLst/>
                <a:latin typeface="Helvetica Neue"/>
              </a:rPr>
              <a:t>      </a:t>
            </a:r>
          </a:p>
          <a:p>
            <a:pPr marL="0" indent="0">
              <a:buFont typeface="Arial" panose="020B0604020202020204" pitchFamily="34" charset="0"/>
              <a:buNone/>
            </a:pPr>
            <a:r>
              <a:rPr lang="en-US" sz="1800" b="0" i="0" dirty="0">
                <a:effectLst/>
                <a:latin typeface="Helvetica Neue"/>
              </a:rPr>
              <a:t>There is no well-defined approach for selecting the number of hidden layers and nodes</a:t>
            </a:r>
            <a:r>
              <a:rPr lang="ro-RO" sz="1800" b="0" i="0" dirty="0">
                <a:effectLst/>
                <a:latin typeface="Helvetica Neue"/>
              </a:rPr>
              <a:t>. </a:t>
            </a:r>
          </a:p>
          <a:p>
            <a:pPr marL="0" indent="0">
              <a:spcBef>
                <a:spcPts val="0"/>
              </a:spcBef>
              <a:buFont typeface="Arial" panose="020B0604020202020204" pitchFamily="34" charset="0"/>
              <a:buNone/>
            </a:pPr>
            <a:r>
              <a:rPr lang="ro-RO" sz="1800" dirty="0">
                <a:effectLst/>
                <a:latin typeface="Helvetica Neue"/>
              </a:rPr>
              <a:t>     T</a:t>
            </a:r>
            <a:r>
              <a:rPr lang="en-US" sz="1800" b="0" i="0" dirty="0" err="1">
                <a:effectLst/>
                <a:latin typeface="Helvetica Neue"/>
              </a:rPr>
              <a:t>hese</a:t>
            </a:r>
            <a:r>
              <a:rPr lang="en-US" sz="1800" b="0" i="0" dirty="0">
                <a:effectLst/>
                <a:latin typeface="Helvetica Neue"/>
              </a:rPr>
              <a:t> are the first of many hyperparameters to tune. With regular tabular data, 2–5 hidden layers are often sufficient but your best bet is to err on the side of more layers rather than fewer. </a:t>
            </a:r>
            <a:endParaRPr lang="ro-RO" sz="1800" b="0" i="0" dirty="0">
              <a:effectLst/>
              <a:latin typeface="Helvetica Neue"/>
            </a:endParaRPr>
          </a:p>
          <a:p>
            <a:pPr marL="0" indent="0">
              <a:spcBef>
                <a:spcPts val="0"/>
              </a:spcBef>
              <a:buFont typeface="Arial" panose="020B0604020202020204" pitchFamily="34" charset="0"/>
              <a:buNone/>
            </a:pPr>
            <a:r>
              <a:rPr lang="ro-RO" sz="1800" dirty="0">
                <a:effectLst/>
                <a:latin typeface="Helvetica Neue"/>
              </a:rPr>
              <a:t>     </a:t>
            </a:r>
            <a:r>
              <a:rPr lang="en-US" sz="1800" b="0" i="0" dirty="0">
                <a:effectLst/>
                <a:latin typeface="Helvetica Neue"/>
              </a:rPr>
              <a:t>The number of nodes you incorporate in these hidden layers is largely determined by the number of features in your data. Often, the number of nodes in each layer is equal to or less than the number of features but this is not a hard requirement. It is important to note that the number of hidden layers and nodes in your network can affect its computational complexity (e.g., training time). </a:t>
            </a:r>
            <a:endParaRPr lang="ro-RO" sz="1800" b="0" i="0" dirty="0">
              <a:effectLst/>
              <a:latin typeface="Helvetica Neue"/>
            </a:endParaRPr>
          </a:p>
          <a:p>
            <a:pPr marL="0" indent="0">
              <a:spcBef>
                <a:spcPts val="0"/>
              </a:spcBef>
              <a:buFont typeface="Arial" panose="020B0604020202020204" pitchFamily="34" charset="0"/>
              <a:buNone/>
            </a:pPr>
            <a:r>
              <a:rPr lang="ro-RO" sz="1800" dirty="0">
                <a:effectLst/>
                <a:latin typeface="Helvetica Neue"/>
              </a:rPr>
              <a:t>     </a:t>
            </a:r>
            <a:r>
              <a:rPr lang="en-US" sz="1800" b="0" i="0" dirty="0">
                <a:effectLst/>
                <a:latin typeface="Helvetica Neue"/>
              </a:rPr>
              <a:t>When dealing with many features and, therefore, many nodes, training deep models with many hidden layers can be computationally more efficient than training a single layer network with the same number of high volume nodes. </a:t>
            </a:r>
            <a:endParaRPr lang="ro-RO" sz="1800" b="0" i="0" dirty="0">
              <a:effectLst/>
              <a:latin typeface="Helvetica Neue"/>
            </a:endParaRPr>
          </a:p>
          <a:p>
            <a:pPr marL="0" indent="0">
              <a:spcBef>
                <a:spcPts val="0"/>
              </a:spcBef>
              <a:buFont typeface="Arial" panose="020B0604020202020204" pitchFamily="34" charset="0"/>
              <a:buNone/>
            </a:pPr>
            <a:r>
              <a:rPr lang="ro-RO" sz="1800" dirty="0">
                <a:effectLst/>
                <a:latin typeface="Helvetica Neue"/>
              </a:rPr>
              <a:t>     </a:t>
            </a:r>
            <a:r>
              <a:rPr lang="en-US" sz="1800" b="0" i="0" dirty="0">
                <a:effectLst/>
                <a:latin typeface="Helvetica Neue"/>
              </a:rPr>
              <a:t>Consequently, the goal is to find the simplest model with optimal performance.</a:t>
            </a:r>
            <a:endParaRPr lang="ro-RO" sz="1800" dirty="0"/>
          </a:p>
        </p:txBody>
      </p:sp>
      <p:sp>
        <p:nvSpPr>
          <p:cNvPr id="6" name="Content Placeholder 2">
            <a:extLst>
              <a:ext uri="{FF2B5EF4-FFF2-40B4-BE49-F238E27FC236}">
                <a16:creationId xmlns:a16="http://schemas.microsoft.com/office/drawing/2014/main" id="{9CB033A5-22C9-4D10-8CEE-718BCAAB9BF7}"/>
              </a:ext>
            </a:extLst>
          </p:cNvPr>
          <p:cNvSpPr txBox="1">
            <a:spLocks/>
          </p:cNvSpPr>
          <p:nvPr/>
        </p:nvSpPr>
        <p:spPr>
          <a:xfrm>
            <a:off x="0" y="1816887"/>
            <a:ext cx="10353762" cy="55182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ro-RO" dirty="0">
                <a:effectLst/>
                <a:latin typeface="Helvetica Neue"/>
              </a:rPr>
              <a:t>      </a:t>
            </a:r>
          </a:p>
          <a:p>
            <a:pPr marL="0" indent="0" algn="l">
              <a:buNone/>
            </a:pPr>
            <a:r>
              <a:rPr lang="ro-RO" dirty="0">
                <a:effectLst/>
                <a:latin typeface="Helvetica Neue"/>
              </a:rPr>
              <a:t>     </a:t>
            </a:r>
            <a:r>
              <a:rPr lang="ro-RO" b="1" i="0" u="sng" dirty="0">
                <a:effectLst/>
                <a:latin typeface="Helvetica Neue"/>
              </a:rPr>
              <a:t>Output layers</a:t>
            </a:r>
          </a:p>
        </p:txBody>
      </p:sp>
      <p:sp>
        <p:nvSpPr>
          <p:cNvPr id="7" name="TextBox 6">
            <a:extLst>
              <a:ext uri="{FF2B5EF4-FFF2-40B4-BE49-F238E27FC236}">
                <a16:creationId xmlns:a16="http://schemas.microsoft.com/office/drawing/2014/main" id="{06759321-96EC-46E8-A7DB-AE3F12C1774B}"/>
              </a:ext>
            </a:extLst>
          </p:cNvPr>
          <p:cNvSpPr txBox="1"/>
          <p:nvPr/>
        </p:nvSpPr>
        <p:spPr>
          <a:xfrm>
            <a:off x="252079" y="2848397"/>
            <a:ext cx="9708451" cy="2862322"/>
          </a:xfrm>
          <a:prstGeom prst="rect">
            <a:avLst/>
          </a:prstGeom>
          <a:noFill/>
        </p:spPr>
        <p:txBody>
          <a:bodyPr wrap="square">
            <a:spAutoFit/>
          </a:bodyPr>
          <a:lstStyle/>
          <a:p>
            <a:r>
              <a:rPr lang="ro-RO" b="0" i="0" dirty="0">
                <a:effectLst/>
                <a:latin typeface="Helvetica Neue"/>
              </a:rPr>
              <a:t>      </a:t>
            </a:r>
            <a:r>
              <a:rPr lang="en-US" b="0" i="0" dirty="0">
                <a:effectLst/>
                <a:latin typeface="Helvetica Neue"/>
              </a:rPr>
              <a:t>The choice of output layer is driven by the modeling task. </a:t>
            </a:r>
            <a:endParaRPr lang="ro-RO" b="0" i="0" dirty="0">
              <a:effectLst/>
              <a:latin typeface="Helvetica Neue"/>
            </a:endParaRPr>
          </a:p>
          <a:p>
            <a:r>
              <a:rPr lang="ro-RO" dirty="0">
                <a:latin typeface="Helvetica Neue"/>
              </a:rPr>
              <a:t>      </a:t>
            </a:r>
            <a:r>
              <a:rPr lang="en-US" b="0" i="0" dirty="0">
                <a:effectLst/>
                <a:latin typeface="Helvetica Neue"/>
              </a:rPr>
              <a:t>For regression problems, your output layer will contain one node that outputs the final predicted value. </a:t>
            </a:r>
            <a:endParaRPr lang="ro-RO" b="0" i="0" dirty="0">
              <a:effectLst/>
              <a:latin typeface="Helvetica Neue"/>
            </a:endParaRPr>
          </a:p>
          <a:p>
            <a:r>
              <a:rPr lang="ro-RO" dirty="0">
                <a:latin typeface="Helvetica Neue"/>
              </a:rPr>
              <a:t>      </a:t>
            </a:r>
            <a:r>
              <a:rPr lang="en-US" b="0" i="0" dirty="0">
                <a:effectLst/>
                <a:latin typeface="Helvetica Neue"/>
              </a:rPr>
              <a:t>Classification problems are different. If you are predicting a binary output (e.g., True/False, Win/Loss), your output layer will still contain only one node and that node will predict the probability of success (however you define success). However, if you are predicting a multinomial output, the output layer will contain the same number of nodes as the number of classes being predicted. For example, in our MNIST data, we are predicting 10 classes (0–9); therefore, the output layer will have 10 nodes and the output would provide the probability of each class.</a:t>
            </a:r>
            <a:endParaRPr lang="ro-RO" dirty="0"/>
          </a:p>
        </p:txBody>
      </p:sp>
    </p:spTree>
    <p:extLst>
      <p:ext uri="{BB962C8B-B14F-4D97-AF65-F5344CB8AC3E}">
        <p14:creationId xmlns:p14="http://schemas.microsoft.com/office/powerpoint/2010/main" val="25226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6" presetClass="exit" presetSubtype="32" fill="hold" grpId="1" nodeType="afterEffect">
                                  <p:stCondLst>
                                    <p:cond delay="0"/>
                                  </p:stCondLst>
                                  <p:childTnLst>
                                    <p:animEffect transition="out" filter="circle(out)">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par>
                          <p:cTn id="23" fill="hold">
                            <p:stCondLst>
                              <p:cond delay="2500"/>
                            </p:stCondLst>
                            <p:childTnLst>
                              <p:par>
                                <p:cTn id="24" presetID="14"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randombar(horizontal)">
                                      <p:cBhvr>
                                        <p:cTn id="26" dur="500"/>
                                        <p:tgtEl>
                                          <p:spTgt spid="6"/>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E03B-C7D3-43C9-B4D4-A0C8BDB4BD17}"/>
              </a:ext>
            </a:extLst>
          </p:cNvPr>
          <p:cNvSpPr>
            <a:spLocks noGrp="1"/>
          </p:cNvSpPr>
          <p:nvPr>
            <p:ph type="title"/>
          </p:nvPr>
        </p:nvSpPr>
        <p:spPr>
          <a:xfrm>
            <a:off x="919119" y="2640531"/>
            <a:ext cx="10353761" cy="1326321"/>
          </a:xfrm>
        </p:spPr>
        <p:txBody>
          <a:bodyPr>
            <a:normAutofit/>
          </a:bodyPr>
          <a:lstStyle/>
          <a:p>
            <a:r>
              <a:rPr lang="ro-RO" sz="4800" u="sng" dirty="0"/>
              <a:t>ImplementareA</a:t>
            </a:r>
          </a:p>
        </p:txBody>
      </p:sp>
      <p:pic>
        <p:nvPicPr>
          <p:cNvPr id="5" name="Picture 4">
            <a:extLst>
              <a:ext uri="{FF2B5EF4-FFF2-40B4-BE49-F238E27FC236}">
                <a16:creationId xmlns:a16="http://schemas.microsoft.com/office/drawing/2014/main" id="{D2A9A274-7F95-4F3E-BA34-129F2014A837}"/>
              </a:ext>
            </a:extLst>
          </p:cNvPr>
          <p:cNvPicPr>
            <a:picLocks noChangeAspect="1"/>
          </p:cNvPicPr>
          <p:nvPr/>
        </p:nvPicPr>
        <p:blipFill rotWithShape="1">
          <a:blip r:embed="rId2"/>
          <a:srcRect l="28658" t="20631" r="7539" b="33895"/>
          <a:stretch/>
        </p:blipFill>
        <p:spPr>
          <a:xfrm>
            <a:off x="317633" y="1270536"/>
            <a:ext cx="11500303" cy="4610501"/>
          </a:xfrm>
          <a:prstGeom prst="rect">
            <a:avLst/>
          </a:prstGeom>
        </p:spPr>
      </p:pic>
    </p:spTree>
    <p:extLst>
      <p:ext uri="{BB962C8B-B14F-4D97-AF65-F5344CB8AC3E}">
        <p14:creationId xmlns:p14="http://schemas.microsoft.com/office/powerpoint/2010/main" val="31699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F31E-B0B4-4163-B87D-D38097032AEB}"/>
              </a:ext>
            </a:extLst>
          </p:cNvPr>
          <p:cNvSpPr>
            <a:spLocks noGrp="1"/>
          </p:cNvSpPr>
          <p:nvPr>
            <p:ph type="title"/>
          </p:nvPr>
        </p:nvSpPr>
        <p:spPr/>
        <p:txBody>
          <a:bodyPr/>
          <a:lstStyle/>
          <a:p>
            <a:endParaRPr lang="ro-RO"/>
          </a:p>
        </p:txBody>
      </p:sp>
      <p:sp>
        <p:nvSpPr>
          <p:cNvPr id="3" name="Content Placeholder 2">
            <a:extLst>
              <a:ext uri="{FF2B5EF4-FFF2-40B4-BE49-F238E27FC236}">
                <a16:creationId xmlns:a16="http://schemas.microsoft.com/office/drawing/2014/main" id="{295828F3-B14C-43E4-AB59-5F7242BA44D5}"/>
              </a:ext>
            </a:extLst>
          </p:cNvPr>
          <p:cNvSpPr>
            <a:spLocks noGrp="1"/>
          </p:cNvSpPr>
          <p:nvPr>
            <p:ph idx="1"/>
          </p:nvPr>
        </p:nvSpPr>
        <p:spPr>
          <a:xfrm>
            <a:off x="6784460" y="3974651"/>
            <a:ext cx="10353762" cy="3695136"/>
          </a:xfrm>
        </p:spPr>
        <p:txBody>
          <a:bodyPr>
            <a:normAutofit/>
          </a:bodyPr>
          <a:lstStyle/>
          <a:p>
            <a:pPr marL="0" indent="0">
              <a:buNone/>
            </a:pPr>
            <a:r>
              <a:rPr lang="ro-RO" sz="4400" dirty="0"/>
              <a:t>SFÂRȘIT...</a:t>
            </a:r>
          </a:p>
        </p:txBody>
      </p:sp>
    </p:spTree>
    <p:extLst>
      <p:ext uri="{BB962C8B-B14F-4D97-AF65-F5344CB8AC3E}">
        <p14:creationId xmlns:p14="http://schemas.microsoft.com/office/powerpoint/2010/main" val="45650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913795" y="930303"/>
            <a:ext cx="10353762" cy="5518205"/>
          </a:xfrm>
        </p:spPr>
        <p:txBody>
          <a:bodyPr>
            <a:normAutofit/>
          </a:bodyPr>
          <a:lstStyle/>
          <a:p>
            <a:pPr marL="0" indent="0">
              <a:buNone/>
            </a:pPr>
            <a:r>
              <a:rPr lang="ro-RO" b="0" i="0" dirty="0">
                <a:effectLst/>
                <a:latin typeface="Helvetica Neue"/>
              </a:rPr>
              <a:t>      </a:t>
            </a:r>
            <a:r>
              <a:rPr lang="en-US" b="0" i="0" dirty="0">
                <a:effectLst/>
                <a:latin typeface="Helvetica Neue"/>
              </a:rPr>
              <a:t>Machine learning algorithms typically search for the optimal representation of data using a </a:t>
            </a:r>
            <a:r>
              <a:rPr lang="en-US" b="0" i="0" u="sng" dirty="0">
                <a:effectLst/>
                <a:latin typeface="Helvetica Neue"/>
              </a:rPr>
              <a:t>feedback signal</a:t>
            </a:r>
            <a:r>
              <a:rPr lang="en-US" b="0" i="0" dirty="0">
                <a:effectLst/>
                <a:latin typeface="Helvetica Neue"/>
              </a:rPr>
              <a:t> in the form of an </a:t>
            </a:r>
            <a:r>
              <a:rPr lang="en-US" b="0" i="0" u="sng" dirty="0">
                <a:effectLst/>
                <a:latin typeface="Helvetica Neue"/>
              </a:rPr>
              <a:t>objective function</a:t>
            </a:r>
            <a:r>
              <a:rPr lang="en-US" b="0" i="0" dirty="0">
                <a:effectLst/>
                <a:latin typeface="Helvetica Neue"/>
              </a:rPr>
              <a:t>. </a:t>
            </a:r>
            <a:endParaRPr lang="ro-RO" b="0" i="0" dirty="0">
              <a:effectLst/>
              <a:latin typeface="Helvetica Neue"/>
            </a:endParaRPr>
          </a:p>
          <a:p>
            <a:pPr marL="0" indent="0">
              <a:buNone/>
            </a:pPr>
            <a:r>
              <a:rPr lang="ro-RO" b="0" i="0" dirty="0">
                <a:effectLst/>
                <a:latin typeface="Helvetica Neue"/>
              </a:rPr>
              <a:t>      </a:t>
            </a:r>
            <a:r>
              <a:rPr lang="en-US" b="0" i="0" dirty="0">
                <a:effectLst/>
                <a:latin typeface="Helvetica Neue"/>
              </a:rPr>
              <a:t>However, most machine learning algorithms only have the ability to use one or two </a:t>
            </a:r>
            <a:r>
              <a:rPr lang="en-US" b="0" i="0" u="sng" dirty="0">
                <a:effectLst/>
                <a:latin typeface="Helvetica Neue"/>
              </a:rPr>
              <a:t>layers</a:t>
            </a:r>
            <a:r>
              <a:rPr lang="en-US" b="0" i="0" dirty="0">
                <a:effectLst/>
                <a:latin typeface="Helvetica Neue"/>
              </a:rPr>
              <a:t> of data transformation to learn the output representation. </a:t>
            </a:r>
            <a:endParaRPr lang="ro-RO" b="0" i="0" dirty="0">
              <a:effectLst/>
              <a:latin typeface="Helvetica Neue"/>
            </a:endParaRPr>
          </a:p>
          <a:p>
            <a:pPr marL="0" indent="0">
              <a:buNone/>
            </a:pPr>
            <a:r>
              <a:rPr lang="ro-RO" b="0" i="0" dirty="0">
                <a:effectLst/>
                <a:latin typeface="Helvetica Neue"/>
              </a:rPr>
              <a:t>      </a:t>
            </a:r>
            <a:r>
              <a:rPr lang="en-US" b="0" i="0" dirty="0">
                <a:effectLst/>
                <a:latin typeface="Helvetica Neue"/>
              </a:rPr>
              <a:t>We call these </a:t>
            </a:r>
            <a:r>
              <a:rPr lang="en-US" b="0" i="1" u="sng" dirty="0">
                <a:effectLst/>
                <a:latin typeface="Helvetica Neue"/>
              </a:rPr>
              <a:t>shallow</a:t>
            </a:r>
            <a:r>
              <a:rPr lang="en-US" b="0" i="0" u="sng" dirty="0">
                <a:effectLst/>
                <a:latin typeface="Helvetica Neue"/>
              </a:rPr>
              <a:t> models</a:t>
            </a:r>
            <a:r>
              <a:rPr lang="en-US" b="0" i="0" dirty="0">
                <a:effectLst/>
                <a:latin typeface="Helvetica Neue"/>
              </a:rPr>
              <a:t> since they only use 1–2 representations of the feature space. As data sets continue to grow in the dimensions of the feature space, finding the optimal output representation with a shallow model is </a:t>
            </a:r>
            <a:r>
              <a:rPr lang="en-US" b="0" i="0" u="sng" dirty="0">
                <a:effectLst/>
                <a:latin typeface="Helvetica Neue"/>
              </a:rPr>
              <a:t>not always possible</a:t>
            </a:r>
            <a:r>
              <a:rPr lang="en-US" b="0" i="0" dirty="0">
                <a:effectLst/>
                <a:latin typeface="Helvetica Neue"/>
              </a:rPr>
              <a:t>. </a:t>
            </a:r>
            <a:endParaRPr lang="ro-RO" b="0" i="0" dirty="0">
              <a:effectLst/>
              <a:latin typeface="Helvetica Neue"/>
            </a:endParaRPr>
          </a:p>
          <a:p>
            <a:pPr marL="0" indent="0">
              <a:buNone/>
            </a:pPr>
            <a:endParaRPr lang="ro-RO" dirty="0">
              <a:effectLst/>
              <a:latin typeface="Helvetica Neue"/>
            </a:endParaRPr>
          </a:p>
        </p:txBody>
      </p:sp>
    </p:spTree>
    <p:extLst>
      <p:ext uri="{BB962C8B-B14F-4D97-AF65-F5344CB8AC3E}">
        <p14:creationId xmlns:p14="http://schemas.microsoft.com/office/powerpoint/2010/main" val="19066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913795" y="930303"/>
            <a:ext cx="10353762" cy="5518205"/>
          </a:xfrm>
        </p:spPr>
        <p:txBody>
          <a:bodyPr>
            <a:normAutofit/>
          </a:bodyPr>
          <a:lstStyle/>
          <a:p>
            <a:pPr marL="0" indent="0">
              <a:buNone/>
            </a:pPr>
            <a:r>
              <a:rPr lang="ro-RO" b="0" i="0" dirty="0">
                <a:effectLst/>
                <a:latin typeface="Helvetica Neue"/>
              </a:rPr>
              <a:t>      </a:t>
            </a:r>
            <a:endParaRPr lang="ro-RO" dirty="0">
              <a:effectLst/>
              <a:latin typeface="Helvetica Neue"/>
            </a:endParaRPr>
          </a:p>
          <a:p>
            <a:pPr marL="0" indent="0">
              <a:buNone/>
            </a:pPr>
            <a:r>
              <a:rPr lang="ro-RO" b="0" i="0" dirty="0">
                <a:effectLst/>
                <a:latin typeface="Helvetica Neue"/>
              </a:rPr>
              <a:t>     </a:t>
            </a:r>
            <a:r>
              <a:rPr lang="en-US" b="0" i="0" dirty="0">
                <a:effectLst/>
                <a:latin typeface="Helvetica Neue"/>
              </a:rPr>
              <a:t>Deep learning provides a multi-layer approach to learn data representations, typically performed with a </a:t>
            </a:r>
            <a:r>
              <a:rPr lang="en-US" b="0" i="1" u="sng" dirty="0">
                <a:effectLst/>
                <a:latin typeface="Helvetica Neue"/>
              </a:rPr>
              <a:t>multi-layer neural network</a:t>
            </a:r>
            <a:r>
              <a:rPr lang="en-US" b="0" i="0" dirty="0">
                <a:effectLst/>
                <a:latin typeface="Helvetica Neue"/>
              </a:rPr>
              <a:t>. </a:t>
            </a:r>
            <a:endParaRPr lang="ro-RO" b="0" i="0" dirty="0">
              <a:effectLst/>
              <a:latin typeface="Helvetica Neue"/>
            </a:endParaRPr>
          </a:p>
          <a:p>
            <a:pPr marL="0" indent="0">
              <a:spcBef>
                <a:spcPts val="0"/>
              </a:spcBef>
              <a:buNone/>
            </a:pPr>
            <a:r>
              <a:rPr lang="ro-RO" b="0" i="0" dirty="0">
                <a:effectLst/>
                <a:latin typeface="Helvetica Neue"/>
              </a:rPr>
              <a:t>      </a:t>
            </a:r>
            <a:r>
              <a:rPr lang="en-US" b="0" i="0" dirty="0">
                <a:effectLst/>
                <a:latin typeface="Helvetica Neue"/>
              </a:rPr>
              <a:t>Like other machine learning algorithms, </a:t>
            </a:r>
            <a:r>
              <a:rPr lang="en-US" b="0" i="1" u="sng" dirty="0">
                <a:effectLst/>
                <a:latin typeface="Helvetica Neue"/>
              </a:rPr>
              <a:t>deep neural networks</a:t>
            </a:r>
            <a:r>
              <a:rPr lang="en-US" b="0" i="0" dirty="0">
                <a:effectLst/>
                <a:latin typeface="Helvetica Neue"/>
              </a:rPr>
              <a:t> (DNN) perform learning by </a:t>
            </a:r>
            <a:r>
              <a:rPr lang="en-US" b="0" i="0" u="sng" dirty="0">
                <a:effectLst/>
                <a:latin typeface="Helvetica Neue"/>
              </a:rPr>
              <a:t>mapping features</a:t>
            </a:r>
            <a:r>
              <a:rPr lang="en-US" b="0" i="0" dirty="0">
                <a:effectLst/>
                <a:latin typeface="Helvetica Neue"/>
              </a:rPr>
              <a:t> to </a:t>
            </a:r>
            <a:r>
              <a:rPr lang="en-US" b="0" i="0" u="sng" dirty="0">
                <a:effectLst/>
                <a:latin typeface="Helvetica Neue"/>
              </a:rPr>
              <a:t>targets</a:t>
            </a:r>
            <a:r>
              <a:rPr lang="en-US" b="0" i="0" dirty="0">
                <a:effectLst/>
                <a:latin typeface="Helvetica Neue"/>
              </a:rPr>
              <a:t> through a </a:t>
            </a:r>
            <a:r>
              <a:rPr lang="en-US" b="0" i="0" u="sng" dirty="0">
                <a:effectLst/>
                <a:latin typeface="Helvetica Neue"/>
              </a:rPr>
              <a:t>process of simple data transformations</a:t>
            </a:r>
            <a:r>
              <a:rPr lang="en-US" b="0" i="0" dirty="0">
                <a:effectLst/>
                <a:latin typeface="Helvetica Neue"/>
              </a:rPr>
              <a:t> and </a:t>
            </a:r>
            <a:r>
              <a:rPr lang="en-US" b="0" i="0" u="sng" dirty="0">
                <a:effectLst/>
                <a:latin typeface="Helvetica Neue"/>
              </a:rPr>
              <a:t>feedback signals</a:t>
            </a:r>
            <a:r>
              <a:rPr lang="en-US" b="0" i="0" dirty="0">
                <a:effectLst/>
                <a:latin typeface="Helvetica Neue"/>
              </a:rPr>
              <a:t>; however, DNNs place an emphasis on learning successive layers of meaningful representations. Although an intimidating subject, the overarching concept is rather simple and has proven </a:t>
            </a:r>
            <a:r>
              <a:rPr lang="en-US" b="0" i="0" u="sng" dirty="0">
                <a:effectLst/>
                <a:latin typeface="Helvetica Neue"/>
              </a:rPr>
              <a:t>highly successful</a:t>
            </a:r>
            <a:r>
              <a:rPr lang="en-US" b="0" i="0" dirty="0">
                <a:effectLst/>
                <a:latin typeface="Helvetica Neue"/>
              </a:rPr>
              <a:t> across a </a:t>
            </a:r>
            <a:r>
              <a:rPr lang="en-US" b="0" i="0" u="sng" dirty="0">
                <a:effectLst/>
                <a:latin typeface="Helvetica Neue"/>
              </a:rPr>
              <a:t>wide range of problems </a:t>
            </a:r>
            <a:r>
              <a:rPr lang="en-US" b="0" i="0" dirty="0">
                <a:effectLst/>
                <a:latin typeface="Helvetica Neue"/>
              </a:rPr>
              <a:t>(e.g., </a:t>
            </a:r>
            <a:r>
              <a:rPr lang="en-US" b="0" i="0" u="sng" dirty="0">
                <a:effectLst/>
                <a:latin typeface="Helvetica Neue"/>
              </a:rPr>
              <a:t>image classification</a:t>
            </a:r>
            <a:r>
              <a:rPr lang="en-US" b="0" i="0" dirty="0">
                <a:effectLst/>
                <a:latin typeface="Helvetica Neue"/>
              </a:rPr>
              <a:t>, </a:t>
            </a:r>
            <a:r>
              <a:rPr lang="en-US" b="0" i="0" u="sng" dirty="0">
                <a:effectLst/>
                <a:latin typeface="Helvetica Neue"/>
              </a:rPr>
              <a:t>speech recognition</a:t>
            </a:r>
            <a:r>
              <a:rPr lang="en-US" b="0" i="0" dirty="0">
                <a:effectLst/>
                <a:latin typeface="Helvetica Neue"/>
              </a:rPr>
              <a:t>, </a:t>
            </a:r>
            <a:r>
              <a:rPr lang="en-US" b="0" i="0" u="sng" dirty="0">
                <a:effectLst/>
                <a:latin typeface="Helvetica Neue"/>
              </a:rPr>
              <a:t>autonomous driving</a:t>
            </a:r>
            <a:r>
              <a:rPr lang="en-US" b="0" i="0" dirty="0">
                <a:effectLst/>
                <a:latin typeface="Helvetica Neue"/>
              </a:rPr>
              <a:t>). This </a:t>
            </a:r>
            <a:r>
              <a:rPr lang="ro-RO" b="0" i="0" dirty="0">
                <a:effectLst/>
                <a:latin typeface="Helvetica Neue"/>
              </a:rPr>
              <a:t>presentation</a:t>
            </a:r>
            <a:r>
              <a:rPr lang="en-US" b="0" i="0" dirty="0">
                <a:effectLst/>
                <a:latin typeface="Helvetica Neue"/>
              </a:rPr>
              <a:t> will teach you the fundamentals of building a simple </a:t>
            </a:r>
            <a:r>
              <a:rPr lang="en-US" b="0" i="1" u="sng" dirty="0">
                <a:effectLst/>
                <a:latin typeface="Helvetica Neue"/>
              </a:rPr>
              <a:t>feedforward</a:t>
            </a:r>
            <a:r>
              <a:rPr lang="en-US" b="0" i="0" u="sng" dirty="0">
                <a:effectLst/>
                <a:latin typeface="Helvetica Neue"/>
              </a:rPr>
              <a:t> DNN</a:t>
            </a:r>
            <a:r>
              <a:rPr lang="en-US" b="0" i="0" dirty="0">
                <a:effectLst/>
                <a:latin typeface="Helvetica Neue"/>
              </a:rPr>
              <a:t>, which is the foundation for the more advanced deep learning models.</a:t>
            </a:r>
            <a:endParaRPr lang="ro-RO" dirty="0"/>
          </a:p>
        </p:txBody>
      </p:sp>
    </p:spTree>
    <p:extLst>
      <p:ext uri="{BB962C8B-B14F-4D97-AF65-F5344CB8AC3E}">
        <p14:creationId xmlns:p14="http://schemas.microsoft.com/office/powerpoint/2010/main" val="5057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68667A-3E0B-4015-82C1-70B3A7D6B21D}"/>
              </a:ext>
            </a:extLst>
          </p:cNvPr>
          <p:cNvSpPr>
            <a:spLocks noGrp="1"/>
          </p:cNvSpPr>
          <p:nvPr>
            <p:ph idx="1"/>
          </p:nvPr>
        </p:nvSpPr>
        <p:spPr/>
        <p:txBody>
          <a:bodyPr/>
          <a:lstStyle/>
          <a:p>
            <a:endParaRPr lang="ro-RO"/>
          </a:p>
        </p:txBody>
      </p:sp>
      <p:pic>
        <p:nvPicPr>
          <p:cNvPr id="6" name="Picture 5">
            <a:extLst>
              <a:ext uri="{FF2B5EF4-FFF2-40B4-BE49-F238E27FC236}">
                <a16:creationId xmlns:a16="http://schemas.microsoft.com/office/drawing/2014/main" id="{E033355B-A730-4FA5-A2C4-3392399E225E}"/>
              </a:ext>
            </a:extLst>
          </p:cNvPr>
          <p:cNvPicPr>
            <a:picLocks noChangeAspect="1"/>
          </p:cNvPicPr>
          <p:nvPr/>
        </p:nvPicPr>
        <p:blipFill rotWithShape="1">
          <a:blip r:embed="rId2"/>
          <a:srcRect l="18131" t="18087" r="31521" b="51421"/>
          <a:stretch/>
        </p:blipFill>
        <p:spPr>
          <a:xfrm>
            <a:off x="318051" y="278295"/>
            <a:ext cx="11553264" cy="3935895"/>
          </a:xfrm>
          <a:prstGeom prst="rect">
            <a:avLst/>
          </a:prstGeom>
        </p:spPr>
      </p:pic>
    </p:spTree>
    <p:extLst>
      <p:ext uri="{BB962C8B-B14F-4D97-AF65-F5344CB8AC3E}">
        <p14:creationId xmlns:p14="http://schemas.microsoft.com/office/powerpoint/2010/main" val="158030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913795" y="930303"/>
            <a:ext cx="10353762" cy="5518205"/>
          </a:xfrm>
        </p:spPr>
        <p:txBody>
          <a:bodyPr>
            <a:normAutofit/>
          </a:bodyPr>
          <a:lstStyle/>
          <a:p>
            <a:pPr marL="0" indent="0">
              <a:buNone/>
            </a:pPr>
            <a:r>
              <a:rPr lang="ro-RO" b="0" i="0" dirty="0">
                <a:effectLst/>
                <a:latin typeface="Helvetica Neue"/>
              </a:rPr>
              <a:t>      </a:t>
            </a:r>
            <a:endParaRPr lang="ro-RO" dirty="0">
              <a:effectLst/>
              <a:latin typeface="Helvetica Neue"/>
            </a:endParaRPr>
          </a:p>
          <a:p>
            <a:pPr marL="0" indent="0">
              <a:buNone/>
            </a:pPr>
            <a:r>
              <a:rPr lang="ro-RO" b="0" i="0" dirty="0">
                <a:effectLst/>
                <a:latin typeface="Helvetica Neue"/>
              </a:rPr>
              <a:t>     </a:t>
            </a:r>
            <a:endParaRPr lang="ro-RO" dirty="0"/>
          </a:p>
        </p:txBody>
      </p:sp>
      <p:pic>
        <p:nvPicPr>
          <p:cNvPr id="6" name="Picture 5">
            <a:extLst>
              <a:ext uri="{FF2B5EF4-FFF2-40B4-BE49-F238E27FC236}">
                <a16:creationId xmlns:a16="http://schemas.microsoft.com/office/drawing/2014/main" id="{05DECFF0-B4B9-4393-955C-1D6EC7C553A7}"/>
              </a:ext>
            </a:extLst>
          </p:cNvPr>
          <p:cNvPicPr>
            <a:picLocks noChangeAspect="1"/>
          </p:cNvPicPr>
          <p:nvPr/>
        </p:nvPicPr>
        <p:blipFill rotWithShape="1">
          <a:blip r:embed="rId2"/>
          <a:srcRect l="17496" t="24000" r="15087" b="27421"/>
          <a:stretch/>
        </p:blipFill>
        <p:spPr>
          <a:xfrm>
            <a:off x="232679" y="932290"/>
            <a:ext cx="11734034" cy="4756105"/>
          </a:xfrm>
          <a:prstGeom prst="rect">
            <a:avLst/>
          </a:prstGeom>
        </p:spPr>
      </p:pic>
    </p:spTree>
    <p:extLst>
      <p:ext uri="{BB962C8B-B14F-4D97-AF65-F5344CB8AC3E}">
        <p14:creationId xmlns:p14="http://schemas.microsoft.com/office/powerpoint/2010/main" val="225235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C09F4D-8DF1-453B-806C-0D8429A8559C}"/>
              </a:ext>
            </a:extLst>
          </p:cNvPr>
          <p:cNvSpPr>
            <a:spLocks noGrp="1"/>
          </p:cNvSpPr>
          <p:nvPr>
            <p:ph idx="1"/>
          </p:nvPr>
        </p:nvSpPr>
        <p:spPr/>
        <p:txBody>
          <a:bodyPr/>
          <a:lstStyle/>
          <a:p>
            <a:endParaRPr lang="ro-RO"/>
          </a:p>
        </p:txBody>
      </p:sp>
      <p:pic>
        <p:nvPicPr>
          <p:cNvPr id="6" name="Picture 5">
            <a:extLst>
              <a:ext uri="{FF2B5EF4-FFF2-40B4-BE49-F238E27FC236}">
                <a16:creationId xmlns:a16="http://schemas.microsoft.com/office/drawing/2014/main" id="{4FDC81BC-C952-4BAB-99CB-FF72B59CA47A}"/>
              </a:ext>
            </a:extLst>
          </p:cNvPr>
          <p:cNvPicPr>
            <a:picLocks noChangeAspect="1"/>
          </p:cNvPicPr>
          <p:nvPr/>
        </p:nvPicPr>
        <p:blipFill rotWithShape="1">
          <a:blip r:embed="rId2"/>
          <a:srcRect l="16956" t="19363" r="44696" b="32522"/>
          <a:stretch/>
        </p:blipFill>
        <p:spPr>
          <a:xfrm>
            <a:off x="333953" y="294197"/>
            <a:ext cx="8922631" cy="6297433"/>
          </a:xfrm>
          <a:prstGeom prst="rect">
            <a:avLst/>
          </a:prstGeom>
        </p:spPr>
      </p:pic>
      <p:pic>
        <p:nvPicPr>
          <p:cNvPr id="7" name="Picture 6">
            <a:extLst>
              <a:ext uri="{FF2B5EF4-FFF2-40B4-BE49-F238E27FC236}">
                <a16:creationId xmlns:a16="http://schemas.microsoft.com/office/drawing/2014/main" id="{51C4BFD0-8864-4F48-B067-5DC491129689}"/>
              </a:ext>
            </a:extLst>
          </p:cNvPr>
          <p:cNvPicPr>
            <a:picLocks noChangeAspect="1"/>
          </p:cNvPicPr>
          <p:nvPr/>
        </p:nvPicPr>
        <p:blipFill rotWithShape="1">
          <a:blip r:embed="rId2"/>
          <a:srcRect l="50338" t="19363" r="44696" b="32522"/>
          <a:stretch/>
        </p:blipFill>
        <p:spPr>
          <a:xfrm>
            <a:off x="9258660" y="294197"/>
            <a:ext cx="2588739" cy="6297433"/>
          </a:xfrm>
          <a:prstGeom prst="rect">
            <a:avLst/>
          </a:prstGeom>
        </p:spPr>
      </p:pic>
    </p:spTree>
    <p:extLst>
      <p:ext uri="{BB962C8B-B14F-4D97-AF65-F5344CB8AC3E}">
        <p14:creationId xmlns:p14="http://schemas.microsoft.com/office/powerpoint/2010/main" val="131598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D6DD-E895-4926-942C-B73569972E71}"/>
              </a:ext>
            </a:extLst>
          </p:cNvPr>
          <p:cNvSpPr>
            <a:spLocks noGrp="1"/>
          </p:cNvSpPr>
          <p:nvPr>
            <p:ph type="title"/>
          </p:nvPr>
        </p:nvSpPr>
        <p:spPr>
          <a:xfrm>
            <a:off x="919119" y="267694"/>
            <a:ext cx="10353761" cy="1326321"/>
          </a:xfrm>
        </p:spPr>
        <p:txBody>
          <a:bodyPr/>
          <a:lstStyle/>
          <a:p>
            <a:r>
              <a:rPr lang="ro-RO" b="1" i="0" dirty="0">
                <a:effectLst/>
                <a:latin typeface="Helvetica Neue"/>
              </a:rPr>
              <a:t>Why deep learning</a:t>
            </a:r>
            <a:br>
              <a:rPr lang="ro-RO" b="1" i="0" dirty="0">
                <a:solidFill>
                  <a:srgbClr val="333333"/>
                </a:solidFill>
                <a:effectLst/>
                <a:latin typeface="Helvetica Neue"/>
              </a:rPr>
            </a:br>
            <a:endParaRPr lang="ro-RO" dirty="0"/>
          </a:p>
        </p:txBody>
      </p:sp>
      <p:sp>
        <p:nvSpPr>
          <p:cNvPr id="3" name="Content Placeholder 2">
            <a:extLst>
              <a:ext uri="{FF2B5EF4-FFF2-40B4-BE49-F238E27FC236}">
                <a16:creationId xmlns:a16="http://schemas.microsoft.com/office/drawing/2014/main" id="{DCDB0BA1-88CD-4187-BC52-05B50F1E1249}"/>
              </a:ext>
            </a:extLst>
          </p:cNvPr>
          <p:cNvSpPr>
            <a:spLocks noGrp="1"/>
          </p:cNvSpPr>
          <p:nvPr>
            <p:ph idx="1"/>
          </p:nvPr>
        </p:nvSpPr>
        <p:spPr>
          <a:xfrm>
            <a:off x="754769" y="1714401"/>
            <a:ext cx="10353762" cy="3695136"/>
          </a:xfrm>
        </p:spPr>
        <p:txBody>
          <a:bodyPr>
            <a:normAutofit fontScale="92500" lnSpcReduction="10000"/>
          </a:bodyPr>
          <a:lstStyle/>
          <a:p>
            <a:pPr marL="0" indent="0">
              <a:spcBef>
                <a:spcPts val="0"/>
              </a:spcBef>
              <a:buNone/>
            </a:pPr>
            <a:r>
              <a:rPr lang="ro-RO" b="0" i="0" dirty="0">
                <a:effectLst/>
                <a:latin typeface="Times New Roman" panose="02020603050405020304" pitchFamily="18" charset="0"/>
                <a:cs typeface="Times New Roman" panose="02020603050405020304" pitchFamily="18" charset="0"/>
              </a:rPr>
              <a:t>         </a:t>
            </a:r>
            <a:r>
              <a:rPr lang="en-US" sz="2800" b="0" i="0" u="sng" dirty="0">
                <a:effectLst/>
                <a:latin typeface="Times New Roman" panose="02020603050405020304" pitchFamily="18" charset="0"/>
                <a:cs typeface="Times New Roman" panose="02020603050405020304" pitchFamily="18" charset="0"/>
              </a:rPr>
              <a:t>Neural networks</a:t>
            </a:r>
            <a:r>
              <a:rPr lang="en-US" sz="2800" b="0" i="0" dirty="0">
                <a:effectLst/>
                <a:latin typeface="Times New Roman" panose="02020603050405020304" pitchFamily="18" charset="0"/>
                <a:cs typeface="Times New Roman" panose="02020603050405020304" pitchFamily="18" charset="0"/>
              </a:rPr>
              <a:t> originated in the computer science field to answer questions that normal statistical approaches were not designed to answer at the time. </a:t>
            </a:r>
            <a:endParaRPr lang="ro-RO" sz="2800"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sz="2800" b="0" i="0"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The </a:t>
            </a:r>
            <a:r>
              <a:rPr lang="en-US" sz="2800" b="0" i="1" dirty="0">
                <a:effectLst/>
                <a:latin typeface="Times New Roman" panose="02020603050405020304" pitchFamily="18" charset="0"/>
                <a:cs typeface="Times New Roman" panose="02020603050405020304" pitchFamily="18" charset="0"/>
              </a:rPr>
              <a:t>MNIST data</a:t>
            </a:r>
            <a:r>
              <a:rPr lang="ro-RO" sz="2800" b="0" i="1" dirty="0">
                <a:effectLst/>
                <a:latin typeface="Times New Roman" panose="02020603050405020304" pitchFamily="18" charset="0"/>
                <a:cs typeface="Times New Roman" panose="02020603050405020304" pitchFamily="18" charset="0"/>
              </a:rPr>
              <a:t> </a:t>
            </a:r>
            <a:r>
              <a:rPr lang="en-US" sz="2800" b="0" i="1"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is one of </a:t>
            </a:r>
            <a:endParaRPr lang="ro-RO" sz="2800"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sz="2800" b="0" i="0" dirty="0">
                <a:effectLst/>
                <a:latin typeface="Times New Roman" panose="02020603050405020304" pitchFamily="18" charset="0"/>
                <a:cs typeface="Times New Roman" panose="02020603050405020304" pitchFamily="18" charset="0"/>
              </a:rPr>
              <a:t>the most common examples you</a:t>
            </a:r>
            <a:endParaRPr lang="ro-RO" sz="2800"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sz="2800" b="0" i="0" dirty="0">
                <a:effectLst/>
                <a:latin typeface="Times New Roman" panose="02020603050405020304" pitchFamily="18" charset="0"/>
                <a:cs typeface="Times New Roman" panose="02020603050405020304" pitchFamily="18" charset="0"/>
              </a:rPr>
              <a:t> will find, where the goal is to </a:t>
            </a:r>
            <a:r>
              <a:rPr lang="en-US" sz="2800" b="0" i="0" dirty="0" err="1">
                <a:effectLst/>
                <a:latin typeface="Times New Roman" panose="02020603050405020304" pitchFamily="18" charset="0"/>
                <a:cs typeface="Times New Roman" panose="02020603050405020304" pitchFamily="18" charset="0"/>
              </a:rPr>
              <a:t>to</a:t>
            </a:r>
            <a:r>
              <a:rPr lang="en-US" sz="2800" b="0" i="0" dirty="0">
                <a:effectLst/>
                <a:latin typeface="Times New Roman" panose="02020603050405020304" pitchFamily="18" charset="0"/>
                <a:cs typeface="Times New Roman" panose="02020603050405020304" pitchFamily="18" charset="0"/>
              </a:rPr>
              <a:t> </a:t>
            </a:r>
            <a:endParaRPr lang="ro-RO" sz="2800"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sz="2800" b="0" i="0" dirty="0">
                <a:effectLst/>
                <a:latin typeface="Times New Roman" panose="02020603050405020304" pitchFamily="18" charset="0"/>
                <a:cs typeface="Times New Roman" panose="02020603050405020304" pitchFamily="18" charset="0"/>
              </a:rPr>
              <a:t>analyze hand-written digits and </a:t>
            </a:r>
            <a:endParaRPr lang="ro-RO" sz="2800"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sz="2800" b="0" i="0" dirty="0">
                <a:effectLst/>
                <a:latin typeface="Times New Roman" panose="02020603050405020304" pitchFamily="18" charset="0"/>
                <a:cs typeface="Times New Roman" panose="02020603050405020304" pitchFamily="18" charset="0"/>
              </a:rPr>
              <a:t>predict the numbers written. </a:t>
            </a:r>
            <a:endParaRPr lang="ro-RO" sz="2800" dirty="0">
              <a:latin typeface="Times New Roman" panose="02020603050405020304" pitchFamily="18" charset="0"/>
              <a:cs typeface="Times New Roman" panose="02020603050405020304" pitchFamily="18" charset="0"/>
            </a:endParaRPr>
          </a:p>
        </p:txBody>
      </p:sp>
      <p:pic>
        <p:nvPicPr>
          <p:cNvPr id="2052" name="Picture 4" descr="Sample images from MNIST test dataset \citep{wikiMNIST}.">
            <a:extLst>
              <a:ext uri="{FF2B5EF4-FFF2-40B4-BE49-F238E27FC236}">
                <a16:creationId xmlns:a16="http://schemas.microsoft.com/office/drawing/2014/main" id="{15DC011E-6B0B-45B7-871E-264BB9E6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081" y="2730621"/>
            <a:ext cx="61722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79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326003" y="-278294"/>
            <a:ext cx="11029018" cy="6854023"/>
          </a:xfrm>
        </p:spPr>
        <p:txBody>
          <a:bodyPr>
            <a:normAutofit/>
          </a:bodyPr>
          <a:lstStyle/>
          <a:p>
            <a:pPr marL="0" indent="0">
              <a:buNone/>
            </a:pPr>
            <a:r>
              <a:rPr lang="ro-RO" b="0" i="0" dirty="0">
                <a:effectLst/>
                <a:latin typeface="Helvetica Neue"/>
              </a:rPr>
              <a:t>      </a:t>
            </a:r>
            <a:endParaRPr lang="ro-RO" dirty="0">
              <a:effectLst/>
              <a:latin typeface="Helvetica Neue"/>
            </a:endParaRPr>
          </a:p>
          <a:p>
            <a:pPr marL="0" indent="0">
              <a:spcBef>
                <a:spcPts val="0"/>
              </a:spcBef>
              <a:buNone/>
            </a:pPr>
            <a:r>
              <a:rPr lang="ro-RO" b="0" i="0" dirty="0">
                <a:effectLst/>
                <a:latin typeface="Helvetica Neue"/>
              </a:rPr>
              <a:t>     </a:t>
            </a:r>
            <a:r>
              <a:rPr lang="en-US" b="0" i="0" dirty="0">
                <a:effectLst/>
                <a:latin typeface="Times New Roman" panose="02020603050405020304" pitchFamily="18" charset="0"/>
                <a:cs typeface="Times New Roman" panose="02020603050405020304" pitchFamily="18" charset="0"/>
              </a:rPr>
              <a:t>This problem is quite </a:t>
            </a:r>
            <a:r>
              <a:rPr lang="en-US" b="0" i="0" u="sng" dirty="0">
                <a:effectLst/>
                <a:latin typeface="Times New Roman" panose="02020603050405020304" pitchFamily="18" charset="0"/>
                <a:cs typeface="Times New Roman" panose="02020603050405020304" pitchFamily="18" charset="0"/>
              </a:rPr>
              <a:t>unique</a:t>
            </a:r>
            <a:r>
              <a:rPr lang="en-US" b="0" i="0" dirty="0">
                <a:effectLst/>
                <a:latin typeface="Times New Roman" panose="02020603050405020304" pitchFamily="18" charset="0"/>
                <a:cs typeface="Times New Roman" panose="02020603050405020304" pitchFamily="18" charset="0"/>
              </a:rPr>
              <a:t> because </a:t>
            </a:r>
            <a:r>
              <a:rPr lang="en-US" b="0" i="0" u="sng" dirty="0">
                <a:effectLst/>
                <a:latin typeface="Times New Roman" panose="02020603050405020304" pitchFamily="18" charset="0"/>
                <a:cs typeface="Times New Roman" panose="02020603050405020304" pitchFamily="18" charset="0"/>
              </a:rPr>
              <a:t>many different features</a:t>
            </a:r>
            <a:r>
              <a:rPr lang="en-US" b="0" i="0" dirty="0">
                <a:effectLst/>
                <a:latin typeface="Times New Roman" panose="02020603050405020304" pitchFamily="18" charset="0"/>
                <a:cs typeface="Times New Roman" panose="02020603050405020304" pitchFamily="18" charset="0"/>
              </a:rPr>
              <a:t> of the data can be represented.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As humans, we look at these numbers and consider </a:t>
            </a:r>
            <a:r>
              <a:rPr lang="en-US" b="0" i="0" u="sng" dirty="0">
                <a:effectLst/>
                <a:latin typeface="Times New Roman" panose="02020603050405020304" pitchFamily="18" charset="0"/>
                <a:cs typeface="Times New Roman" panose="02020603050405020304" pitchFamily="18" charset="0"/>
              </a:rPr>
              <a:t>features</a:t>
            </a:r>
            <a:r>
              <a:rPr lang="en-US" b="0" i="0" dirty="0">
                <a:effectLst/>
                <a:latin typeface="Times New Roman" panose="02020603050405020304" pitchFamily="18" charset="0"/>
                <a:cs typeface="Times New Roman" panose="02020603050405020304" pitchFamily="18" charset="0"/>
              </a:rPr>
              <a:t> such as </a:t>
            </a:r>
            <a:r>
              <a:rPr lang="en-US" b="0" i="0" u="sng" dirty="0">
                <a:effectLst/>
                <a:latin typeface="Times New Roman" panose="02020603050405020304" pitchFamily="18" charset="0"/>
                <a:cs typeface="Times New Roman" panose="02020603050405020304" pitchFamily="18" charset="0"/>
              </a:rPr>
              <a:t>angles</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edges</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thickness</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completeness of circles</a:t>
            </a:r>
            <a:r>
              <a:rPr lang="en-US" b="0" i="0" dirty="0">
                <a:effectLst/>
                <a:latin typeface="Times New Roman" panose="02020603050405020304" pitchFamily="18" charset="0"/>
                <a:cs typeface="Times New Roman" panose="02020603050405020304" pitchFamily="18" charset="0"/>
              </a:rPr>
              <a:t>, etc. We interpret these different representations of the features and combine them to recognize the digit.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essence, </a:t>
            </a:r>
            <a:r>
              <a:rPr lang="en-US" b="0" i="0" u="sng" dirty="0">
                <a:effectLst/>
                <a:latin typeface="Times New Roman" panose="02020603050405020304" pitchFamily="18" charset="0"/>
                <a:cs typeface="Times New Roman" panose="02020603050405020304" pitchFamily="18" charset="0"/>
              </a:rPr>
              <a:t>neural networks</a:t>
            </a:r>
            <a:r>
              <a:rPr lang="en-US" b="0" i="0" dirty="0">
                <a:effectLst/>
                <a:latin typeface="Times New Roman" panose="02020603050405020304" pitchFamily="18" charset="0"/>
                <a:cs typeface="Times New Roman" panose="02020603050405020304" pitchFamily="18" charset="0"/>
              </a:rPr>
              <a:t> perform the same task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in a far simpler manner than our brains. At their most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basic levels, </a:t>
            </a:r>
            <a:r>
              <a:rPr lang="en-US" b="0" i="0" u="sng" dirty="0">
                <a:effectLst/>
                <a:latin typeface="Times New Roman" panose="02020603050405020304" pitchFamily="18" charset="0"/>
                <a:cs typeface="Times New Roman" panose="02020603050405020304" pitchFamily="18" charset="0"/>
              </a:rPr>
              <a:t>neural networks</a:t>
            </a:r>
            <a:r>
              <a:rPr lang="en-US" b="0" i="0" dirty="0">
                <a:effectLst/>
                <a:latin typeface="Times New Roman" panose="02020603050405020304" pitchFamily="18" charset="0"/>
                <a:cs typeface="Times New Roman" panose="02020603050405020304" pitchFamily="18" charset="0"/>
              </a:rPr>
              <a:t> have </a:t>
            </a:r>
            <a:r>
              <a:rPr lang="en-US" b="0" i="0" u="sng" dirty="0">
                <a:effectLst/>
                <a:latin typeface="Times New Roman" panose="02020603050405020304" pitchFamily="18" charset="0"/>
                <a:cs typeface="Times New Roman" panose="02020603050405020304" pitchFamily="18" charset="0"/>
              </a:rPr>
              <a:t>three layers</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 </a:t>
            </a:r>
            <a:r>
              <a:rPr lang="en-US" b="0" i="1" u="sng" dirty="0">
                <a:effectLst/>
                <a:latin typeface="Times New Roman" panose="02020603050405020304" pitchFamily="18" charset="0"/>
                <a:cs typeface="Times New Roman" panose="02020603050405020304" pitchFamily="18" charset="0"/>
              </a:rPr>
              <a:t>input layer</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dirty="0">
                <a:effectLst/>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 </a:t>
            </a:r>
            <a:r>
              <a:rPr lang="en-US" b="0" i="1" u="sng" dirty="0">
                <a:effectLst/>
                <a:latin typeface="Times New Roman" panose="02020603050405020304" pitchFamily="18" charset="0"/>
                <a:cs typeface="Times New Roman" panose="02020603050405020304" pitchFamily="18" charset="0"/>
              </a:rPr>
              <a:t>hidden layer</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t>
            </a:r>
            <a:r>
              <a:rPr lang="en-US" b="0" i="1" u="sng" dirty="0">
                <a:effectLst/>
                <a:latin typeface="Times New Roman" panose="02020603050405020304" pitchFamily="18" charset="0"/>
                <a:cs typeface="Times New Roman" panose="02020603050405020304" pitchFamily="18" charset="0"/>
              </a:rPr>
              <a:t>output layer</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The input layer consists of all of the original input features. The majority of the </a:t>
            </a:r>
            <a:r>
              <a:rPr lang="en-US" b="0" i="1" u="sng" dirty="0">
                <a:effectLst/>
                <a:latin typeface="Times New Roman" panose="02020603050405020304" pitchFamily="18" charset="0"/>
                <a:cs typeface="Times New Roman" panose="02020603050405020304" pitchFamily="18" charset="0"/>
              </a:rPr>
              <a:t>learning</a:t>
            </a:r>
            <a:r>
              <a:rPr lang="en-US" b="0" i="0" dirty="0">
                <a:effectLst/>
                <a:latin typeface="Times New Roman" panose="02020603050405020304" pitchFamily="18" charset="0"/>
                <a:cs typeface="Times New Roman" panose="02020603050405020304" pitchFamily="18" charset="0"/>
              </a:rPr>
              <a:t> takes place in the </a:t>
            </a:r>
            <a:r>
              <a:rPr lang="en-US" b="0" i="0" u="sng" dirty="0">
                <a:effectLst/>
                <a:latin typeface="Times New Roman" panose="02020603050405020304" pitchFamily="18" charset="0"/>
                <a:cs typeface="Times New Roman" panose="02020603050405020304" pitchFamily="18" charset="0"/>
              </a:rPr>
              <a:t>hidden layer</a:t>
            </a:r>
            <a:r>
              <a:rPr lang="en-US" b="0" i="0" dirty="0">
                <a:effectLst/>
                <a:latin typeface="Times New Roman" panose="02020603050405020304" pitchFamily="18" charset="0"/>
                <a:cs typeface="Times New Roman" panose="02020603050405020304" pitchFamily="18" charset="0"/>
              </a:rPr>
              <a:t>, and the </a:t>
            </a:r>
            <a:r>
              <a:rPr lang="en-US" b="0" i="0" u="sng" dirty="0">
                <a:effectLst/>
                <a:latin typeface="Times New Roman" panose="02020603050405020304" pitchFamily="18" charset="0"/>
                <a:cs typeface="Times New Roman" panose="02020603050405020304" pitchFamily="18" charset="0"/>
              </a:rPr>
              <a:t>output layer</a:t>
            </a:r>
            <a:r>
              <a:rPr lang="en-US" b="0" i="0" dirty="0">
                <a:effectLst/>
                <a:latin typeface="Times New Roman" panose="02020603050405020304" pitchFamily="18" charset="0"/>
                <a:cs typeface="Times New Roman" panose="02020603050405020304" pitchFamily="18" charset="0"/>
              </a:rPr>
              <a:t> outputs the final predictions.</a:t>
            </a:r>
            <a:endParaRPr lang="ro-RO" dirty="0">
              <a:latin typeface="Times New Roman" panose="02020603050405020304" pitchFamily="18" charset="0"/>
              <a:cs typeface="Times New Roman" panose="02020603050405020304" pitchFamily="18" charset="0"/>
            </a:endParaRPr>
          </a:p>
        </p:txBody>
      </p:sp>
      <p:pic>
        <p:nvPicPr>
          <p:cNvPr id="3078" name="Picture 6" descr="Representation of a simple feedforward neural network.">
            <a:extLst>
              <a:ext uri="{FF2B5EF4-FFF2-40B4-BE49-F238E27FC236}">
                <a16:creationId xmlns:a16="http://schemas.microsoft.com/office/drawing/2014/main" id="{28BF1F02-4CE0-4F54-85B5-41605CFE0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115" y="1522241"/>
            <a:ext cx="4994330" cy="363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1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3EBE-D016-4D18-B77F-1E4C73D1B12C}"/>
              </a:ext>
            </a:extLst>
          </p:cNvPr>
          <p:cNvSpPr>
            <a:spLocks noGrp="1"/>
          </p:cNvSpPr>
          <p:nvPr>
            <p:ph idx="1"/>
          </p:nvPr>
        </p:nvSpPr>
        <p:spPr>
          <a:xfrm>
            <a:off x="492981" y="333955"/>
            <a:ext cx="10774576" cy="6271383"/>
          </a:xfrm>
        </p:spPr>
        <p:txBody>
          <a:bodyPr>
            <a:normAutofit/>
          </a:bodyPr>
          <a:lstStyle/>
          <a:p>
            <a:pPr marL="0" indent="0">
              <a:buNone/>
            </a:pPr>
            <a:r>
              <a:rPr lang="ro-RO" b="0" i="0" dirty="0">
                <a:effectLst/>
                <a:latin typeface="Helvetica Neue"/>
              </a:rPr>
              <a:t>      </a:t>
            </a:r>
            <a:endParaRPr lang="ro-RO" dirty="0">
              <a:effectLst/>
              <a:latin typeface="Helvetica Neue"/>
            </a:endParaRPr>
          </a:p>
          <a:p>
            <a:pPr marL="0" indent="0">
              <a:spcBef>
                <a:spcPts val="0"/>
              </a:spcBef>
              <a:buNone/>
            </a:pP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Although simple on the surface, the </a:t>
            </a:r>
            <a:r>
              <a:rPr lang="en-US" b="0" i="0" u="sng" dirty="0">
                <a:effectLst/>
                <a:latin typeface="Times New Roman" panose="02020603050405020304" pitchFamily="18" charset="0"/>
                <a:cs typeface="Times New Roman" panose="02020603050405020304" pitchFamily="18" charset="0"/>
              </a:rPr>
              <a:t>computations</a:t>
            </a:r>
            <a:r>
              <a:rPr lang="en-US" b="0" i="0" dirty="0">
                <a:effectLst/>
                <a:latin typeface="Times New Roman" panose="02020603050405020304" pitchFamily="18" charset="0"/>
                <a:cs typeface="Times New Roman" panose="02020603050405020304" pitchFamily="18" charset="0"/>
              </a:rPr>
              <a:t> being performed inside a </a:t>
            </a:r>
            <a:r>
              <a:rPr lang="en-US" b="0" i="0" u="sng" dirty="0">
                <a:effectLst/>
                <a:latin typeface="Times New Roman" panose="02020603050405020304" pitchFamily="18" charset="0"/>
                <a:cs typeface="Times New Roman" panose="02020603050405020304" pitchFamily="18" charset="0"/>
              </a:rPr>
              <a:t>network</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require lots of data</a:t>
            </a:r>
            <a:r>
              <a:rPr lang="en-US" b="0" i="0" dirty="0">
                <a:effectLst/>
                <a:latin typeface="Times New Roman" panose="02020603050405020304" pitchFamily="18" charset="0"/>
                <a:cs typeface="Times New Roman" panose="02020603050405020304" pitchFamily="18" charset="0"/>
              </a:rPr>
              <a:t> to learn and are computationally intense rendering them impractical to use in the earlier days. </a:t>
            </a:r>
            <a:r>
              <a:rPr lang="ro-RO" b="0" i="0" dirty="0">
                <a:effectLst/>
                <a:latin typeface="Times New Roman" panose="02020603050405020304" pitchFamily="18" charset="0"/>
                <a:cs typeface="Times New Roman" panose="02020603050405020304" pitchFamily="18" charset="0"/>
              </a:rPr>
              <a:t>    </a:t>
            </a:r>
          </a:p>
          <a:p>
            <a:pPr marL="0" indent="0">
              <a:spcBef>
                <a:spcPts val="0"/>
              </a:spcBef>
              <a:buNone/>
            </a:pPr>
            <a:r>
              <a:rPr lang="ro-RO"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However, over the </a:t>
            </a:r>
            <a:r>
              <a:rPr lang="en-US" b="0" i="0" u="sng" dirty="0">
                <a:effectLst/>
                <a:latin typeface="Times New Roman" panose="02020603050405020304" pitchFamily="18" charset="0"/>
                <a:cs typeface="Times New Roman" panose="02020603050405020304" pitchFamily="18" charset="0"/>
              </a:rPr>
              <a:t>past several decades</a:t>
            </a:r>
            <a:r>
              <a:rPr lang="en-US" b="0" i="0" dirty="0">
                <a:effectLst/>
                <a:latin typeface="Times New Roman" panose="02020603050405020304" pitchFamily="18" charset="0"/>
                <a:cs typeface="Times New Roman" panose="02020603050405020304" pitchFamily="18" charset="0"/>
              </a:rPr>
              <a:t>, advancements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in </a:t>
            </a:r>
            <a:r>
              <a:rPr lang="en-US" b="0" i="0" u="sng" dirty="0">
                <a:effectLst/>
                <a:latin typeface="Times New Roman" panose="02020603050405020304" pitchFamily="18" charset="0"/>
                <a:cs typeface="Times New Roman" panose="02020603050405020304" pitchFamily="18" charset="0"/>
              </a:rPr>
              <a:t>computer hardware</a:t>
            </a:r>
            <a:r>
              <a:rPr lang="en-US" b="0" i="0" dirty="0">
                <a:effectLst/>
                <a:latin typeface="Times New Roman" panose="02020603050405020304" pitchFamily="18" charset="0"/>
                <a:cs typeface="Times New Roman" panose="02020603050405020304" pitchFamily="18" charset="0"/>
              </a:rPr>
              <a:t> (off the shelf CPUs became faster and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GPUs were</a:t>
            </a: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created) </a:t>
            </a:r>
            <a:r>
              <a:rPr lang="en-US" b="0" i="0" u="sng" dirty="0">
                <a:effectLst/>
                <a:latin typeface="Times New Roman" panose="02020603050405020304" pitchFamily="18" charset="0"/>
                <a:cs typeface="Times New Roman" panose="02020603050405020304" pitchFamily="18" charset="0"/>
              </a:rPr>
              <a:t>made the computations more practical</a:t>
            </a:r>
            <a:r>
              <a:rPr lang="en-US" b="0" i="0" dirty="0">
                <a:effectLst/>
                <a:latin typeface="Times New Roman" panose="02020603050405020304" pitchFamily="18" charset="0"/>
                <a:cs typeface="Times New Roman" panose="02020603050405020304" pitchFamily="18" charset="0"/>
              </a:rPr>
              <a: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ro-RO" b="0" i="0" dirty="0">
                <a:effectLst/>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growth in data collection made them more relevant,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and </a:t>
            </a:r>
            <a:r>
              <a:rPr lang="en-US" b="0" i="0" u="sng" dirty="0">
                <a:effectLst/>
                <a:latin typeface="Times New Roman" panose="02020603050405020304" pitchFamily="18" charset="0"/>
                <a:cs typeface="Times New Roman" panose="02020603050405020304" pitchFamily="18" charset="0"/>
              </a:rPr>
              <a:t>advancements </a:t>
            </a:r>
            <a:r>
              <a:rPr lang="en-US" b="0" i="0" dirty="0">
                <a:effectLst/>
                <a:latin typeface="Times New Roman" panose="02020603050405020304" pitchFamily="18" charset="0"/>
                <a:cs typeface="Times New Roman" panose="02020603050405020304" pitchFamily="18" charset="0"/>
              </a:rPr>
              <a:t>in the underlying algorithms made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u="sng" dirty="0">
                <a:effectLst/>
                <a:latin typeface="Times New Roman" panose="02020603050405020304" pitchFamily="18" charset="0"/>
                <a:cs typeface="Times New Roman" panose="02020603050405020304" pitchFamily="18" charset="0"/>
              </a:rPr>
              <a:t>the </a:t>
            </a:r>
            <a:r>
              <a:rPr lang="en-US" b="0" i="1" u="sng" dirty="0">
                <a:effectLst/>
                <a:latin typeface="Times New Roman" panose="02020603050405020304" pitchFamily="18" charset="0"/>
                <a:cs typeface="Times New Roman" panose="02020603050405020304" pitchFamily="18" charset="0"/>
              </a:rPr>
              <a:t>depth</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rPr>
              <a:t>number of hidden layers</a:t>
            </a:r>
            <a:r>
              <a:rPr lang="en-US" b="0" i="0" dirty="0">
                <a:effectLst/>
                <a:latin typeface="Times New Roman" panose="02020603050405020304" pitchFamily="18" charset="0"/>
                <a:cs typeface="Times New Roman" panose="02020603050405020304" pitchFamily="18" charset="0"/>
              </a:rPr>
              <a:t>) of neural nets less of a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r>
              <a:rPr lang="en-US" b="0" i="0" dirty="0">
                <a:effectLst/>
                <a:latin typeface="Times New Roman" panose="02020603050405020304" pitchFamily="18" charset="0"/>
                <a:cs typeface="Times New Roman" panose="02020603050405020304" pitchFamily="18" charset="0"/>
              </a:rPr>
              <a:t>constraint. </a:t>
            </a: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dirty="0">
              <a:effectLst/>
              <a:latin typeface="Times New Roman" panose="02020603050405020304" pitchFamily="18" charset="0"/>
              <a:cs typeface="Times New Roman" panose="02020603050405020304" pitchFamily="18" charset="0"/>
            </a:endParaRPr>
          </a:p>
          <a:p>
            <a:pPr marL="0" indent="0">
              <a:spcBef>
                <a:spcPts val="0"/>
              </a:spcBef>
              <a:buNone/>
            </a:pPr>
            <a:endParaRPr lang="ro-RO" b="0" i="0" dirty="0">
              <a:effectLst/>
              <a:latin typeface="Times New Roman" panose="02020603050405020304" pitchFamily="18" charset="0"/>
              <a:cs typeface="Times New Roman" panose="02020603050405020304" pitchFamily="18" charset="0"/>
            </a:endParaRPr>
          </a:p>
          <a:p>
            <a:pPr marL="0" indent="0">
              <a:spcBef>
                <a:spcPts val="0"/>
              </a:spcBef>
              <a:buNone/>
            </a:pPr>
            <a:endParaRPr lang="ro-RO" dirty="0">
              <a:effectLst/>
              <a:latin typeface="Times New Roman" panose="02020603050405020304" pitchFamily="18" charset="0"/>
              <a:cs typeface="Times New Roman" panose="02020603050405020304" pitchFamily="18" charset="0"/>
            </a:endParaRPr>
          </a:p>
          <a:p>
            <a:pPr marL="0" indent="0">
              <a:spcBef>
                <a:spcPts val="0"/>
              </a:spcBef>
              <a:buNone/>
            </a:pPr>
            <a:r>
              <a:rPr lang="ro-RO"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These </a:t>
            </a:r>
            <a:r>
              <a:rPr lang="en-US" b="0" i="0" u="sng" dirty="0">
                <a:effectLst/>
                <a:latin typeface="Times New Roman" panose="02020603050405020304" pitchFamily="18" charset="0"/>
                <a:cs typeface="Times New Roman" panose="02020603050405020304" pitchFamily="18" charset="0"/>
              </a:rPr>
              <a:t>advancements</a:t>
            </a:r>
            <a:r>
              <a:rPr lang="en-US" b="0" i="0" dirty="0">
                <a:effectLst/>
                <a:latin typeface="Times New Roman" panose="02020603050405020304" pitchFamily="18" charset="0"/>
                <a:cs typeface="Times New Roman" panose="02020603050405020304" pitchFamily="18" charset="0"/>
              </a:rPr>
              <a:t> have resulted in the ability to run very deep and highly </a:t>
            </a:r>
            <a:r>
              <a:rPr lang="en-US" b="0" i="0" u="sng" dirty="0">
                <a:effectLst/>
                <a:latin typeface="Times New Roman" panose="02020603050405020304" pitchFamily="18" charset="0"/>
                <a:cs typeface="Times New Roman" panose="02020603050405020304" pitchFamily="18" charset="0"/>
              </a:rPr>
              <a:t>parameterized neural networks </a:t>
            </a:r>
            <a:r>
              <a:rPr lang="en-US" b="0" i="0" dirty="0">
                <a:effectLst/>
                <a:latin typeface="Times New Roman" panose="02020603050405020304" pitchFamily="18" charset="0"/>
                <a:cs typeface="Times New Roman" panose="02020603050405020304" pitchFamily="18" charset="0"/>
              </a:rPr>
              <a:t>(i.e., </a:t>
            </a:r>
            <a:r>
              <a:rPr lang="en-US" b="0" i="0" u="sng" dirty="0">
                <a:effectLst/>
                <a:latin typeface="Times New Roman" panose="02020603050405020304" pitchFamily="18" charset="0"/>
                <a:cs typeface="Times New Roman" panose="02020603050405020304" pitchFamily="18" charset="0"/>
              </a:rPr>
              <a:t>DNNs</a:t>
            </a:r>
            <a:r>
              <a:rPr lang="en-US" b="0" i="0" dirty="0">
                <a:effectLst/>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pic>
        <p:nvPicPr>
          <p:cNvPr id="4100" name="Picture 4" descr="Representation of a deep feedforward neural network.">
            <a:extLst>
              <a:ext uri="{FF2B5EF4-FFF2-40B4-BE49-F238E27FC236}">
                <a16:creationId xmlns:a16="http://schemas.microsoft.com/office/drawing/2014/main" id="{BDA148F6-592E-4759-85E7-ECE6D2DC5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0" y="1590967"/>
            <a:ext cx="4683319" cy="339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067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172</TotalTime>
  <Words>1553</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Helvetica Neue</vt:lpstr>
      <vt:lpstr>Rockwell</vt:lpstr>
      <vt:lpstr>Times New Roman</vt:lpstr>
      <vt:lpstr>Damask</vt:lpstr>
      <vt:lpstr>Deep Learning Resume</vt:lpstr>
      <vt:lpstr>PowerPoint Presentation</vt:lpstr>
      <vt:lpstr>PowerPoint Presentation</vt:lpstr>
      <vt:lpstr>PowerPoint Presentation</vt:lpstr>
      <vt:lpstr>PowerPoint Presentation</vt:lpstr>
      <vt:lpstr>PowerPoint Presentation</vt:lpstr>
      <vt:lpstr>Why deep learning </vt:lpstr>
      <vt:lpstr>PowerPoint Presentation</vt:lpstr>
      <vt:lpstr>PowerPoint Presentation</vt:lpstr>
      <vt:lpstr>PowerPoint Presentation</vt:lpstr>
      <vt:lpstr>Feedforward DNNs </vt:lpstr>
      <vt:lpstr>PowerPoint Presentation</vt:lpstr>
      <vt:lpstr>PowerPoint Presentation</vt:lpstr>
      <vt:lpstr>PowerPoint Presentation</vt:lpstr>
      <vt:lpstr>Network architecture </vt:lpstr>
      <vt:lpstr>Network architecture                                               (1) layers and nodes </vt:lpstr>
      <vt:lpstr>PowerPoint Presentation</vt:lpstr>
      <vt:lpstr>ImplementareA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Resume</dc:title>
  <dc:creator>Doru Gabriel  Procopie</dc:creator>
  <cp:lastModifiedBy>Doru Gabriel  Procopie</cp:lastModifiedBy>
  <cp:revision>3</cp:revision>
  <dcterms:created xsi:type="dcterms:W3CDTF">2021-12-12T09:12:45Z</dcterms:created>
  <dcterms:modified xsi:type="dcterms:W3CDTF">2021-12-12T12:07:02Z</dcterms:modified>
</cp:coreProperties>
</file>