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0" r:id="rId1"/>
    <p:sldMasterId id="2147483946" r:id="rId2"/>
    <p:sldMasterId id="2147484114" r:id="rId3"/>
    <p:sldMasterId id="2147484201" r:id="rId4"/>
  </p:sldMasterIdLst>
  <p:notesMasterIdLst>
    <p:notesMasterId r:id="rId39"/>
  </p:notesMasterIdLst>
  <p:handoutMasterIdLst>
    <p:handoutMasterId r:id="rId40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3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5" r:id="rId30"/>
    <p:sldId id="286" r:id="rId31"/>
    <p:sldId id="280" r:id="rId32"/>
    <p:sldId id="287" r:id="rId33"/>
    <p:sldId id="282" r:id="rId34"/>
    <p:sldId id="281" r:id="rId35"/>
    <p:sldId id="289" r:id="rId36"/>
    <p:sldId id="288" r:id="rId37"/>
    <p:sldId id="290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0" autoAdjust="0"/>
    <p:restoredTop sz="94662" autoAdjust="0"/>
  </p:normalViewPr>
  <p:slideViewPr>
    <p:cSldViewPr snapToGrid="0">
      <p:cViewPr varScale="1">
        <p:scale>
          <a:sx n="70" d="100"/>
          <a:sy n="70" d="100"/>
        </p:scale>
        <p:origin x="-66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97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3CC0B-9DB4-4707-878F-22C832609444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9CF3C-CAA0-4BD9-BBE9-726653A5C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20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2F144-C990-4895-9EC7-EE7EF70032A1}" type="datetimeFigureOut">
              <a:rPr lang="ru-RU" smtClean="0"/>
              <a:t>12.10.2017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C9C1A-2AB0-4D0E-AEDE-7E53B4331B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279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C9C1A-2AB0-4D0E-AEDE-7E53B4331BC2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13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C9C1A-2AB0-4D0E-AEDE-7E53B4331BC2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494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16C3-8479-48A2-9574-531FCECDA228}" type="datetime1">
              <a:rPr lang="ru-RU" smtClean="0"/>
              <a:t>12.10.2017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716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3235-99ED-4EF8-9C9A-0AA53A97EC87}" type="datetime1">
              <a:rPr lang="ru-RU" smtClean="0"/>
              <a:t>12.10.2017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74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E919-73FC-4C00-B3F7-05CA1526BB02}" type="datetime1">
              <a:rPr lang="ru-RU" smtClean="0"/>
              <a:t>12.10.2017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133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784F-C60D-4C91-B464-1D2434687AEF}" type="datetime1">
              <a:rPr lang="ru-RU" smtClean="0"/>
              <a:t>12.10.2017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38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5F75-312F-423F-8D44-C3361D5DF29B}" type="datetime1">
              <a:rPr lang="ru-RU" smtClean="0"/>
              <a:t>12.10.2017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914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A238-CDDC-4BA6-8C33-70B527FC8606}" type="datetime1">
              <a:rPr lang="ru-RU" smtClean="0"/>
              <a:t>12.10.2017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239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C15-7DC4-4018-9705-A33F633669AC}" type="datetime1">
              <a:rPr lang="ru-RU" smtClean="0"/>
              <a:t>12.10.2017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973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41BF-7862-4F14-87E2-B4FC27BF50A3}" type="datetime1">
              <a:rPr lang="ru-RU" smtClean="0"/>
              <a:t>12.10.2017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606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0E0E-FE3B-408F-BA0A-D6F46F46B483}" type="datetime1">
              <a:rPr lang="ru-RU" smtClean="0"/>
              <a:t>12.10.2017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54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57FE-BC83-4B04-A23C-DC53B5A0A2A3}" type="datetime1">
              <a:rPr lang="ru-RU" smtClean="0"/>
              <a:t>12.10.2017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3787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8D0E-0B53-4041-A7C9-369D218EDAEA}" type="datetime1">
              <a:rPr lang="ru-RU" smtClean="0"/>
              <a:t>12.10.2017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82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681E-B20C-44D4-B5E1-EE2AEE90B6C2}" type="datetime1">
              <a:rPr lang="ru-RU" smtClean="0"/>
              <a:t>12.10.2017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6AAF6B9-8867-4E7D-B83F-18D74039722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9397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653A-3D14-493B-A079-9A3134954F0E}" type="datetime1">
              <a:rPr lang="ru-RU" smtClean="0"/>
              <a:t>12.10.2017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355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9E3A-9C6B-40EC-A3EB-ABD2E0F95EBC}" type="datetime1">
              <a:rPr lang="ru-RU" smtClean="0"/>
              <a:t>12.10.2017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472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8843-7001-4B99-A80B-2076ADF19043}" type="datetime1">
              <a:rPr lang="ru-RU" smtClean="0"/>
              <a:t>12.10.2017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847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965B-6D1A-4974-833F-27F0288D23AF}" type="datetime1">
              <a:rPr lang="ru-RU" smtClean="0"/>
              <a:t>12.10.2017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9835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C47B-B307-44A0-B9AE-9F08B2A14415}" type="datetime1">
              <a:rPr lang="ru-RU" smtClean="0"/>
              <a:t>12.10.2017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416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FEE3-CA3D-494D-B9A8-0A57075E58E3}" type="datetime1">
              <a:rPr lang="ru-RU" smtClean="0"/>
              <a:t>12.10.2017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508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86FA-2FC5-40F0-886D-CC190D8E7F92}" type="datetime1">
              <a:rPr lang="ru-RU" smtClean="0"/>
              <a:t>12.10.2017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9172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71FF-D173-4638-945A-306017A982C0}" type="datetime1">
              <a:rPr lang="ru-RU" smtClean="0"/>
              <a:t>12.10.2017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588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9E362-10CD-4D42-A0E6-DA11D8A53BB4}" type="datetime1">
              <a:rPr lang="ru-RU" smtClean="0"/>
              <a:t>12.10.2017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969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7483-ECEB-4D96-AC16-D3F37DEA5F64}" type="datetime1">
              <a:rPr lang="ru-RU" smtClean="0"/>
              <a:t>12.10.2017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8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AA12-AA2F-4A68-86F0-D87ACCC1017D}" type="datetime1">
              <a:rPr lang="ru-RU" smtClean="0"/>
              <a:t>12.10.2017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93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05CF-4B8C-41D9-A995-6AF9CB713BB0}" type="datetime1">
              <a:rPr lang="ru-RU" smtClean="0"/>
              <a:t>12.10.2017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820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C348-5E77-4065-A549-0890DCDA01CC}" type="datetime1">
              <a:rPr lang="ru-RU" smtClean="0"/>
              <a:t>12.10.2017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5934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94D5F-B8EC-43E2-BC6F-E6CCDC9D2475}" type="datetime1">
              <a:rPr lang="ru-RU" smtClean="0"/>
              <a:t>12.10.2017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64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7DEC-B5A3-4260-A7A4-4213F35ABDAB}" type="datetime1">
              <a:rPr lang="ru-RU" smtClean="0"/>
              <a:t>12.10.2017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0030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B643-3239-47FA-87F6-36BDD2E00757}" type="datetime1">
              <a:rPr lang="ru-RU" smtClean="0"/>
              <a:t>12.10.2017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5787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63FF-F399-4DBE-AAEA-0DE9AE7E7A13}" type="datetime1">
              <a:rPr lang="ru-RU" smtClean="0"/>
              <a:t>12.10.2017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6AAF6B9-8867-4E7D-B83F-18D74039722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971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4239-15E3-431D-A136-82ACC75B9A85}" type="datetime1">
              <a:rPr lang="ru-RU" smtClean="0"/>
              <a:t>12.10.2017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7066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A71B-0765-48FA-9D87-836D11BA8237}" type="datetime1">
              <a:rPr lang="ru-RU" smtClean="0"/>
              <a:t>12.10.2017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83558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7C01-D745-4883-97B5-681C74272816}" type="datetime1">
              <a:rPr lang="ru-RU" smtClean="0"/>
              <a:t>12.10.2017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1154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DC85-0A79-4F04-A6DF-695131CF5D03}" type="datetime1">
              <a:rPr lang="ru-RU" smtClean="0"/>
              <a:t>12.10.2017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22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0638-EB88-438E-91C2-A5CED6B87558}" type="datetime1">
              <a:rPr lang="ru-RU" smtClean="0"/>
              <a:t>12.10.2017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988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C96C-D903-45B1-9D06-2F553CEB18C4}" type="datetime1">
              <a:rPr lang="ru-RU" smtClean="0"/>
              <a:t>12.10.2017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6AAF6B9-8867-4E7D-B83F-18D74039722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1557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816734-7290-46C5-85C7-1A290489D63C}" type="datetime1">
              <a:rPr lang="ru-RU" smtClean="0"/>
              <a:t>12.10.2017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49605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5C91-A065-4182-9C5E-4B9A26F304AF}" type="datetime1">
              <a:rPr lang="ru-RU" smtClean="0"/>
              <a:t>12.10.2017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6013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B2EE-CE6E-4CDF-9437-38BFBFB29C93}" type="datetime1">
              <a:rPr lang="ru-RU" smtClean="0"/>
              <a:t>12.10.2017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8908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4B28-2B87-45D7-9205-7BC7A8E2CBC1}" type="datetime1">
              <a:rPr lang="ru-RU" smtClean="0"/>
              <a:t>12.10.2017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95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0DA80-663C-463F-96FC-EDB2E1E9DFED}" type="datetime1">
              <a:rPr lang="ru-RU" smtClean="0"/>
              <a:t>12.10.2017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0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E423-21A0-405C-B7C4-86296B900525}" type="datetime1">
              <a:rPr lang="ru-RU" smtClean="0"/>
              <a:t>12.10.2017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0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40E1-2280-43B2-A1FB-C1CE0DE6928E}" type="datetime1">
              <a:rPr lang="ru-RU" smtClean="0"/>
              <a:t>12.10.2017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6AAF6B9-8867-4E7D-B83F-18D74039722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7097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D0E-4F96-48E4-B7C0-52C4B007C5A2}" type="datetime1">
              <a:rPr lang="ru-RU" smtClean="0"/>
              <a:t>12.10.2017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39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1947-83AD-40F7-9288-9D431FDD17A7}" type="datetime1">
              <a:rPr lang="ru-RU" smtClean="0"/>
              <a:t>12.10.2017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59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FFB1C94-D9F6-48BE-934E-1760E8D31EC6}" type="datetime1">
              <a:rPr lang="ru-RU" smtClean="0"/>
              <a:t>12.10.2017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38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D356ED-3161-4F00-B90C-EEE9D9F40C64}" type="datetime1">
              <a:rPr lang="ru-RU" smtClean="0"/>
              <a:t>12.10.2017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91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B674238-B641-46D8-9329-3F2DC0CDD5A8}" type="datetime1">
              <a:rPr lang="ru-RU" smtClean="0"/>
              <a:t>12.10.2017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82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89F750-4CA4-4F5D-A30E-B32B372BAF63}" type="datetime1">
              <a:rPr lang="ru-RU" smtClean="0"/>
              <a:t>12.10.2017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AAF6B9-8867-4E7D-B83F-18D74039722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46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Использование </a:t>
            </a:r>
            <a:r>
              <a:rPr lang="ru-RU" dirty="0" err="1" smtClean="0"/>
              <a:t>FreeRTOS</a:t>
            </a:r>
            <a:r>
              <a:rPr lang="ru-RU" dirty="0" smtClean="0"/>
              <a:t> в управляющей системе мобильного робота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Скориков Андрей, </a:t>
            </a:r>
            <a:r>
              <a:rPr lang="ru-RU" dirty="0" err="1" smtClean="0"/>
              <a:t>волггту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5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характеристики </a:t>
            </a:r>
            <a:r>
              <a:rPr lang="en-US" b="1" dirty="0" err="1"/>
              <a:t>FreeRTOS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ru-RU" sz="2800" dirty="0"/>
              <a:t>Нет ограничений в использовании </a:t>
            </a:r>
            <a:r>
              <a:rPr lang="ru-RU" sz="2800" dirty="0" smtClean="0"/>
              <a:t>приоритетов</a:t>
            </a:r>
            <a:r>
              <a:rPr lang="ru-RU" sz="2800" dirty="0"/>
              <a:t>: нескольким задачам может </a:t>
            </a:r>
            <a:r>
              <a:rPr lang="ru-RU" sz="2800" dirty="0" smtClean="0"/>
              <a:t>быть назначен </a:t>
            </a:r>
            <a:r>
              <a:rPr lang="ru-RU" sz="2800" dirty="0"/>
              <a:t>одинаковый </a:t>
            </a:r>
            <a:r>
              <a:rPr lang="ru-RU" sz="2800" dirty="0" smtClean="0"/>
              <a:t>приоритет.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ru-RU" sz="2800" dirty="0"/>
              <a:t>Развитые средства синхронизации «</a:t>
            </a:r>
            <a:r>
              <a:rPr lang="ru-RU" sz="2800" dirty="0" smtClean="0"/>
              <a:t>задача </a:t>
            </a:r>
            <a:r>
              <a:rPr lang="ru-RU" sz="2800" dirty="0"/>
              <a:t>– задача» и «задача – прерывание»:</a:t>
            </a:r>
          </a:p>
          <a:p>
            <a:pPr marL="0" indent="0">
              <a:buNone/>
            </a:pPr>
            <a:r>
              <a:rPr lang="ru-RU" sz="2800" dirty="0" smtClean="0"/>
              <a:t>       – </a:t>
            </a:r>
            <a:r>
              <a:rPr lang="ru-RU" sz="2800" dirty="0"/>
              <a:t>очереди;</a:t>
            </a:r>
          </a:p>
          <a:p>
            <a:pPr marL="0" indent="0">
              <a:buNone/>
            </a:pPr>
            <a:r>
              <a:rPr lang="ru-RU" sz="2800" dirty="0" smtClean="0"/>
              <a:t>       – </a:t>
            </a:r>
            <a:r>
              <a:rPr lang="ru-RU" sz="2800" dirty="0"/>
              <a:t>двоичные семафоры;</a:t>
            </a:r>
          </a:p>
          <a:p>
            <a:pPr marL="0" indent="0">
              <a:buNone/>
            </a:pPr>
            <a:r>
              <a:rPr lang="ru-RU" sz="2800" dirty="0" smtClean="0"/>
              <a:t>       – </a:t>
            </a:r>
            <a:r>
              <a:rPr lang="ru-RU" sz="2800" dirty="0"/>
              <a:t>счетные семафоры;</a:t>
            </a:r>
          </a:p>
          <a:p>
            <a:pPr marL="0" indent="0">
              <a:buNone/>
            </a:pPr>
            <a:r>
              <a:rPr lang="ru-RU" sz="2800" dirty="0" smtClean="0"/>
              <a:t>       – </a:t>
            </a:r>
            <a:r>
              <a:rPr lang="ru-RU" sz="2800" dirty="0"/>
              <a:t>рекурсивные семафоры;</a:t>
            </a:r>
          </a:p>
          <a:p>
            <a:pPr marL="0" indent="0">
              <a:buNone/>
            </a:pPr>
            <a:r>
              <a:rPr lang="ru-RU" sz="2800" dirty="0" smtClean="0"/>
              <a:t>       – </a:t>
            </a:r>
            <a:r>
              <a:rPr lang="ru-RU" sz="2800" dirty="0" err="1"/>
              <a:t>мьютексы</a:t>
            </a:r>
            <a:r>
              <a:rPr lang="ru-RU" sz="2800" dirty="0" smtClean="0"/>
              <a:t>.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ru-RU" sz="2800" dirty="0" err="1"/>
              <a:t>Мьютексы</a:t>
            </a:r>
            <a:r>
              <a:rPr lang="ru-RU" sz="2800" dirty="0"/>
              <a:t> с наследованием </a:t>
            </a:r>
            <a:r>
              <a:rPr lang="ru-RU" sz="2800" dirty="0" smtClean="0"/>
              <a:t>приоритета.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0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характеристики </a:t>
            </a:r>
            <a:r>
              <a:rPr lang="en-US" b="1" dirty="0" err="1"/>
              <a:t>FreeRTOS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12"/>
            </a:pPr>
            <a:r>
              <a:rPr lang="ru-RU" sz="2800" dirty="0"/>
              <a:t>Поддержка модуля защиты </a:t>
            </a:r>
            <a:r>
              <a:rPr lang="ru-RU" sz="2800" dirty="0" smtClean="0"/>
              <a:t>памяти (</a:t>
            </a:r>
            <a:r>
              <a:rPr lang="en-US" sz="2800" dirty="0"/>
              <a:t>Memory protection unit, MPU) </a:t>
            </a:r>
            <a:r>
              <a:rPr lang="ru-RU" sz="2800" dirty="0"/>
              <a:t>в </a:t>
            </a:r>
            <a:r>
              <a:rPr lang="ru-RU" sz="2800" dirty="0" smtClean="0"/>
              <a:t>процессорах </a:t>
            </a:r>
            <a:r>
              <a:rPr lang="en-US" sz="2800" dirty="0"/>
              <a:t>Cortex-M3</a:t>
            </a:r>
            <a:r>
              <a:rPr lang="en-US" sz="2800" dirty="0" smtClean="0"/>
              <a:t>.</a:t>
            </a:r>
            <a:endParaRPr lang="ru-RU" sz="2800" dirty="0" smtClean="0"/>
          </a:p>
          <a:p>
            <a:pPr marL="514350" indent="-514350">
              <a:buFont typeface="+mj-lt"/>
              <a:buAutoNum type="arabicPeriod" startAt="12"/>
            </a:pPr>
            <a:r>
              <a:rPr lang="ru-RU" sz="2800" dirty="0"/>
              <a:t>Поставляется с отлаженными </a:t>
            </a:r>
            <a:r>
              <a:rPr lang="ru-RU" sz="2800" dirty="0" smtClean="0"/>
              <a:t>примерами проектов </a:t>
            </a:r>
            <a:r>
              <a:rPr lang="ru-RU" sz="2800" dirty="0"/>
              <a:t>для каждого порта и для </a:t>
            </a:r>
            <a:r>
              <a:rPr lang="ru-RU" sz="2800" dirty="0" smtClean="0"/>
              <a:t>каждой среды </a:t>
            </a:r>
            <a:r>
              <a:rPr lang="ru-RU" sz="2800" dirty="0"/>
              <a:t>разработки</a:t>
            </a:r>
            <a:r>
              <a:rPr lang="ru-RU" sz="2800" dirty="0" smtClean="0"/>
              <a:t>.</a:t>
            </a:r>
            <a:endParaRPr lang="ru-RU" sz="2800" dirty="0"/>
          </a:p>
          <a:p>
            <a:pPr marL="514350" indent="-514350">
              <a:buFont typeface="+mj-lt"/>
              <a:buAutoNum type="arabicPeriod" startAt="12"/>
            </a:pPr>
            <a:r>
              <a:rPr lang="ru-RU" sz="2800" dirty="0" err="1"/>
              <a:t>FreeRTOS</a:t>
            </a:r>
            <a:r>
              <a:rPr lang="ru-RU" sz="2800" dirty="0"/>
              <a:t> полностью бесплатна, </a:t>
            </a:r>
            <a:r>
              <a:rPr lang="ru-RU" sz="2800" dirty="0" smtClean="0"/>
              <a:t>модифицированная </a:t>
            </a:r>
            <a:r>
              <a:rPr lang="ru-RU" sz="2800" dirty="0"/>
              <a:t>лицензия GPL </a:t>
            </a:r>
            <a:r>
              <a:rPr lang="ru-RU" sz="2800" dirty="0" smtClean="0"/>
              <a:t>позволяет использовать </a:t>
            </a:r>
            <a:r>
              <a:rPr lang="ru-RU" sz="2800" dirty="0" err="1"/>
              <a:t>FreeRTOS</a:t>
            </a:r>
            <a:r>
              <a:rPr lang="ru-RU" sz="2800" dirty="0"/>
              <a:t> в проектах </a:t>
            </a:r>
            <a:r>
              <a:rPr lang="ru-RU" sz="2800" dirty="0" smtClean="0"/>
              <a:t>без раскрытия </a:t>
            </a:r>
            <a:r>
              <a:rPr lang="ru-RU" sz="2800" dirty="0"/>
              <a:t>исходных кодов</a:t>
            </a:r>
            <a:r>
              <a:rPr lang="ru-RU" sz="2800" dirty="0" smtClean="0"/>
              <a:t>.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ru-RU" sz="2800" dirty="0"/>
              <a:t>Документация в виде отдельного </a:t>
            </a:r>
            <a:r>
              <a:rPr lang="ru-RU" sz="2800" dirty="0" smtClean="0"/>
              <a:t>документа </a:t>
            </a:r>
            <a:r>
              <a:rPr lang="ru-RU" sz="2800" dirty="0"/>
              <a:t>платная, но на официальном </a:t>
            </a:r>
            <a:r>
              <a:rPr lang="ru-RU" sz="2800" dirty="0" smtClean="0"/>
              <a:t>сайте в </a:t>
            </a:r>
            <a:r>
              <a:rPr lang="ru-RU" sz="2800" dirty="0"/>
              <a:t>режиме </a:t>
            </a:r>
            <a:r>
              <a:rPr lang="ru-RU" sz="2800" dirty="0" err="1" smtClean="0"/>
              <a:t>online</a:t>
            </a:r>
            <a:r>
              <a:rPr lang="ru-RU" sz="2800" dirty="0" smtClean="0"/>
              <a:t> </a:t>
            </a:r>
            <a:r>
              <a:rPr lang="ru-RU" sz="2800" dirty="0"/>
              <a:t>доступно </a:t>
            </a:r>
            <a:r>
              <a:rPr lang="ru-RU" sz="2800" dirty="0" smtClean="0"/>
              <a:t>исчерпывающее </a:t>
            </a:r>
            <a:r>
              <a:rPr lang="ru-RU" sz="2800" dirty="0"/>
              <a:t>техническое описание на </a:t>
            </a:r>
            <a:r>
              <a:rPr lang="ru-RU" sz="2800" dirty="0" smtClean="0"/>
              <a:t>английском </a:t>
            </a:r>
            <a:r>
              <a:rPr lang="ru-RU" sz="2800" dirty="0"/>
              <a:t>языке.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28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 чего начать?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Начать разработку </a:t>
            </a:r>
            <a:r>
              <a:rPr lang="ru-RU" sz="2800" dirty="0" smtClean="0"/>
              <a:t>микроконтроллерного устройства</a:t>
            </a:r>
            <a:r>
              <a:rPr lang="ru-RU" sz="2800" dirty="0"/>
              <a:t>, работающего под </a:t>
            </a:r>
            <a:r>
              <a:rPr lang="ru-RU" sz="2800" dirty="0" smtClean="0"/>
              <a:t>управлением </a:t>
            </a:r>
            <a:r>
              <a:rPr lang="ru-RU" sz="2800" dirty="0" err="1" smtClean="0"/>
              <a:t>FreeRTOS</a:t>
            </a:r>
            <a:r>
              <a:rPr lang="ru-RU" sz="2800" dirty="0"/>
              <a:t>, можно с загрузки ее </a:t>
            </a:r>
            <a:r>
              <a:rPr lang="ru-RU" sz="2800" dirty="0" smtClean="0"/>
              <a:t>последней версии </a:t>
            </a:r>
            <a:r>
              <a:rPr lang="ru-RU" sz="2800" dirty="0"/>
              <a:t>по </a:t>
            </a:r>
            <a:r>
              <a:rPr lang="ru-RU" sz="2800" dirty="0" smtClean="0"/>
              <a:t>адресу </a:t>
            </a:r>
            <a:r>
              <a:rPr lang="en-US" sz="2800" u="sng" dirty="0"/>
              <a:t>http://</a:t>
            </a:r>
            <a:r>
              <a:rPr lang="en-US" sz="2800" u="sng" dirty="0" smtClean="0"/>
              <a:t>www.freertos.org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1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ВАЖНО!!! 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Для </a:t>
            </a:r>
            <a:r>
              <a:rPr lang="en-US" sz="2800" dirty="0"/>
              <a:t> ARM Cortex-M3, ARM </a:t>
            </a:r>
            <a:r>
              <a:rPr lang="en-US" sz="2800" dirty="0" smtClean="0"/>
              <a:t>Cortex-M4 </a:t>
            </a:r>
            <a:r>
              <a:rPr lang="ru-RU" sz="2800" dirty="0" smtClean="0"/>
              <a:t>необходимо установить обработчики на </a:t>
            </a:r>
            <a:r>
              <a:rPr lang="en-US" sz="2800" dirty="0" err="1"/>
              <a:t>SysTick</a:t>
            </a:r>
            <a:r>
              <a:rPr lang="en-US" sz="2800" dirty="0"/>
              <a:t>, </a:t>
            </a:r>
            <a:r>
              <a:rPr lang="en-US" sz="2800" dirty="0" err="1"/>
              <a:t>PendSV</a:t>
            </a:r>
            <a:r>
              <a:rPr lang="en-US" sz="2800" dirty="0"/>
              <a:t> </a:t>
            </a:r>
            <a:r>
              <a:rPr lang="ru-RU" sz="2800" dirty="0"/>
              <a:t>и</a:t>
            </a:r>
            <a:r>
              <a:rPr lang="en-US" sz="2800" dirty="0" smtClean="0"/>
              <a:t> </a:t>
            </a:r>
            <a:r>
              <a:rPr lang="en-US" sz="2800" dirty="0" err="1" smtClean="0"/>
              <a:t>SVCCall</a:t>
            </a:r>
            <a:r>
              <a:rPr lang="ru-RU" sz="2800" dirty="0" smtClean="0"/>
              <a:t> векторы прерываний.</a:t>
            </a:r>
          </a:p>
          <a:p>
            <a:r>
              <a:rPr lang="ru-RU" sz="2800" dirty="0" smtClean="0"/>
              <a:t>Для этого в файл </a:t>
            </a:r>
            <a:r>
              <a:rPr lang="en-US" sz="2800" dirty="0" err="1" smtClean="0"/>
              <a:t>FreeRTOSConfig.h</a:t>
            </a:r>
            <a:r>
              <a:rPr lang="en-US" sz="2800" dirty="0" smtClean="0"/>
              <a:t> </a:t>
            </a:r>
            <a:r>
              <a:rPr lang="ru-RU" sz="2800" dirty="0" smtClean="0"/>
              <a:t>необходимо добавить следующие строчки: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// Setup Interrupt Vectors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#define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xPortSysTickHandler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SysTick_Handler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#define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xPortPendSVHandler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PendSV_Handler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#define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vPortSVCHandler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SVC_Handler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99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Основы работы ОСРВ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120956"/>
          </a:xfrm>
        </p:spPr>
        <p:txBody>
          <a:bodyPr>
            <a:normAutofit/>
          </a:bodyPr>
          <a:lstStyle/>
          <a:p>
            <a:r>
              <a:rPr lang="ru-RU" sz="2600" dirty="0"/>
              <a:t>Основой ОСРВ является </a:t>
            </a:r>
            <a:r>
              <a:rPr lang="ru-RU" sz="2600" i="1" dirty="0"/>
              <a:t>ядро (</a:t>
            </a:r>
            <a:r>
              <a:rPr lang="ru-RU" sz="2600" i="1" dirty="0" err="1"/>
              <a:t>Kernel</a:t>
            </a:r>
            <a:r>
              <a:rPr lang="ru-RU" sz="2600" i="1" dirty="0"/>
              <a:t>) </a:t>
            </a:r>
            <a:r>
              <a:rPr lang="ru-RU" sz="2600" dirty="0" smtClean="0"/>
              <a:t>операционной </a:t>
            </a:r>
            <a:r>
              <a:rPr lang="ru-RU" sz="2600" dirty="0"/>
              <a:t>системы. Ядро реализует </a:t>
            </a:r>
            <a:r>
              <a:rPr lang="ru-RU" sz="2600" dirty="0" smtClean="0"/>
              <a:t>основополагающие </a:t>
            </a:r>
            <a:r>
              <a:rPr lang="ru-RU" sz="2600" dirty="0"/>
              <a:t>функции любой ОС</a:t>
            </a:r>
            <a:r>
              <a:rPr lang="ru-RU" sz="2600" dirty="0" smtClean="0"/>
              <a:t>.</a:t>
            </a:r>
          </a:p>
          <a:p>
            <a:r>
              <a:rPr lang="ru-RU" sz="2600" dirty="0"/>
              <a:t>Каждая выполняющаяся программа </a:t>
            </a:r>
            <a:r>
              <a:rPr lang="ru-RU" sz="2600" dirty="0" smtClean="0"/>
              <a:t>представляет </a:t>
            </a:r>
            <a:r>
              <a:rPr lang="ru-RU" sz="2600" dirty="0"/>
              <a:t>собой </a:t>
            </a:r>
            <a:r>
              <a:rPr lang="ru-RU" sz="2600" i="1" dirty="0"/>
              <a:t>задачу (</a:t>
            </a:r>
            <a:r>
              <a:rPr lang="ru-RU" sz="2600" i="1" dirty="0" err="1"/>
              <a:t>Task</a:t>
            </a:r>
            <a:r>
              <a:rPr lang="ru-RU" sz="2600" i="1" dirty="0"/>
              <a:t>). </a:t>
            </a:r>
            <a:r>
              <a:rPr lang="ru-RU" sz="2600" dirty="0"/>
              <a:t>Если ОС </a:t>
            </a:r>
            <a:r>
              <a:rPr lang="ru-RU" sz="2600" dirty="0" smtClean="0"/>
              <a:t>позволяет </a:t>
            </a:r>
            <a:r>
              <a:rPr lang="ru-RU" sz="2600" dirty="0"/>
              <a:t>одновременно выполнять множество </a:t>
            </a:r>
            <a:r>
              <a:rPr lang="ru-RU" sz="2600" dirty="0" smtClean="0"/>
              <a:t>задач, она </a:t>
            </a:r>
            <a:r>
              <a:rPr lang="ru-RU" sz="2600" dirty="0"/>
              <a:t>является </a:t>
            </a:r>
            <a:r>
              <a:rPr lang="ru-RU" sz="2600" i="1" dirty="0" err="1" smtClean="0"/>
              <a:t>мультизадачной</a:t>
            </a:r>
            <a:r>
              <a:rPr lang="ru-RU" sz="2600" i="1" dirty="0" smtClean="0"/>
              <a:t> </a:t>
            </a:r>
            <a:r>
              <a:rPr lang="ru-RU" sz="2600" i="1" dirty="0"/>
              <a:t>(</a:t>
            </a:r>
            <a:r>
              <a:rPr lang="ru-RU" sz="2600" i="1" dirty="0" err="1" smtClean="0"/>
              <a:t>Multitasking</a:t>
            </a:r>
            <a:r>
              <a:rPr lang="ru-RU" sz="2600" i="1" dirty="0" smtClean="0"/>
              <a:t>)</a:t>
            </a:r>
            <a:r>
              <a:rPr lang="ru-RU" sz="2600" dirty="0" smtClean="0"/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026182"/>
            <a:ext cx="4745027" cy="159380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349" b="3099"/>
          <a:stretch/>
        </p:blipFill>
        <p:spPr>
          <a:xfrm>
            <a:off x="6069874" y="3984106"/>
            <a:ext cx="4958958" cy="165329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375954" y="5637403"/>
            <a:ext cx="3901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extBookC"/>
              </a:rPr>
              <a:t>Истинно параллельное выполнение задач</a:t>
            </a:r>
            <a:endParaRPr lang="ru-RU" sz="4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069874" y="5637403"/>
            <a:ext cx="4819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extBookC"/>
              </a:rPr>
              <a:t>Распределение процессорного времени между несколькими задачами в ОСРВ</a:t>
            </a:r>
            <a:endParaRPr lang="ru-RU" sz="44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47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Основы работы ОСРВ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97614"/>
          </a:xfrm>
        </p:spPr>
        <p:txBody>
          <a:bodyPr>
            <a:normAutofit/>
          </a:bodyPr>
          <a:lstStyle/>
          <a:p>
            <a:r>
              <a:rPr lang="ru-RU" sz="2800" i="1" dirty="0"/>
              <a:t>Планировщик (</a:t>
            </a:r>
            <a:r>
              <a:rPr lang="ru-RU" sz="2800" i="1" dirty="0" err="1"/>
              <a:t>Scheduler</a:t>
            </a:r>
            <a:r>
              <a:rPr lang="ru-RU" sz="2800" i="1" dirty="0"/>
              <a:t>)</a:t>
            </a:r>
            <a:r>
              <a:rPr lang="ru-RU" sz="2800" dirty="0"/>
              <a:t> — это часть </a:t>
            </a:r>
            <a:r>
              <a:rPr lang="ru-RU" sz="2800" dirty="0" smtClean="0"/>
              <a:t>ядра ОСРВ</a:t>
            </a:r>
            <a:r>
              <a:rPr lang="ru-RU" sz="2800" dirty="0"/>
              <a:t>, которая определяет, какая из задач, </a:t>
            </a:r>
            <a:r>
              <a:rPr lang="ru-RU" sz="2800" dirty="0" smtClean="0"/>
              <a:t>готовых </a:t>
            </a:r>
            <a:r>
              <a:rPr lang="ru-RU" sz="2800" dirty="0"/>
              <a:t>к выполнению, выполняется в </a:t>
            </a:r>
            <a:r>
              <a:rPr lang="ru-RU" sz="2800" dirty="0" smtClean="0"/>
              <a:t>данный конкретный </a:t>
            </a:r>
            <a:r>
              <a:rPr lang="ru-RU" sz="2800" dirty="0"/>
              <a:t>момент времени. </a:t>
            </a:r>
            <a:r>
              <a:rPr lang="ru-RU" sz="2800" dirty="0" smtClean="0"/>
              <a:t>Планировщик может </a:t>
            </a:r>
            <a:r>
              <a:rPr lang="ru-RU" sz="2800" dirty="0"/>
              <a:t>приостанавливать, а затем снова </a:t>
            </a:r>
            <a:r>
              <a:rPr lang="ru-RU" sz="2800" dirty="0" smtClean="0"/>
              <a:t>возобновлять </a:t>
            </a:r>
            <a:r>
              <a:rPr lang="ru-RU" sz="2800" dirty="0"/>
              <a:t>выполнение задачи в течение </a:t>
            </a:r>
            <a:r>
              <a:rPr lang="ru-RU" sz="2800" dirty="0" smtClean="0"/>
              <a:t>всего ее </a:t>
            </a:r>
            <a:r>
              <a:rPr lang="ru-RU" sz="2800" dirty="0"/>
              <a:t>жизненного цикла (то есть с момента </a:t>
            </a:r>
            <a:r>
              <a:rPr lang="ru-RU" sz="2800" dirty="0" smtClean="0"/>
              <a:t>создания </a:t>
            </a:r>
            <a:r>
              <a:rPr lang="ru-RU" sz="2800" dirty="0"/>
              <a:t>задачи до момента ее уничтожения</a:t>
            </a:r>
            <a:r>
              <a:rPr lang="ru-RU" sz="2800" dirty="0" smtClean="0"/>
              <a:t>).</a:t>
            </a:r>
          </a:p>
          <a:p>
            <a:r>
              <a:rPr lang="ru-RU" sz="2800" i="1" dirty="0" smtClean="0"/>
              <a:t>Алгоритм работы планировщика (</a:t>
            </a:r>
            <a:r>
              <a:rPr lang="ru-RU" sz="2800" i="1" dirty="0" err="1" smtClean="0"/>
              <a:t>Scheduling</a:t>
            </a:r>
            <a:r>
              <a:rPr lang="ru-RU" sz="2800" i="1" dirty="0" smtClean="0"/>
              <a:t> </a:t>
            </a:r>
            <a:r>
              <a:rPr lang="ru-RU" sz="2800" i="1" dirty="0" err="1"/>
              <a:t>policy</a:t>
            </a:r>
            <a:r>
              <a:rPr lang="ru-RU" sz="2800" i="1" dirty="0"/>
              <a:t>) </a:t>
            </a:r>
            <a:r>
              <a:rPr lang="ru-RU" sz="2800" dirty="0"/>
              <a:t>— это алгоритм, по </a:t>
            </a:r>
            <a:r>
              <a:rPr lang="ru-RU" sz="2800" dirty="0" smtClean="0"/>
              <a:t>которому </a:t>
            </a:r>
            <a:r>
              <a:rPr lang="ru-RU" sz="2800" dirty="0"/>
              <a:t>функционирует планировщик </a:t>
            </a:r>
            <a:r>
              <a:rPr lang="ru-RU" sz="2800" dirty="0" smtClean="0"/>
              <a:t>для принятия </a:t>
            </a:r>
            <a:r>
              <a:rPr lang="ru-RU" sz="2800" dirty="0"/>
              <a:t>решения, какую задачу </a:t>
            </a:r>
            <a:r>
              <a:rPr lang="ru-RU" sz="2800" dirty="0" smtClean="0"/>
              <a:t>выполнять в </a:t>
            </a:r>
            <a:r>
              <a:rPr lang="ru-RU" sz="2800" dirty="0"/>
              <a:t>данный момент времени.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8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Основы работы ОСРВ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97614"/>
          </a:xfrm>
        </p:spPr>
        <p:txBody>
          <a:bodyPr>
            <a:normAutofit/>
          </a:bodyPr>
          <a:lstStyle/>
          <a:p>
            <a:r>
              <a:rPr lang="ru-RU" sz="2800" dirty="0"/>
              <a:t>Среди всех задач в системе в один </a:t>
            </a:r>
            <a:r>
              <a:rPr lang="ru-RU" sz="2800" dirty="0" smtClean="0"/>
              <a:t>момент </a:t>
            </a:r>
            <a:r>
              <a:rPr lang="ru-RU" sz="2800" dirty="0"/>
              <a:t>времени может выполняться </a:t>
            </a:r>
            <a:r>
              <a:rPr lang="ru-RU" sz="2800" dirty="0" smtClean="0"/>
              <a:t>только одна </a:t>
            </a:r>
            <a:r>
              <a:rPr lang="ru-RU" sz="2800" dirty="0"/>
              <a:t>задача. Говорят, что она </a:t>
            </a:r>
            <a:r>
              <a:rPr lang="ru-RU" sz="2800" dirty="0" smtClean="0"/>
              <a:t>находится в </a:t>
            </a:r>
            <a:r>
              <a:rPr lang="ru-RU" sz="2800" dirty="0"/>
              <a:t>состоянии выполнения. Остальные </a:t>
            </a:r>
            <a:r>
              <a:rPr lang="ru-RU" sz="2800" dirty="0" smtClean="0"/>
              <a:t>задачи </a:t>
            </a:r>
            <a:r>
              <a:rPr lang="ru-RU" sz="2800" dirty="0"/>
              <a:t>в этот момент не выполняются, ожидая</a:t>
            </a:r>
            <a:r>
              <a:rPr lang="ru-RU" sz="2800" dirty="0" smtClean="0"/>
              <a:t>, когда </a:t>
            </a:r>
            <a:r>
              <a:rPr lang="ru-RU" sz="2800" dirty="0"/>
              <a:t>планировщик выделит каждой из </a:t>
            </a:r>
            <a:r>
              <a:rPr lang="ru-RU" sz="2800" dirty="0" smtClean="0"/>
              <a:t>них процессорное </a:t>
            </a:r>
            <a:r>
              <a:rPr lang="ru-RU" sz="2800" dirty="0"/>
              <a:t>время. Таким образом, </a:t>
            </a:r>
            <a:r>
              <a:rPr lang="ru-RU" sz="2800" dirty="0" smtClean="0"/>
              <a:t>задача может </a:t>
            </a:r>
            <a:r>
              <a:rPr lang="ru-RU" sz="2800" dirty="0"/>
              <a:t>находиться в двух основных </a:t>
            </a:r>
            <a:r>
              <a:rPr lang="ru-RU" sz="2800" dirty="0" smtClean="0"/>
              <a:t>состояниях</a:t>
            </a:r>
            <a:r>
              <a:rPr lang="ru-RU" sz="2800" dirty="0"/>
              <a:t>: выполняться и не выполняться.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75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Основы работы ОСРВ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97614"/>
          </a:xfrm>
        </p:spPr>
        <p:txBody>
          <a:bodyPr>
            <a:noAutofit/>
          </a:bodyPr>
          <a:lstStyle/>
          <a:p>
            <a:r>
              <a:rPr lang="ru-RU" sz="2400" dirty="0"/>
              <a:t>Кроме того, что выполнение задачи может быть приостановлено планировщиком принудительно, задача может сама приостановить свое выполнение. Это происходит в двух случаях. Первый — это когда задача «хочет» задержать свое выполнение на определенный промежуток времени (в таком случае она переходит в состояние сна (</a:t>
            </a:r>
            <a:r>
              <a:rPr lang="ru-RU" sz="2400" dirty="0" err="1"/>
              <a:t>sleep</a:t>
            </a:r>
            <a:r>
              <a:rPr lang="ru-RU" sz="2400" dirty="0"/>
              <a:t>)). Второй — когда задача ожидает освобождения какого-либо аппаратного ресурса (например, последовательного порта) или наступления какого-то события (</a:t>
            </a:r>
            <a:r>
              <a:rPr lang="ru-RU" sz="2400" dirty="0" err="1"/>
              <a:t>event</a:t>
            </a:r>
            <a:r>
              <a:rPr lang="ru-RU" sz="2400" dirty="0"/>
              <a:t>), в этом случае говорят, что задача блокирована (</a:t>
            </a:r>
            <a:r>
              <a:rPr lang="ru-RU" sz="2400" dirty="0" err="1"/>
              <a:t>block</a:t>
            </a:r>
            <a:r>
              <a:rPr lang="ru-RU" sz="2400" dirty="0"/>
              <a:t>). Блокированная или «спящая» задача не нуждается в процессорном времени до наступления соответствующего события или истечения определенного интервала времени. Функции измерения </a:t>
            </a:r>
            <a:r>
              <a:rPr lang="ru-RU" sz="2400" dirty="0" smtClean="0"/>
              <a:t>интервалов </a:t>
            </a:r>
            <a:r>
              <a:rPr lang="ru-RU" sz="2400" dirty="0"/>
              <a:t>времени и обслуживания событий </a:t>
            </a:r>
            <a:r>
              <a:rPr lang="ru-RU" sz="2400" dirty="0" smtClean="0"/>
              <a:t>берет на </a:t>
            </a:r>
            <a:r>
              <a:rPr lang="ru-RU" sz="2400" dirty="0"/>
              <a:t>себя ядро ОСРВ.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35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Основы работы ОСРВ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97614"/>
          </a:xfrm>
        </p:spPr>
        <p:txBody>
          <a:bodyPr>
            <a:normAutofit lnSpcReduction="10000"/>
          </a:bodyPr>
          <a:lstStyle/>
          <a:p>
            <a:r>
              <a:rPr lang="ru-RU" sz="2800" dirty="0"/>
              <a:t>Когда задача выполняется, она, как и </a:t>
            </a:r>
            <a:r>
              <a:rPr lang="ru-RU" sz="2800" dirty="0" smtClean="0"/>
              <a:t>любая программа</a:t>
            </a:r>
            <a:r>
              <a:rPr lang="ru-RU" sz="2800" dirty="0"/>
              <a:t>, использует регистры </a:t>
            </a:r>
            <a:r>
              <a:rPr lang="ru-RU" sz="2800" dirty="0" smtClean="0"/>
              <a:t>процессора, память </a:t>
            </a:r>
            <a:r>
              <a:rPr lang="ru-RU" sz="2800" dirty="0"/>
              <a:t>программ и память данных. Вместе </a:t>
            </a:r>
            <a:r>
              <a:rPr lang="ru-RU" sz="2800" dirty="0" smtClean="0"/>
              <a:t>эти ресурсы </a:t>
            </a:r>
            <a:r>
              <a:rPr lang="ru-RU" sz="2800" dirty="0"/>
              <a:t>(регистры, стек и др.) образуют </a:t>
            </a:r>
            <a:r>
              <a:rPr lang="ru-RU" sz="2800" i="1" dirty="0" smtClean="0"/>
              <a:t>контекст </a:t>
            </a:r>
            <a:r>
              <a:rPr lang="ru-RU" sz="2800" i="1" dirty="0"/>
              <a:t>задачи (</a:t>
            </a:r>
            <a:r>
              <a:rPr lang="ru-RU" sz="2800" i="1" dirty="0" err="1"/>
              <a:t>task</a:t>
            </a:r>
            <a:r>
              <a:rPr lang="ru-RU" sz="2800" i="1" dirty="0"/>
              <a:t> </a:t>
            </a:r>
            <a:r>
              <a:rPr lang="ru-RU" sz="2800" i="1" dirty="0" err="1"/>
              <a:t>execution</a:t>
            </a:r>
            <a:r>
              <a:rPr lang="ru-RU" sz="2800" i="1" dirty="0"/>
              <a:t> </a:t>
            </a:r>
            <a:r>
              <a:rPr lang="ru-RU" sz="2800" i="1" dirty="0" err="1"/>
              <a:t>context</a:t>
            </a:r>
            <a:r>
              <a:rPr lang="ru-RU" sz="2800" i="1" dirty="0" smtClean="0"/>
              <a:t>)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Одна </a:t>
            </a:r>
            <a:r>
              <a:rPr lang="ru-RU" sz="2800" dirty="0"/>
              <a:t>из основных </a:t>
            </a:r>
            <a:r>
              <a:rPr lang="ru-RU" sz="2800" dirty="0" smtClean="0"/>
              <a:t>функций </a:t>
            </a:r>
            <a:r>
              <a:rPr lang="ru-RU" sz="2800" dirty="0"/>
              <a:t>ядра ОСРВ — это обеспечение </a:t>
            </a:r>
            <a:r>
              <a:rPr lang="ru-RU" sz="2800" dirty="0" smtClean="0"/>
              <a:t>идентичности </a:t>
            </a:r>
            <a:r>
              <a:rPr lang="ru-RU" sz="2800" dirty="0"/>
              <a:t>контекста задачи до ее </a:t>
            </a:r>
            <a:r>
              <a:rPr lang="ru-RU" sz="2800" dirty="0" smtClean="0"/>
              <a:t>приостановки и </a:t>
            </a:r>
            <a:r>
              <a:rPr lang="ru-RU" sz="2800" dirty="0"/>
              <a:t>после ее восстановления. Когда ядро </a:t>
            </a:r>
            <a:r>
              <a:rPr lang="ru-RU" sz="2800" dirty="0" smtClean="0"/>
              <a:t>приостанавливает </a:t>
            </a:r>
            <a:r>
              <a:rPr lang="ru-RU" sz="2800" dirty="0"/>
              <a:t>задачу, оно должно </a:t>
            </a:r>
            <a:r>
              <a:rPr lang="ru-RU" sz="2800" dirty="0" smtClean="0"/>
              <a:t>сохранить контекст </a:t>
            </a:r>
            <a:r>
              <a:rPr lang="ru-RU" sz="2800" dirty="0"/>
              <a:t>задачи, а при ее восстановлении </a:t>
            </a:r>
            <a:r>
              <a:rPr lang="ru-RU" sz="2800" dirty="0" smtClean="0"/>
              <a:t>— восстановить</a:t>
            </a:r>
            <a:r>
              <a:rPr lang="ru-RU" sz="2800" dirty="0"/>
              <a:t>. Процесс сохранения и </a:t>
            </a:r>
            <a:r>
              <a:rPr lang="ru-RU" sz="2800" dirty="0" smtClean="0"/>
              <a:t>восстановления </a:t>
            </a:r>
            <a:r>
              <a:rPr lang="ru-RU" sz="2800" dirty="0"/>
              <a:t>контекста задачи называется </a:t>
            </a:r>
            <a:r>
              <a:rPr lang="ru-RU" sz="2800" i="1" dirty="0" smtClean="0"/>
              <a:t>переключением </a:t>
            </a:r>
            <a:r>
              <a:rPr lang="ru-RU" sz="2800" i="1" dirty="0"/>
              <a:t>контекста (</a:t>
            </a:r>
            <a:r>
              <a:rPr lang="en-US" sz="2800" i="1" dirty="0"/>
              <a:t>context switching).</a:t>
            </a:r>
            <a:endParaRPr lang="ru-RU" sz="280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57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Основы работы ОСРВ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97614"/>
          </a:xfrm>
        </p:spPr>
        <p:txBody>
          <a:bodyPr>
            <a:normAutofit/>
          </a:bodyPr>
          <a:lstStyle/>
          <a:p>
            <a:r>
              <a:rPr lang="ru-RU" sz="2800" dirty="0"/>
              <a:t>Немаловажным понятием является </a:t>
            </a:r>
            <a:r>
              <a:rPr lang="ru-RU" sz="2800" dirty="0" smtClean="0"/>
              <a:t>квант времени </a:t>
            </a:r>
            <a:r>
              <a:rPr lang="ru-RU" sz="2800" dirty="0"/>
              <a:t>работы планировщика —</a:t>
            </a:r>
            <a:r>
              <a:rPr lang="ru-RU" sz="2800" dirty="0" smtClean="0"/>
              <a:t> </a:t>
            </a:r>
            <a:r>
              <a:rPr lang="ru-RU" sz="2800" i="1" dirty="0" smtClean="0"/>
              <a:t>системный квант (</a:t>
            </a:r>
            <a:r>
              <a:rPr lang="ru-RU" sz="2800" i="1" dirty="0" err="1" smtClean="0"/>
              <a:t>tick</a:t>
            </a:r>
            <a:r>
              <a:rPr lang="ru-RU" sz="2800" i="1" dirty="0"/>
              <a:t>) </a:t>
            </a:r>
            <a:r>
              <a:rPr lang="ru-RU" sz="2800" dirty="0"/>
              <a:t>— </a:t>
            </a:r>
            <a:r>
              <a:rPr lang="ru-RU" sz="2800" dirty="0" smtClean="0"/>
              <a:t>это жестко </a:t>
            </a:r>
            <a:r>
              <a:rPr lang="ru-RU" sz="2800" dirty="0"/>
              <a:t>фиксированный отрезок времени</a:t>
            </a:r>
            <a:r>
              <a:rPr lang="ru-RU" sz="2800" dirty="0" smtClean="0"/>
              <a:t>, в </a:t>
            </a:r>
            <a:r>
              <a:rPr lang="ru-RU" sz="2800" dirty="0"/>
              <a:t>течение которого планировщик не </a:t>
            </a:r>
            <a:r>
              <a:rPr lang="ru-RU" sz="2800" dirty="0" smtClean="0"/>
              <a:t>вмешивается </a:t>
            </a:r>
            <a:r>
              <a:rPr lang="ru-RU" sz="2800" dirty="0"/>
              <a:t>в выполнение задачи. По </a:t>
            </a:r>
            <a:r>
              <a:rPr lang="ru-RU" sz="2800" dirty="0" smtClean="0"/>
              <a:t>истечении кванта </a:t>
            </a:r>
            <a:r>
              <a:rPr lang="ru-RU" sz="2800" dirty="0"/>
              <a:t>времени планировщик получает </a:t>
            </a:r>
            <a:r>
              <a:rPr lang="ru-RU" sz="2800" dirty="0" smtClean="0"/>
              <a:t>возможность </a:t>
            </a:r>
            <a:r>
              <a:rPr lang="ru-RU" sz="2800" dirty="0"/>
              <a:t>приостановить текущую </a:t>
            </a:r>
            <a:r>
              <a:rPr lang="ru-RU" sz="2800" dirty="0" smtClean="0"/>
              <a:t>задачу и </a:t>
            </a:r>
            <a:r>
              <a:rPr lang="ru-RU" sz="2800" dirty="0"/>
              <a:t>возобновить следующую, готовую к </a:t>
            </a:r>
            <a:r>
              <a:rPr lang="ru-RU" sz="2800" dirty="0" smtClean="0"/>
              <a:t>выполнению. </a:t>
            </a:r>
            <a:r>
              <a:rPr lang="ru-RU" sz="2800" dirty="0"/>
              <a:t>Для отсчета системных </a:t>
            </a:r>
            <a:r>
              <a:rPr lang="ru-RU" sz="2800" dirty="0" smtClean="0"/>
              <a:t>квантов </a:t>
            </a:r>
            <a:r>
              <a:rPr lang="ru-RU" sz="2800" dirty="0"/>
              <a:t>в МК обычно используется </a:t>
            </a:r>
            <a:r>
              <a:rPr lang="ru-RU" sz="2800" dirty="0" smtClean="0"/>
              <a:t>прерывание от </a:t>
            </a:r>
            <a:r>
              <a:rPr lang="ru-RU" sz="2800" dirty="0"/>
              <a:t>таймера/счетчика. Системный квант </a:t>
            </a:r>
            <a:r>
              <a:rPr lang="ru-RU" sz="2800" dirty="0" smtClean="0"/>
              <a:t>используется </a:t>
            </a:r>
            <a:r>
              <a:rPr lang="ru-RU" sz="2800" dirty="0"/>
              <a:t>как единица измерения </a:t>
            </a:r>
            <a:r>
              <a:rPr lang="ru-RU" sz="2800" dirty="0" smtClean="0"/>
              <a:t>интервалов </a:t>
            </a:r>
            <a:r>
              <a:rPr lang="ru-RU" sz="2800" dirty="0"/>
              <a:t>времени средствами ОСРВ.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37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такое ОС для МК?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Микроконтроллер работает </a:t>
            </a:r>
            <a:r>
              <a:rPr lang="ru-RU" sz="2800" dirty="0"/>
              <a:t>в режиме </a:t>
            </a:r>
            <a:r>
              <a:rPr lang="ru-RU" sz="2800" dirty="0" smtClean="0"/>
              <a:t>реального времени, </a:t>
            </a:r>
            <a:r>
              <a:rPr lang="ru-RU" sz="2800" dirty="0"/>
              <a:t>то есть </a:t>
            </a:r>
            <a:r>
              <a:rPr lang="ru-RU" sz="2800" dirty="0" smtClean="0"/>
              <a:t>время реакции микроконтроллерного </a:t>
            </a:r>
            <a:r>
              <a:rPr lang="ru-RU" sz="2800" dirty="0"/>
              <a:t>устройства на </a:t>
            </a:r>
            <a:r>
              <a:rPr lang="ru-RU" sz="2800" dirty="0" smtClean="0"/>
              <a:t>внешнее событие </a:t>
            </a:r>
            <a:r>
              <a:rPr lang="ru-RU" sz="2800" dirty="0"/>
              <a:t>должно быть строго меньше </a:t>
            </a:r>
            <a:r>
              <a:rPr lang="ru-RU" sz="2800" dirty="0" smtClean="0"/>
              <a:t>заданной </a:t>
            </a:r>
            <a:r>
              <a:rPr lang="ru-RU" sz="2800" dirty="0"/>
              <a:t>величины и должно быть </a:t>
            </a:r>
            <a:r>
              <a:rPr lang="ru-RU" sz="2800" dirty="0" smtClean="0"/>
              <a:t>сопоставимо </a:t>
            </a:r>
            <a:r>
              <a:rPr lang="ru-RU" sz="2800" dirty="0"/>
              <a:t>со скоростью протекания внешних </a:t>
            </a:r>
            <a:r>
              <a:rPr lang="ru-RU" sz="2800" dirty="0" smtClean="0"/>
              <a:t>процессов.</a:t>
            </a:r>
          </a:p>
          <a:p>
            <a:pPr marL="0" indent="0">
              <a:buNone/>
            </a:pPr>
            <a:r>
              <a:rPr lang="ru-RU" sz="2800" dirty="0" smtClean="0"/>
              <a:t>Таким образом, ОС для МК — это операционная система реального времени (ОСРВ).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55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97614"/>
          </a:xfrm>
        </p:spPr>
        <p:txBody>
          <a:bodyPr>
            <a:normAutofit lnSpcReduction="10000"/>
          </a:bodyPr>
          <a:lstStyle/>
          <a:p>
            <a:r>
              <a:rPr lang="ru-RU" sz="2800" dirty="0"/>
              <a:t>Любая программа, которая выполняется под управлением </a:t>
            </a:r>
            <a:r>
              <a:rPr lang="ru-RU" sz="2800" dirty="0" err="1"/>
              <a:t>FreeRTOS</a:t>
            </a:r>
            <a:r>
              <a:rPr lang="ru-RU" sz="2800" dirty="0"/>
              <a:t>, представляет собой множество отдельных независимых задач. </a:t>
            </a:r>
            <a:endParaRPr lang="ru-RU" sz="2800" dirty="0" smtClean="0"/>
          </a:p>
          <a:p>
            <a:r>
              <a:rPr lang="ru-RU" sz="2800" dirty="0" smtClean="0"/>
              <a:t>Каждая </a:t>
            </a:r>
            <a:r>
              <a:rPr lang="ru-RU" sz="2800" dirty="0"/>
              <a:t>задача имеет свой собственный стек</a:t>
            </a:r>
            <a:r>
              <a:rPr lang="ru-RU" sz="2800" dirty="0" smtClean="0"/>
              <a:t>. При </a:t>
            </a:r>
            <a:r>
              <a:rPr lang="ru-RU" sz="2800" dirty="0"/>
              <a:t>смене задачи ее контекст сохраняется в </a:t>
            </a:r>
            <a:r>
              <a:rPr lang="ru-RU" sz="2800" dirty="0" smtClean="0"/>
              <a:t>ее собственном </a:t>
            </a:r>
            <a:r>
              <a:rPr lang="ru-RU" sz="2800" dirty="0"/>
              <a:t>стеке, что позволяет </a:t>
            </a:r>
            <a:r>
              <a:rPr lang="ru-RU" sz="2800" dirty="0" smtClean="0"/>
              <a:t>восстановить </a:t>
            </a:r>
            <a:r>
              <a:rPr lang="ru-RU" sz="2800" dirty="0"/>
              <a:t>контекст при возобновлении </a:t>
            </a:r>
            <a:r>
              <a:rPr lang="ru-RU" sz="2800" dirty="0" smtClean="0"/>
              <a:t>задачи.</a:t>
            </a:r>
          </a:p>
          <a:p>
            <a:r>
              <a:rPr lang="ru-RU" sz="2800" dirty="0"/>
              <a:t>Как было сказано выше, при грубом </a:t>
            </a:r>
            <a:r>
              <a:rPr lang="ru-RU" sz="2800" dirty="0" smtClean="0"/>
              <a:t>приближении </a:t>
            </a:r>
            <a:r>
              <a:rPr lang="ru-RU" sz="2800" dirty="0"/>
              <a:t>задача может находиться в двух </a:t>
            </a:r>
            <a:r>
              <a:rPr lang="ru-RU" sz="2800" dirty="0" smtClean="0"/>
              <a:t>состояниях</a:t>
            </a:r>
            <a:r>
              <a:rPr lang="ru-RU" sz="2800" dirty="0"/>
              <a:t>: выполняться и не выполняться. </a:t>
            </a:r>
            <a:r>
              <a:rPr lang="ru-RU" sz="2800" dirty="0" smtClean="0"/>
              <a:t>При подробном </a:t>
            </a:r>
            <a:r>
              <a:rPr lang="ru-RU" sz="2800" dirty="0"/>
              <a:t>рассмотрении состояние «</a:t>
            </a:r>
            <a:r>
              <a:rPr lang="ru-RU" sz="2800" dirty="0" smtClean="0"/>
              <a:t>задача не </a:t>
            </a:r>
            <a:r>
              <a:rPr lang="ru-RU" sz="2800" dirty="0"/>
              <a:t>выполняется» подразделяется на </a:t>
            </a:r>
            <a:r>
              <a:rPr lang="ru-RU" sz="2800" dirty="0" smtClean="0"/>
              <a:t>несколько различных </a:t>
            </a:r>
            <a:r>
              <a:rPr lang="ru-RU" sz="2800" dirty="0"/>
              <a:t>состояний в зависимости от </a:t>
            </a:r>
            <a:r>
              <a:rPr lang="ru-RU" sz="2800" dirty="0" smtClean="0"/>
              <a:t>того, как </a:t>
            </a:r>
            <a:r>
              <a:rPr lang="ru-RU" sz="2800" dirty="0"/>
              <a:t>она была </a:t>
            </a:r>
            <a:r>
              <a:rPr lang="ru-RU" sz="2800" dirty="0" smtClean="0"/>
              <a:t>остановлена.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08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508069" y="217487"/>
            <a:ext cx="6662057" cy="551335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077912" y="5811930"/>
            <a:ext cx="38618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extBookC"/>
              </a:rPr>
              <a:t>Состояния задачи в </a:t>
            </a:r>
            <a:r>
              <a:rPr lang="en-US" sz="2000" dirty="0" err="1">
                <a:latin typeface="TextBookC"/>
              </a:rPr>
              <a:t>FreeRTOS</a:t>
            </a:r>
            <a:endParaRPr lang="ru-RU" sz="5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56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97614"/>
          </a:xfrm>
        </p:spPr>
        <p:txBody>
          <a:bodyPr>
            <a:normAutofit/>
          </a:bodyPr>
          <a:lstStyle/>
          <a:p>
            <a:r>
              <a:rPr lang="ru-RU" sz="2800" dirty="0"/>
              <a:t>Для </a:t>
            </a:r>
            <a:r>
              <a:rPr lang="ru-RU" sz="2800" dirty="0" smtClean="0"/>
              <a:t>обеспечения </a:t>
            </a:r>
            <a:r>
              <a:rPr lang="ru-RU" sz="2800" dirty="0"/>
              <a:t>преимущества на выполнение более </a:t>
            </a:r>
            <a:r>
              <a:rPr lang="ru-RU" sz="2800" dirty="0" smtClean="0"/>
              <a:t>ответственных </a:t>
            </a:r>
            <a:r>
              <a:rPr lang="ru-RU" sz="2800" dirty="0"/>
              <a:t>задач во </a:t>
            </a:r>
            <a:r>
              <a:rPr lang="ru-RU" sz="2800" dirty="0" err="1"/>
              <a:t>FreeRTOS</a:t>
            </a:r>
            <a:r>
              <a:rPr lang="ru-RU" sz="2800" dirty="0"/>
              <a:t> </a:t>
            </a:r>
            <a:r>
              <a:rPr lang="ru-RU" sz="2800" dirty="0" smtClean="0"/>
              <a:t>применяется механизм </a:t>
            </a:r>
            <a:r>
              <a:rPr lang="ru-RU" sz="2800" dirty="0"/>
              <a:t>приоритетов задач (</a:t>
            </a:r>
            <a:r>
              <a:rPr lang="ru-RU" sz="2800" dirty="0" err="1"/>
              <a:t>Task</a:t>
            </a:r>
            <a:r>
              <a:rPr lang="ru-RU" sz="2800" dirty="0"/>
              <a:t> </a:t>
            </a:r>
            <a:r>
              <a:rPr lang="ru-RU" sz="2800" dirty="0" err="1"/>
              <a:t>priorities</a:t>
            </a:r>
            <a:r>
              <a:rPr lang="ru-RU" sz="2800" dirty="0"/>
              <a:t>).</a:t>
            </a:r>
          </a:p>
          <a:p>
            <a:r>
              <a:rPr lang="ru-RU" sz="2800" dirty="0"/>
              <a:t>Среди всех задач, находящихся в </a:t>
            </a:r>
            <a:r>
              <a:rPr lang="ru-RU" sz="2800" dirty="0" smtClean="0"/>
              <a:t>состоянии готовности</a:t>
            </a:r>
            <a:r>
              <a:rPr lang="ru-RU" sz="2800" dirty="0"/>
              <a:t>, планировщик отдаст </a:t>
            </a:r>
            <a:r>
              <a:rPr lang="ru-RU" sz="2800" dirty="0" smtClean="0"/>
              <a:t>управление той </a:t>
            </a:r>
            <a:r>
              <a:rPr lang="ru-RU" sz="2800" dirty="0"/>
              <a:t>задаче, которая имеет наивысший </a:t>
            </a:r>
            <a:r>
              <a:rPr lang="ru-RU" sz="2800" dirty="0" smtClean="0"/>
              <a:t>приоритет</a:t>
            </a:r>
            <a:r>
              <a:rPr lang="ru-RU" sz="2800" dirty="0"/>
              <a:t>. Задача будет выполняться до тех пор, </a:t>
            </a:r>
            <a:r>
              <a:rPr lang="ru-RU" sz="2800" dirty="0" smtClean="0"/>
              <a:t>пока она </a:t>
            </a:r>
            <a:r>
              <a:rPr lang="ru-RU" sz="2800" dirty="0"/>
              <a:t>не будет блокирована или </a:t>
            </a:r>
            <a:r>
              <a:rPr lang="ru-RU" sz="2800" dirty="0" smtClean="0"/>
              <a:t>приостановлена или </a:t>
            </a:r>
            <a:r>
              <a:rPr lang="ru-RU" sz="2800" dirty="0"/>
              <a:t>пока не появится готовая к </a:t>
            </a:r>
            <a:r>
              <a:rPr lang="ru-RU" sz="2800" dirty="0" smtClean="0"/>
              <a:t>выполнению задача </a:t>
            </a:r>
            <a:r>
              <a:rPr lang="ru-RU" sz="2800" dirty="0"/>
              <a:t>с более высоким приоритетом</a:t>
            </a:r>
            <a:r>
              <a:rPr lang="ru-RU" sz="2800" dirty="0" smtClean="0"/>
              <a:t>.</a:t>
            </a:r>
            <a:endParaRPr lang="ru-RU" sz="1800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92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90057" y="1854442"/>
            <a:ext cx="6331131" cy="429761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ATaskFunction</a:t>
            </a:r>
            <a:r>
              <a:rPr lang="en-US" sz="1200" dirty="0">
                <a:latin typeface="Consolas" panose="020B0609020204030204" pitchFamily="49" charset="0"/>
              </a:rPr>
              <a:t>( void *</a:t>
            </a:r>
            <a:r>
              <a:rPr lang="en-US" sz="1200" dirty="0" err="1">
                <a:latin typeface="Consolas" panose="020B0609020204030204" pitchFamily="49" charset="0"/>
              </a:rPr>
              <a:t>pvParameters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)</a:t>
            </a:r>
            <a:endParaRPr lang="ru-RU" sz="12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200" dirty="0" smtClean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ru-RU" sz="1200" dirty="0">
              <a:latin typeface="Consolas" panose="020B0609020204030204" pitchFamily="49" charset="0"/>
            </a:endParaRPr>
          </a:p>
          <a:p>
            <a:pPr marL="540000" indent="0"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latin typeface="Consolas" panose="020B0609020204030204" pitchFamily="49" charset="0"/>
              </a:rPr>
              <a:t>/* Переменные могут быть объявлены здесь, как и в </a:t>
            </a:r>
            <a:r>
              <a:rPr lang="ru-RU" sz="1200" dirty="0" smtClean="0">
                <a:latin typeface="Consolas" panose="020B0609020204030204" pitchFamily="49" charset="0"/>
              </a:rPr>
              <a:t>обычной функции</a:t>
            </a:r>
            <a:r>
              <a:rPr lang="ru-RU" sz="1200" dirty="0">
                <a:latin typeface="Consolas" panose="020B0609020204030204" pitchFamily="49" charset="0"/>
              </a:rPr>
              <a:t>. Каждый экземпляр этой задачи будет иметь </a:t>
            </a:r>
            <a:r>
              <a:rPr lang="ru-RU" sz="1200" dirty="0" smtClean="0">
                <a:latin typeface="Consolas" panose="020B0609020204030204" pitchFamily="49" charset="0"/>
              </a:rPr>
              <a:t>свою собственную </a:t>
            </a:r>
            <a:r>
              <a:rPr lang="ru-RU" sz="1200" dirty="0">
                <a:latin typeface="Consolas" panose="020B0609020204030204" pitchFamily="49" charset="0"/>
              </a:rPr>
              <a:t>копию переменной </a:t>
            </a:r>
            <a:r>
              <a:rPr lang="ru-RU" sz="1200" dirty="0" err="1">
                <a:latin typeface="Consolas" panose="020B0609020204030204" pitchFamily="49" charset="0"/>
              </a:rPr>
              <a:t>iVariableExample</a:t>
            </a:r>
            <a:r>
              <a:rPr lang="ru-RU" sz="1200" dirty="0">
                <a:latin typeface="Consolas" panose="020B0609020204030204" pitchFamily="49" charset="0"/>
              </a:rPr>
              <a:t>. </a:t>
            </a:r>
            <a:r>
              <a:rPr lang="ru-RU" sz="1200" dirty="0" smtClean="0">
                <a:latin typeface="Consolas" panose="020B0609020204030204" pitchFamily="49" charset="0"/>
              </a:rPr>
              <a:t>Если объявить </a:t>
            </a:r>
            <a:r>
              <a:rPr lang="ru-RU" sz="1200" dirty="0">
                <a:latin typeface="Consolas" panose="020B0609020204030204" pitchFamily="49" charset="0"/>
              </a:rPr>
              <a:t>переменную со спецификатором </a:t>
            </a:r>
            <a:r>
              <a:rPr lang="ru-RU" sz="1200" dirty="0" err="1">
                <a:latin typeface="Consolas" panose="020B0609020204030204" pitchFamily="49" charset="0"/>
              </a:rPr>
              <a:t>static</a:t>
            </a:r>
            <a:r>
              <a:rPr lang="ru-RU" sz="1200" dirty="0">
                <a:latin typeface="Consolas" panose="020B0609020204030204" pitchFamily="49" charset="0"/>
              </a:rPr>
              <a:t>, то </a:t>
            </a:r>
            <a:r>
              <a:rPr lang="ru-RU" sz="1200" dirty="0" smtClean="0">
                <a:latin typeface="Consolas" panose="020B0609020204030204" pitchFamily="49" charset="0"/>
              </a:rPr>
              <a:t>будет создана </a:t>
            </a:r>
            <a:r>
              <a:rPr lang="ru-RU" sz="1200" dirty="0">
                <a:latin typeface="Consolas" panose="020B0609020204030204" pitchFamily="49" charset="0"/>
              </a:rPr>
              <a:t>только одна переменная </a:t>
            </a:r>
            <a:r>
              <a:rPr lang="ru-RU" sz="1200" dirty="0" err="1" smtClean="0">
                <a:latin typeface="Consolas" panose="020B0609020204030204" pitchFamily="49" charset="0"/>
              </a:rPr>
              <a:t>iVariableExample</a:t>
            </a:r>
            <a:r>
              <a:rPr lang="ru-RU" sz="1200" dirty="0" smtClean="0">
                <a:latin typeface="Consolas" panose="020B0609020204030204" pitchFamily="49" charset="0"/>
              </a:rPr>
              <a:t>, доступная </a:t>
            </a:r>
            <a:r>
              <a:rPr lang="ru-RU" sz="1200" dirty="0">
                <a:latin typeface="Consolas" panose="020B0609020204030204" pitchFamily="49" charset="0"/>
              </a:rPr>
              <a:t>из всех экземпляров задачи </a:t>
            </a:r>
            <a:r>
              <a:rPr lang="ru-RU" sz="1200" dirty="0" smtClean="0">
                <a:latin typeface="Consolas" panose="020B0609020204030204" pitchFamily="49" charset="0"/>
              </a:rPr>
              <a:t>*/</a:t>
            </a:r>
          </a:p>
          <a:p>
            <a:pPr marL="540000" indent="0">
              <a:spcBef>
                <a:spcPts val="0"/>
              </a:spcBef>
              <a:spcAft>
                <a:spcPts val="0"/>
              </a:spcAft>
            </a:pPr>
            <a:endParaRPr lang="ru-RU" sz="1200" dirty="0">
              <a:latin typeface="Consolas" panose="020B0609020204030204" pitchFamily="49" charset="0"/>
            </a:endParaRPr>
          </a:p>
          <a:p>
            <a:pPr marL="540000" indent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iVariableExample</a:t>
            </a:r>
            <a:r>
              <a:rPr lang="en-US" sz="1200" dirty="0">
                <a:latin typeface="Consolas" panose="020B0609020204030204" pitchFamily="49" charset="0"/>
              </a:rPr>
              <a:t> = 0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endParaRPr lang="ru-RU" sz="1200" dirty="0" smtClean="0">
              <a:latin typeface="Consolas" panose="020B0609020204030204" pitchFamily="49" charset="0"/>
            </a:endParaRPr>
          </a:p>
          <a:p>
            <a:pPr marL="540000" indent="0"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Consolas" panose="020B0609020204030204" pitchFamily="49" charset="0"/>
            </a:endParaRPr>
          </a:p>
          <a:p>
            <a:pPr marL="540000" indent="0"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latin typeface="Consolas" panose="020B0609020204030204" pitchFamily="49" charset="0"/>
              </a:rPr>
              <a:t>/* Тело задачи реализовано как бесконечный цикл </a:t>
            </a:r>
            <a:r>
              <a:rPr lang="ru-RU" sz="1200" dirty="0" smtClean="0">
                <a:latin typeface="Consolas" panose="020B0609020204030204" pitchFamily="49" charset="0"/>
              </a:rPr>
              <a:t>*/</a:t>
            </a:r>
          </a:p>
          <a:p>
            <a:pPr marL="540000" inden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for( ;; )</a:t>
            </a:r>
          </a:p>
          <a:p>
            <a:pPr marL="540000" indent="0"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latin typeface="Consolas" panose="020B0609020204030204" pitchFamily="49" charset="0"/>
              </a:rPr>
              <a:t>{</a:t>
            </a:r>
          </a:p>
          <a:p>
            <a:pPr marL="540000" indent="0">
              <a:spcBef>
                <a:spcPts val="0"/>
              </a:spcBef>
              <a:spcAft>
                <a:spcPts val="0"/>
              </a:spcAft>
            </a:pPr>
            <a:r>
              <a:rPr lang="ru-RU" sz="1200" dirty="0" smtClean="0">
                <a:latin typeface="Consolas" panose="020B0609020204030204" pitchFamily="49" charset="0"/>
              </a:rPr>
              <a:t>    /* </a:t>
            </a:r>
            <a:r>
              <a:rPr lang="ru-RU" sz="1200" dirty="0">
                <a:latin typeface="Consolas" panose="020B0609020204030204" pitchFamily="49" charset="0"/>
              </a:rPr>
              <a:t>Код, реализующий функциональность задачи */</a:t>
            </a:r>
          </a:p>
          <a:p>
            <a:pPr marL="540000" indent="0">
              <a:spcBef>
                <a:spcPts val="0"/>
              </a:spcBef>
              <a:spcAft>
                <a:spcPts val="0"/>
              </a:spcAft>
            </a:pPr>
            <a:r>
              <a:rPr lang="ru-RU" sz="1200" dirty="0" smtClean="0">
                <a:latin typeface="Consolas" panose="020B0609020204030204" pitchFamily="49" charset="0"/>
              </a:rPr>
              <a:t>}</a:t>
            </a:r>
          </a:p>
          <a:p>
            <a:pPr marL="540000" indent="0">
              <a:spcBef>
                <a:spcPts val="0"/>
              </a:spcBef>
              <a:spcAft>
                <a:spcPts val="0"/>
              </a:spcAft>
            </a:pPr>
            <a:endParaRPr lang="ru-RU" sz="1200" dirty="0">
              <a:latin typeface="Consolas" panose="020B0609020204030204" pitchFamily="49" charset="0"/>
            </a:endParaRPr>
          </a:p>
          <a:p>
            <a:pPr marL="540000" indent="0">
              <a:spcBef>
                <a:spcPts val="0"/>
              </a:spcBef>
              <a:spcAft>
                <a:spcPts val="0"/>
              </a:spcAft>
            </a:pPr>
            <a:r>
              <a:rPr lang="ru-RU" sz="1200" dirty="0" smtClean="0">
                <a:latin typeface="Consolas" panose="020B0609020204030204" pitchFamily="49" charset="0"/>
              </a:rPr>
              <a:t>/* </a:t>
            </a:r>
            <a:r>
              <a:rPr lang="ru-RU" sz="1200" dirty="0">
                <a:latin typeface="Consolas" panose="020B0609020204030204" pitchFamily="49" charset="0"/>
              </a:rPr>
              <a:t>Если все-таки произойдет выход из бесконечного </a:t>
            </a:r>
            <a:r>
              <a:rPr lang="ru-RU" sz="1200" dirty="0" smtClean="0">
                <a:latin typeface="Consolas" panose="020B0609020204030204" pitchFamily="49" charset="0"/>
              </a:rPr>
              <a:t>цикла, то </a:t>
            </a:r>
            <a:r>
              <a:rPr lang="ru-RU" sz="1200" dirty="0">
                <a:latin typeface="Consolas" panose="020B0609020204030204" pitchFamily="49" charset="0"/>
              </a:rPr>
              <a:t>задача </a:t>
            </a:r>
            <a:r>
              <a:rPr lang="ru-RU" sz="1200" dirty="0" smtClean="0">
                <a:latin typeface="Consolas" panose="020B0609020204030204" pitchFamily="49" charset="0"/>
              </a:rPr>
              <a:t>должна </a:t>
            </a:r>
            <a:r>
              <a:rPr lang="ru-RU" sz="1200" dirty="0">
                <a:latin typeface="Consolas" panose="020B0609020204030204" pitchFamily="49" charset="0"/>
              </a:rPr>
              <a:t>быть уничтожена ДО конца </a:t>
            </a:r>
            <a:r>
              <a:rPr lang="ru-RU" sz="1200" dirty="0" smtClean="0">
                <a:latin typeface="Consolas" panose="020B0609020204030204" pitchFamily="49" charset="0"/>
              </a:rPr>
              <a:t>функции. Параметр </a:t>
            </a:r>
            <a:r>
              <a:rPr lang="ru-RU" sz="1200" dirty="0">
                <a:latin typeface="Consolas" panose="020B0609020204030204" pitchFamily="49" charset="0"/>
              </a:rPr>
              <a:t>NULL обозначает, что </a:t>
            </a:r>
            <a:r>
              <a:rPr lang="ru-RU" sz="1200" dirty="0" smtClean="0">
                <a:latin typeface="Consolas" panose="020B0609020204030204" pitchFamily="49" charset="0"/>
              </a:rPr>
              <a:t>      уничтожается задача, вызывающая </a:t>
            </a:r>
            <a:r>
              <a:rPr lang="en-US" sz="1200" dirty="0">
                <a:latin typeface="Consolas" panose="020B0609020204030204" pitchFamily="49" charset="0"/>
              </a:rPr>
              <a:t>API-</a:t>
            </a:r>
            <a:r>
              <a:rPr lang="ru-RU" sz="1200" dirty="0">
                <a:latin typeface="Consolas" panose="020B0609020204030204" pitchFamily="49" charset="0"/>
              </a:rPr>
              <a:t>функцию </a:t>
            </a:r>
            <a:r>
              <a:rPr lang="en-US" sz="1200" dirty="0" err="1">
                <a:latin typeface="Consolas" panose="020B0609020204030204" pitchFamily="49" charset="0"/>
              </a:rPr>
              <a:t>vTaskDelete</a:t>
            </a:r>
            <a:r>
              <a:rPr lang="en-US" sz="1200" dirty="0">
                <a:latin typeface="Consolas" panose="020B0609020204030204" pitchFamily="49" charset="0"/>
              </a:rPr>
              <a:t>() </a:t>
            </a:r>
            <a:r>
              <a:rPr lang="en-US" sz="1200" dirty="0" smtClean="0">
                <a:latin typeface="Consolas" panose="020B0609020204030204" pitchFamily="49" charset="0"/>
              </a:rPr>
              <a:t>*/</a:t>
            </a:r>
            <a:endParaRPr lang="ru-RU" sz="1200" dirty="0" smtClean="0">
              <a:latin typeface="Consolas" panose="020B0609020204030204" pitchFamily="49" charset="0"/>
            </a:endParaRPr>
          </a:p>
          <a:p>
            <a:pPr marL="540000"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Consolas" panose="020B0609020204030204" pitchFamily="49" charset="0"/>
            </a:endParaRPr>
          </a:p>
          <a:p>
            <a:pPr marL="540000">
              <a:spcBef>
                <a:spcPts val="0"/>
              </a:spcBef>
              <a:spcAft>
                <a:spcPts val="0"/>
              </a:spcAft>
            </a:pPr>
            <a:r>
              <a:rPr lang="en-US" sz="1200" dirty="0" err="1" smtClean="0">
                <a:latin typeface="Consolas" panose="020B0609020204030204" pitchFamily="49" charset="0"/>
              </a:rPr>
              <a:t>vTaskDelete</a:t>
            </a:r>
            <a:r>
              <a:rPr lang="en-US" sz="1200" dirty="0">
                <a:latin typeface="Consolas" panose="020B0609020204030204" pitchFamily="49" charset="0"/>
              </a:rPr>
              <a:t>( NULL 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  <a:endParaRPr lang="ru-RU" sz="12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71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1" y="1854442"/>
            <a:ext cx="10058400" cy="429761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onsolas" panose="020B0609020204030204" pitchFamily="49" charset="0"/>
              </a:rPr>
              <a:t>portBASE_TYPE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xTaskCreate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pdTASK_CODE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pvTaskCode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288000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signed </a:t>
            </a:r>
            <a:r>
              <a:rPr lang="en-US" dirty="0" err="1">
                <a:latin typeface="Consolas" panose="020B0609020204030204" pitchFamily="49" charset="0"/>
              </a:rPr>
              <a:t>portCHAR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pcName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28800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unsigned </a:t>
            </a:r>
            <a:r>
              <a:rPr lang="en-US" dirty="0" err="1">
                <a:latin typeface="Consolas" panose="020B0609020204030204" pitchFamily="49" charset="0"/>
              </a:rPr>
              <a:t>portSHORT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usStackDepth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28800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void *</a:t>
            </a:r>
            <a:r>
              <a:rPr lang="en-US" dirty="0" err="1">
                <a:latin typeface="Consolas" panose="020B0609020204030204" pitchFamily="49" charset="0"/>
              </a:rPr>
              <a:t>pvParameters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28800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unsigned </a:t>
            </a:r>
            <a:r>
              <a:rPr lang="en-US" dirty="0" err="1">
                <a:latin typeface="Consolas" panose="020B0609020204030204" pitchFamily="49" charset="0"/>
              </a:rPr>
              <a:t>portBASE_TYPE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uxPriority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288000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onsolas" panose="020B0609020204030204" pitchFamily="49" charset="0"/>
              </a:rPr>
              <a:t>xTaskHandle</a:t>
            </a:r>
            <a:r>
              <a:rPr lang="en-US" dirty="0">
                <a:latin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</a:rPr>
              <a:t>pxCreatedTask</a:t>
            </a:r>
            <a:endParaRPr lang="en-US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ru-RU" dirty="0" smtClean="0">
              <a:latin typeface="Consolas" panose="020B0609020204030204" pitchFamily="49" charset="0"/>
            </a:endParaRPr>
          </a:p>
          <a:p>
            <a:r>
              <a:rPr lang="ru-RU" sz="2400" i="1" dirty="0" err="1"/>
              <a:t>xTaskCreate</a:t>
            </a:r>
            <a:r>
              <a:rPr lang="ru-RU" sz="2400" i="1" dirty="0"/>
              <a:t>() </a:t>
            </a:r>
            <a:r>
              <a:rPr lang="ru-RU" sz="2400" dirty="0"/>
              <a:t>в случае успешного </a:t>
            </a:r>
            <a:r>
              <a:rPr lang="ru-RU" sz="2400" dirty="0" smtClean="0"/>
              <a:t>создания </a:t>
            </a:r>
            <a:r>
              <a:rPr lang="ru-RU" sz="2400" dirty="0"/>
              <a:t>задачи возвращает </a:t>
            </a:r>
            <a:r>
              <a:rPr lang="ru-RU" sz="2400" dirty="0" err="1"/>
              <a:t>pdTRUE</a:t>
            </a:r>
            <a:r>
              <a:rPr lang="ru-RU" sz="2400" dirty="0"/>
              <a:t>. Если </a:t>
            </a:r>
            <a:r>
              <a:rPr lang="ru-RU" sz="2400" dirty="0" smtClean="0"/>
              <a:t>же объема </a:t>
            </a:r>
            <a:r>
              <a:rPr lang="ru-RU" sz="2400" dirty="0"/>
              <a:t>памяти кучи недостаточно для </a:t>
            </a:r>
            <a:r>
              <a:rPr lang="ru-RU" sz="2400" dirty="0" smtClean="0"/>
              <a:t>размещения </a:t>
            </a:r>
            <a:r>
              <a:rPr lang="ru-RU" sz="2400" dirty="0"/>
              <a:t>служебных структур </a:t>
            </a:r>
            <a:r>
              <a:rPr lang="ru-RU" sz="2400" dirty="0" smtClean="0"/>
              <a:t>данных и </a:t>
            </a:r>
            <a:r>
              <a:rPr lang="ru-RU" sz="2400" dirty="0"/>
              <a:t>стека задачи, то </a:t>
            </a:r>
            <a:r>
              <a:rPr lang="ru-RU" sz="2400" i="1" dirty="0" err="1"/>
              <a:t>xTaskCreate</a:t>
            </a:r>
            <a:r>
              <a:rPr lang="ru-RU" sz="2400" i="1" dirty="0"/>
              <a:t>() </a:t>
            </a:r>
            <a:r>
              <a:rPr lang="ru-RU" sz="2400" dirty="0" smtClean="0"/>
              <a:t>возвращает </a:t>
            </a:r>
            <a:r>
              <a:rPr lang="en-US" sz="2400" i="1" dirty="0" err="1" smtClean="0"/>
              <a:t>errCOULD_NOT_ALLOCATE_REQUIRED_MEMORY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18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Первая программа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97614"/>
          </a:xfrm>
        </p:spPr>
        <p:txBody>
          <a:bodyPr>
            <a:normAutofit/>
          </a:bodyPr>
          <a:lstStyle/>
          <a:p>
            <a:r>
              <a:rPr lang="ru-RU" sz="2800" dirty="0"/>
              <a:t>Программа будет содержать две задачи.</a:t>
            </a:r>
          </a:p>
          <a:p>
            <a:r>
              <a:rPr lang="ru-RU" sz="2800" dirty="0"/>
              <a:t>Задача 1 будет переключать логический </a:t>
            </a:r>
            <a:r>
              <a:rPr lang="ru-RU" sz="2800" dirty="0" smtClean="0"/>
              <a:t>уровень </a:t>
            </a:r>
            <a:r>
              <a:rPr lang="ru-RU" sz="2800" dirty="0"/>
              <a:t>на одном выводе МК, задача 2 — на </a:t>
            </a:r>
            <a:r>
              <a:rPr lang="ru-RU" sz="2800" dirty="0" smtClean="0"/>
              <a:t>другом</a:t>
            </a:r>
            <a:r>
              <a:rPr lang="ru-RU" sz="2800" dirty="0"/>
              <a:t>. Частота переключения для разных </a:t>
            </a:r>
            <a:r>
              <a:rPr lang="ru-RU" sz="2800" dirty="0" smtClean="0"/>
              <a:t>выводов </a:t>
            </a:r>
            <a:r>
              <a:rPr lang="ru-RU" sz="2800" dirty="0"/>
              <a:t>будет разной</a:t>
            </a:r>
            <a:r>
              <a:rPr lang="ru-RU" sz="280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010548" y="5653697"/>
            <a:ext cx="68718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Примерная работа </a:t>
            </a:r>
            <a:r>
              <a:rPr lang="ru-RU" sz="2800" dirty="0"/>
              <a:t>программы во времени </a:t>
            </a:r>
            <a:endParaRPr lang="ru-RU" sz="6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281" y="497030"/>
            <a:ext cx="8581592" cy="5128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03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23820" y="2591842"/>
            <a:ext cx="8650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Разделение процессорного времени между задачами </a:t>
            </a:r>
            <a:endParaRPr lang="ru-RU" sz="6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369" y="387493"/>
            <a:ext cx="6438468" cy="2099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369" y="3115062"/>
            <a:ext cx="6438468" cy="208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119728" y="5245504"/>
            <a:ext cx="10058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Разделение времени между </a:t>
            </a:r>
            <a:r>
              <a:rPr lang="ru-RU" sz="2800" dirty="0" smtClean="0"/>
              <a:t>задачами, когда </a:t>
            </a:r>
            <a:r>
              <a:rPr lang="ru-RU" sz="2800" dirty="0"/>
              <a:t>Задача 2 имеет более высокий приоритет, чем Задача 1 </a:t>
            </a:r>
            <a:endParaRPr lang="ru-RU" sz="66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3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Реализация задержек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08029" cy="4297614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nsolas" panose="020B0609020204030204" pitchFamily="49" charset="0"/>
              </a:rPr>
              <a:t>void </a:t>
            </a:r>
            <a:r>
              <a:rPr lang="en-US" sz="2800" dirty="0" err="1">
                <a:latin typeface="Consolas" panose="020B0609020204030204" pitchFamily="49" charset="0"/>
              </a:rPr>
              <a:t>vTaskDelay</a:t>
            </a:r>
            <a:r>
              <a:rPr lang="en-US" sz="2800" dirty="0" smtClean="0">
                <a:latin typeface="Consolas" panose="020B0609020204030204" pitchFamily="49" charset="0"/>
              </a:rPr>
              <a:t>( </a:t>
            </a:r>
            <a:r>
              <a:rPr lang="en-US" sz="2800" dirty="0" err="1">
                <a:latin typeface="Consolas" panose="020B0609020204030204" pitchFamily="49" charset="0"/>
              </a:rPr>
              <a:t>portTickType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xTicksToDelay</a:t>
            </a:r>
            <a:r>
              <a:rPr lang="en-US" sz="2800" dirty="0" smtClean="0">
                <a:latin typeface="Consolas" panose="020B0609020204030204" pitchFamily="49" charset="0"/>
              </a:rPr>
              <a:t> );</a:t>
            </a:r>
            <a:endParaRPr lang="ru-RU" sz="2800" dirty="0" smtClean="0">
              <a:latin typeface="Consolas" panose="020B0609020204030204" pitchFamily="49" charset="0"/>
            </a:endParaRPr>
          </a:p>
          <a:p>
            <a:endParaRPr lang="ru-RU" sz="2800" dirty="0">
              <a:latin typeface="Consolas" panose="020B0609020204030204" pitchFamily="49" charset="0"/>
            </a:endParaRPr>
          </a:p>
          <a:p>
            <a:endParaRPr lang="ru-RU" sz="2800" dirty="0" smtClean="0">
              <a:latin typeface="Consolas" panose="020B0609020204030204" pitchFamily="49" charset="0"/>
            </a:endParaRPr>
          </a:p>
          <a:p>
            <a:endParaRPr lang="ru-RU" sz="2800" dirty="0">
              <a:latin typeface="Consolas" panose="020B0609020204030204" pitchFamily="49" charset="0"/>
            </a:endParaRPr>
          </a:p>
          <a:p>
            <a:endParaRPr lang="ru-RU" sz="2800" dirty="0" smtClean="0">
              <a:latin typeface="Consolas" panose="020B0609020204030204" pitchFamily="49" charset="0"/>
            </a:endParaRPr>
          </a:p>
          <a:p>
            <a:endParaRPr lang="ru-RU" sz="2800">
              <a:latin typeface="Consolas" panose="020B0609020204030204" pitchFamily="49" charset="0"/>
            </a:endParaRPr>
          </a:p>
          <a:p>
            <a:r>
              <a:rPr lang="en-US" sz="2800" smtClean="0">
                <a:latin typeface="Consolas" panose="020B0609020204030204" pitchFamily="49" charset="0"/>
              </a:rPr>
              <a:t>void </a:t>
            </a:r>
            <a:r>
              <a:rPr lang="en-US" sz="2800" dirty="0" err="1">
                <a:latin typeface="Consolas" panose="020B0609020204030204" pitchFamily="49" charset="0"/>
              </a:rPr>
              <a:t>vTaskDelayUntil</a:t>
            </a:r>
            <a:r>
              <a:rPr lang="en-US" sz="2800" dirty="0">
                <a:latin typeface="Consolas" panose="020B0609020204030204" pitchFamily="49" charset="0"/>
              </a:rPr>
              <a:t>( </a:t>
            </a:r>
            <a:r>
              <a:rPr lang="en-US" sz="2800" dirty="0" err="1">
                <a:latin typeface="Consolas" panose="020B0609020204030204" pitchFamily="49" charset="0"/>
              </a:rPr>
              <a:t>portTickType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*</a:t>
            </a:r>
            <a:r>
              <a:rPr lang="en-US" sz="2800" dirty="0" err="1" smtClean="0">
                <a:latin typeface="Consolas" panose="020B0609020204030204" pitchFamily="49" charset="0"/>
              </a:rPr>
              <a:t>pxPreviousWakeTime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 err="1" smtClean="0">
                <a:latin typeface="Consolas" panose="020B0609020204030204" pitchFamily="49" charset="0"/>
              </a:rPr>
              <a:t>portTickType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xTimeIncrement</a:t>
            </a:r>
            <a:r>
              <a:rPr lang="en-US" sz="2800" dirty="0">
                <a:latin typeface="Consolas" panose="020B0609020204030204" pitchFamily="49" charset="0"/>
              </a:rPr>
              <a:t> );</a:t>
            </a:r>
            <a:endParaRPr lang="ru-RU" sz="2800" dirty="0">
              <a:latin typeface="Consolas" panose="020B0609020204030204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2319338"/>
            <a:ext cx="706755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98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Очереди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9761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Во </a:t>
            </a:r>
            <a:r>
              <a:rPr lang="en-US" sz="2800" dirty="0" err="1" smtClean="0"/>
              <a:t>FreeRTOS</a:t>
            </a:r>
            <a:r>
              <a:rPr lang="en-US" sz="2800" dirty="0" smtClean="0"/>
              <a:t> </a:t>
            </a:r>
            <a:r>
              <a:rPr lang="ru-RU" sz="2800" dirty="0"/>
              <a:t>очереди представляют собой фундаментальный механизм взаимодействия задач друг с другом. Они могут быть использованы для передачи информации как между задачами, так и между прерываниями и задачами. </a:t>
            </a:r>
            <a:endParaRPr lang="ru-RU" sz="2800" dirty="0" smtClean="0"/>
          </a:p>
          <a:p>
            <a:r>
              <a:rPr lang="ru-RU" sz="2800" dirty="0" smtClean="0"/>
              <a:t>Основное </a:t>
            </a:r>
            <a:r>
              <a:rPr lang="ru-RU" sz="2800" dirty="0"/>
              <a:t>преимущество использования очередей — это то, что их использование является безопасным в многозадачной среде (</a:t>
            </a:r>
            <a:r>
              <a:rPr lang="ru-RU" sz="2800" dirty="0" err="1"/>
              <a:t>thread</a:t>
            </a:r>
            <a:r>
              <a:rPr lang="ru-RU" sz="2800" dirty="0"/>
              <a:t> </a:t>
            </a:r>
            <a:r>
              <a:rPr lang="ru-RU" sz="2800" dirty="0" err="1"/>
              <a:t>safe</a:t>
            </a:r>
            <a:r>
              <a:rPr lang="ru-RU" sz="2800" dirty="0" smtClean="0"/>
              <a:t>). То </a:t>
            </a:r>
            <a:r>
              <a:rPr lang="ru-RU" sz="2800" dirty="0"/>
              <a:t>есть при использовании очередей </a:t>
            </a:r>
            <a:r>
              <a:rPr lang="ru-RU" sz="2800" dirty="0" smtClean="0"/>
              <a:t>автоматически </a:t>
            </a:r>
            <a:r>
              <a:rPr lang="ru-RU" sz="2800" dirty="0"/>
              <a:t>решается проблема </a:t>
            </a:r>
            <a:r>
              <a:rPr lang="ru-RU" sz="2800" dirty="0" smtClean="0"/>
              <a:t>совместного доступа </a:t>
            </a:r>
            <a:r>
              <a:rPr lang="ru-RU" sz="2800" dirty="0"/>
              <a:t>нескольких задач к одному </a:t>
            </a:r>
            <a:r>
              <a:rPr lang="ru-RU" sz="2800" dirty="0" smtClean="0"/>
              <a:t>аппаратному </a:t>
            </a:r>
            <a:r>
              <a:rPr lang="ru-RU" sz="2800" dirty="0"/>
              <a:t>ресурсу, роль которого в данном </a:t>
            </a:r>
            <a:r>
              <a:rPr lang="ru-RU" sz="2800" dirty="0" smtClean="0"/>
              <a:t>случае играет </a:t>
            </a:r>
            <a:r>
              <a:rPr lang="ru-RU" sz="2800" dirty="0"/>
              <a:t>память.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7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Что такое ОС для МК?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Микроконтроллер - это </a:t>
            </a:r>
            <a:r>
              <a:rPr lang="ru-RU" sz="2400" dirty="0"/>
              <a:t>однокристальный компьютер с </a:t>
            </a:r>
            <a:r>
              <a:rPr lang="ru-RU" sz="2400" dirty="0" smtClean="0"/>
              <a:t>сильно ограниченными </a:t>
            </a:r>
            <a:r>
              <a:rPr lang="ru-RU" sz="2400" dirty="0"/>
              <a:t>аппаратными </a:t>
            </a:r>
            <a:r>
              <a:rPr lang="ru-RU" sz="2400" dirty="0" smtClean="0"/>
              <a:t>ресурсами.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ru-RU" sz="2400" dirty="0" smtClean="0"/>
              <a:t>Основные особенности МК:</a:t>
            </a:r>
            <a:endParaRPr lang="ru-RU" sz="2400" dirty="0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 Низкая </a:t>
            </a:r>
            <a:r>
              <a:rPr lang="ru-RU" sz="2400" dirty="0"/>
              <a:t>производительность.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 Малый </a:t>
            </a:r>
            <a:r>
              <a:rPr lang="ru-RU" sz="2400" dirty="0"/>
              <a:t>объем ОЗУ и ПЗУ.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 Отсутствие </a:t>
            </a:r>
            <a:r>
              <a:rPr lang="ru-RU" sz="2400" dirty="0"/>
              <a:t>блока управления </a:t>
            </a:r>
            <a:r>
              <a:rPr lang="ru-RU" sz="2400" dirty="0" smtClean="0"/>
              <a:t>памятью </a:t>
            </a:r>
            <a:r>
              <a:rPr lang="en-US" sz="2400" dirty="0" smtClean="0"/>
              <a:t>(Memory </a:t>
            </a:r>
            <a:r>
              <a:rPr lang="en-US" sz="2400" dirty="0"/>
              <a:t>management unit, MMU), </a:t>
            </a:r>
            <a:r>
              <a:rPr lang="en-US" sz="2400" dirty="0" err="1" smtClean="0"/>
              <a:t>исполь</a:t>
            </a:r>
            <a:r>
              <a:rPr lang="ru-RU" sz="2400" dirty="0" err="1" smtClean="0"/>
              <a:t>зуемого</a:t>
            </a:r>
            <a:r>
              <a:rPr lang="ru-RU" sz="2400" dirty="0" smtClean="0"/>
              <a:t> </a:t>
            </a:r>
            <a:r>
              <a:rPr lang="ru-RU" sz="2400" dirty="0"/>
              <a:t>большинством современных </a:t>
            </a:r>
            <a:r>
              <a:rPr lang="ru-RU" sz="2400" dirty="0" smtClean="0"/>
              <a:t>ОС, например, </a:t>
            </a:r>
            <a:r>
              <a:rPr lang="en-US" sz="2400" dirty="0"/>
              <a:t>Windows </a:t>
            </a:r>
            <a:r>
              <a:rPr lang="ru-RU" sz="2400" dirty="0"/>
              <a:t>и </a:t>
            </a:r>
            <a:r>
              <a:rPr lang="en-US" sz="2400" dirty="0"/>
              <a:t>UNIX-</a:t>
            </a:r>
            <a:r>
              <a:rPr lang="ru-RU" sz="2400" dirty="0"/>
              <a:t>подобными.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 Отсутствие </a:t>
            </a:r>
            <a:r>
              <a:rPr lang="ru-RU" sz="2400" dirty="0"/>
              <a:t>аппаратных средств </a:t>
            </a:r>
            <a:r>
              <a:rPr lang="ru-RU" sz="2400" dirty="0" smtClean="0"/>
              <a:t>поддержки многозадачности (например</a:t>
            </a:r>
            <a:r>
              <a:rPr lang="ru-RU" sz="2400" dirty="0"/>
              <a:t>, средств </a:t>
            </a:r>
            <a:r>
              <a:rPr lang="ru-RU" sz="2400" dirty="0" smtClean="0"/>
              <a:t>быстрого </a:t>
            </a:r>
            <a:r>
              <a:rPr lang="ru-RU" sz="2400" dirty="0"/>
              <a:t>переключения контекста</a:t>
            </a:r>
            <a:r>
              <a:rPr lang="ru-RU" sz="2400" dirty="0" smtClean="0"/>
              <a:t>).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9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32" y="251548"/>
            <a:ext cx="5666941" cy="3443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99" y="3791638"/>
            <a:ext cx="5783805" cy="1889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758" y="1449986"/>
            <a:ext cx="5366231" cy="328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440872" y="5680703"/>
            <a:ext cx="96427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Запись и чтение элементов из очереди по принципу FIFO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540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Очереди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97614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/>
              <a:t>Очередь — это самостоятельный </a:t>
            </a:r>
            <a:r>
              <a:rPr lang="ru-RU" sz="2800" dirty="0" smtClean="0"/>
              <a:t>объект ядра</a:t>
            </a:r>
            <a:r>
              <a:rPr lang="ru-RU" sz="2800" dirty="0"/>
              <a:t>, она не принадлежит ни одной </a:t>
            </a:r>
            <a:r>
              <a:rPr lang="ru-RU" sz="2800" dirty="0" smtClean="0"/>
              <a:t>конкретной </a:t>
            </a:r>
            <a:r>
              <a:rPr lang="ru-RU" sz="2800" dirty="0"/>
              <a:t>задаче. Напротив, любое количество </a:t>
            </a:r>
            <a:r>
              <a:rPr lang="ru-RU" sz="2800" dirty="0" smtClean="0"/>
              <a:t>задач </a:t>
            </a:r>
            <a:r>
              <a:rPr lang="ru-RU" sz="2800" dirty="0"/>
              <a:t>могут как читать, так и записывать </a:t>
            </a:r>
            <a:r>
              <a:rPr lang="ru-RU" sz="2800" dirty="0" smtClean="0"/>
              <a:t>данные в </a:t>
            </a:r>
            <a:r>
              <a:rPr lang="ru-RU" sz="2800" dirty="0"/>
              <a:t>одну и ту же очередь</a:t>
            </a:r>
            <a:r>
              <a:rPr lang="ru-RU" sz="2800" dirty="0" smtClean="0"/>
              <a:t>.</a:t>
            </a:r>
          </a:p>
          <a:p>
            <a:r>
              <a:rPr lang="ru-RU" sz="2800" dirty="0"/>
              <a:t>Когда задача пытается прочитать </a:t>
            </a:r>
            <a:r>
              <a:rPr lang="ru-RU" sz="2800" dirty="0" smtClean="0"/>
              <a:t>данные из </a:t>
            </a:r>
            <a:r>
              <a:rPr lang="ru-RU" sz="2800" dirty="0"/>
              <a:t>очереди, которая не содержит ни </a:t>
            </a:r>
            <a:r>
              <a:rPr lang="ru-RU" sz="2800" dirty="0" smtClean="0"/>
              <a:t>одного элемента</a:t>
            </a:r>
            <a:r>
              <a:rPr lang="ru-RU" sz="2800" dirty="0"/>
              <a:t>, то задача переходит в </a:t>
            </a:r>
            <a:r>
              <a:rPr lang="ru-RU" sz="2800" dirty="0" smtClean="0"/>
              <a:t>блокированное </a:t>
            </a:r>
            <a:r>
              <a:rPr lang="ru-RU" sz="2800" dirty="0"/>
              <a:t>состояние. Такая задача вернется в </a:t>
            </a:r>
            <a:r>
              <a:rPr lang="ru-RU" sz="2800" dirty="0" smtClean="0"/>
              <a:t>состояние </a:t>
            </a:r>
            <a:r>
              <a:rPr lang="ru-RU" sz="2800" dirty="0"/>
              <a:t>готовности к выполнению, если </a:t>
            </a:r>
            <a:r>
              <a:rPr lang="ru-RU" sz="2800" dirty="0" smtClean="0"/>
              <a:t>другая задача </a:t>
            </a:r>
            <a:r>
              <a:rPr lang="ru-RU" sz="2800" dirty="0"/>
              <a:t>(или прерывание) поместит </a:t>
            </a:r>
            <a:r>
              <a:rPr lang="ru-RU" sz="2800" dirty="0" smtClean="0"/>
              <a:t>данные в очередь или по истечению тайм-аута.</a:t>
            </a:r>
          </a:p>
          <a:p>
            <a:r>
              <a:rPr lang="ru-RU" sz="2800" dirty="0" smtClean="0"/>
              <a:t>Задача может </a:t>
            </a:r>
            <a:r>
              <a:rPr lang="ru-RU" sz="2800" dirty="0"/>
              <a:t>находиться в блокированном </a:t>
            </a:r>
            <a:r>
              <a:rPr lang="ru-RU" sz="2800" dirty="0" smtClean="0"/>
              <a:t>состоянии</a:t>
            </a:r>
            <a:r>
              <a:rPr lang="ru-RU" sz="2800" dirty="0"/>
              <a:t>, ожидая возможность записи в очередь</a:t>
            </a:r>
            <a:r>
              <a:rPr lang="ru-RU" sz="2800" dirty="0" smtClean="0"/>
              <a:t>. Это </a:t>
            </a:r>
            <a:r>
              <a:rPr lang="ru-RU" sz="2800" dirty="0"/>
              <a:t>происходит, когда очередь </a:t>
            </a:r>
            <a:r>
              <a:rPr lang="ru-RU" sz="2800" dirty="0" smtClean="0"/>
              <a:t>полностью заполнена </a:t>
            </a:r>
            <a:r>
              <a:rPr lang="ru-RU" sz="2800" dirty="0"/>
              <a:t>и в ней нет свободного места </a:t>
            </a:r>
            <a:r>
              <a:rPr lang="ru-RU" sz="2800" dirty="0" smtClean="0"/>
              <a:t>для записи </a:t>
            </a:r>
            <a:r>
              <a:rPr lang="ru-RU" sz="2800" dirty="0"/>
              <a:t>нового элемента данных.</a:t>
            </a:r>
            <a:endParaRPr lang="ru-RU" sz="2800" dirty="0" smtClean="0"/>
          </a:p>
          <a:p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482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Очереди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97614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xQueueHandle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xQueueCreate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endParaRPr lang="ru-RU" sz="2400" dirty="0" smtClean="0"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en-US" sz="2400" dirty="0" smtClean="0">
                <a:latin typeface="Consolas" pitchFamily="49" charset="0"/>
                <a:cs typeface="Consolas" pitchFamily="49" charset="0"/>
              </a:rPr>
              <a:t>unsigned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portBASE_TYPE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uxQueueLength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</a:t>
            </a:r>
            <a:endParaRPr lang="ru-RU" sz="2400" dirty="0" smtClean="0">
              <a:latin typeface="Consolas" pitchFamily="49" charset="0"/>
              <a:cs typeface="Consolas" pitchFamily="49" charset="0"/>
            </a:endParaRPr>
          </a:p>
          <a:p>
            <a:pPr marL="1471400" lvl="8" indent="0" algn="r">
              <a:buNone/>
            </a:pPr>
            <a:r>
              <a:rPr lang="ru-R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ru-RU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unsigned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portBASE_TYPE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xItemSize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);</a:t>
            </a:r>
            <a:endParaRPr lang="ru-RU" sz="2400" dirty="0" smtClean="0">
              <a:latin typeface="Consolas" pitchFamily="49" charset="0"/>
              <a:cs typeface="Consolas" pitchFamily="49" charset="0"/>
            </a:endParaRPr>
          </a:p>
          <a:p>
            <a:pPr marL="1471400" lvl="8" indent="0" algn="r">
              <a:buNone/>
            </a:pPr>
            <a:endParaRPr lang="ru-RU" sz="2400" dirty="0">
              <a:latin typeface="Consolas" pitchFamily="49" charset="0"/>
              <a:cs typeface="Consolas" pitchFamily="49" charset="0"/>
            </a:endParaRPr>
          </a:p>
          <a:p>
            <a:pPr marL="0" lvl="8" indent="0">
              <a:buNone/>
            </a:pPr>
            <a:r>
              <a:rPr lang="ru-R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portBASE_TYPE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xQueueSend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xQueueHandle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xQueue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</a:t>
            </a:r>
            <a:endParaRPr lang="ru-RU" sz="2400" dirty="0">
              <a:latin typeface="Consolas" pitchFamily="49" charset="0"/>
              <a:cs typeface="Consolas" pitchFamily="49" charset="0"/>
            </a:endParaRPr>
          </a:p>
          <a:p>
            <a:pPr marL="0" lvl="8" indent="0" algn="r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void *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pvItemToQueue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</a:t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 err="1">
                <a:latin typeface="Consolas" pitchFamily="49" charset="0"/>
                <a:cs typeface="Consolas" pitchFamily="49" charset="0"/>
              </a:rPr>
              <a:t>portTickType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xTicksToWait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);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ru-RU" sz="2400" dirty="0" smtClean="0"/>
          </a:p>
          <a:p>
            <a:pPr marL="0" lvl="8" indent="0">
              <a:buNone/>
            </a:pPr>
            <a:r>
              <a:rPr lang="ru-RU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portBASE_TYPE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xQueueReceive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xQueueHandle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xQueue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lvl="8" indent="0" algn="ctr">
              <a:buNone/>
            </a:pPr>
            <a:r>
              <a:rPr lang="ru-RU" sz="240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void *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pvBuffer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</a:t>
            </a:r>
            <a:endParaRPr lang="ru-RU" sz="2400" dirty="0" smtClean="0">
              <a:latin typeface="Consolas" pitchFamily="49" charset="0"/>
              <a:cs typeface="Consolas" pitchFamily="49" charset="0"/>
            </a:endParaRPr>
          </a:p>
          <a:p>
            <a:pPr marL="0" lvl="8" indent="0" algn="ctr">
              <a:buNone/>
            </a:pPr>
            <a:r>
              <a:rPr lang="ru-RU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ru-RU" sz="240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portTickType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xTicksToWait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87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Вторая программа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600" dirty="0" smtClean="0"/>
              <a:t>Необходимо с высокоскоростного интерфейса получать данные и передавать на низкоскоростной интерфейс (например, </a:t>
            </a:r>
            <a:r>
              <a:rPr lang="en-US" sz="2600" dirty="0" smtClean="0"/>
              <a:t>CAN – USART, Bluetooth-USART, USART-SPI</a:t>
            </a:r>
            <a:r>
              <a:rPr lang="ru-RU" sz="2600" dirty="0" smtClean="0"/>
              <a:t>).</a:t>
            </a:r>
          </a:p>
          <a:p>
            <a:r>
              <a:rPr lang="ru-RU" sz="2600" dirty="0" smtClean="0"/>
              <a:t>Решение: получить с высокоскоростного интерфейса порцию данных, поместить в очередь; когда низкоскоростной интерфейс будет готов, он возьмет данные из очереди и выполнит необходимые действия.</a:t>
            </a:r>
          </a:p>
          <a:p>
            <a:r>
              <a:rPr lang="ru-RU" sz="2600" dirty="0" smtClean="0"/>
              <a:t>Для примера будем реализовывать передачу с </a:t>
            </a:r>
            <a:r>
              <a:rPr lang="en-US" sz="2600" dirty="0" smtClean="0"/>
              <a:t>USART</a:t>
            </a:r>
            <a:r>
              <a:rPr lang="ru-RU" sz="2600" dirty="0" smtClean="0"/>
              <a:t>2, работающего на частоте 115 200 бод/с</a:t>
            </a:r>
            <a:r>
              <a:rPr lang="ru-RU" sz="2600" dirty="0"/>
              <a:t>,</a:t>
            </a:r>
            <a:r>
              <a:rPr lang="ru-RU" sz="2600" dirty="0" smtClean="0"/>
              <a:t> на </a:t>
            </a:r>
            <a:r>
              <a:rPr lang="en-US" sz="2600" dirty="0" smtClean="0"/>
              <a:t>USART1</a:t>
            </a:r>
            <a:r>
              <a:rPr lang="ru-RU" sz="2600" dirty="0" smtClean="0"/>
              <a:t>, работающий на частоте 9600 бод/с.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52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345498"/>
            <a:ext cx="7482320" cy="538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793730" y="5730348"/>
            <a:ext cx="9019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Пример организации обмена информацией между задачами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z="2400" smtClean="0"/>
              <a:t>34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1326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Что такое ОС для МК?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Микроконтроллер </a:t>
            </a:r>
            <a:r>
              <a:rPr lang="ru-RU" sz="2800" dirty="0"/>
              <a:t>сам по </a:t>
            </a:r>
            <a:r>
              <a:rPr lang="ru-RU" sz="2800" dirty="0" smtClean="0"/>
              <a:t>себе предназначен </a:t>
            </a:r>
            <a:r>
              <a:rPr lang="ru-RU" sz="2800" dirty="0"/>
              <a:t>для выполнения </a:t>
            </a:r>
            <a:r>
              <a:rPr lang="ru-RU" sz="2800" dirty="0" smtClean="0"/>
              <a:t>низкоуровневых </a:t>
            </a:r>
            <a:r>
              <a:rPr lang="ru-RU" sz="2800" dirty="0"/>
              <a:t>задач, будь то опрос состояния кнопок, </a:t>
            </a:r>
            <a:r>
              <a:rPr lang="ru-RU" sz="2800" dirty="0" smtClean="0"/>
              <a:t>передача </a:t>
            </a:r>
            <a:r>
              <a:rPr lang="ru-RU" sz="2800" dirty="0"/>
              <a:t>команды по I2C-интерфейсу или </a:t>
            </a:r>
            <a:r>
              <a:rPr lang="ru-RU" sz="2800" dirty="0" smtClean="0"/>
              <a:t>включение </a:t>
            </a:r>
            <a:r>
              <a:rPr lang="ru-RU" sz="2800" dirty="0"/>
              <a:t>обмотки электромотора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r>
              <a:rPr lang="ru-RU" sz="2800" dirty="0" smtClean="0"/>
              <a:t>Программа для </a:t>
            </a:r>
            <a:r>
              <a:rPr lang="ru-RU" sz="2800" dirty="0"/>
              <a:t>МК, как правило, обращается к </a:t>
            </a:r>
            <a:r>
              <a:rPr lang="ru-RU" sz="2800" dirty="0" smtClean="0"/>
              <a:t>периферии </a:t>
            </a:r>
            <a:r>
              <a:rPr lang="ru-RU" sz="2800" dirty="0"/>
              <a:t>напрямую, программист имеет </a:t>
            </a:r>
            <a:r>
              <a:rPr lang="ru-RU" sz="2800" dirty="0" smtClean="0"/>
              <a:t>полный контроль </a:t>
            </a:r>
            <a:r>
              <a:rPr lang="ru-RU" sz="2800" dirty="0"/>
              <a:t>над аппаратной частью, нет </a:t>
            </a:r>
            <a:r>
              <a:rPr lang="ru-RU" sz="2800" dirty="0" smtClean="0"/>
              <a:t>необходимости </a:t>
            </a:r>
            <a:r>
              <a:rPr lang="ru-RU" sz="2800" dirty="0"/>
              <a:t>в посредниках между </a:t>
            </a:r>
            <a:r>
              <a:rPr lang="ru-RU" sz="2800" dirty="0" smtClean="0"/>
              <a:t>аппаратурой и </a:t>
            </a:r>
            <a:r>
              <a:rPr lang="ru-RU" sz="2800" dirty="0"/>
              <a:t>прикладной программой.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21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Преимущества ОСРВ для МК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sz="3600" dirty="0" smtClean="0"/>
              <a:t>Многозадачность</a:t>
            </a:r>
            <a:r>
              <a:rPr lang="ru-RU" sz="3600" dirty="0"/>
              <a:t>. </a:t>
            </a:r>
            <a:endParaRPr lang="ru-RU" sz="3600" dirty="0" smtClean="0"/>
          </a:p>
          <a:p>
            <a:pPr marL="514350" indent="-514350">
              <a:buAutoNum type="arabicPeriod"/>
            </a:pPr>
            <a:r>
              <a:rPr lang="ru-RU" sz="3600" dirty="0" smtClean="0"/>
              <a:t>Временная база.</a:t>
            </a:r>
          </a:p>
          <a:p>
            <a:pPr marL="514350" indent="-514350">
              <a:buAutoNum type="arabicPeriod"/>
            </a:pPr>
            <a:r>
              <a:rPr lang="ru-RU" sz="3600" dirty="0" smtClean="0"/>
              <a:t>Обмен данными между задачами.</a:t>
            </a:r>
          </a:p>
          <a:p>
            <a:pPr marL="514350" indent="-514350">
              <a:buAutoNum type="arabicPeriod"/>
            </a:pPr>
            <a:r>
              <a:rPr lang="ru-RU" sz="3600" dirty="0" smtClean="0"/>
              <a:t>Синхронизация.</a:t>
            </a:r>
          </a:p>
          <a:p>
            <a:pPr marL="514350" indent="-514350">
              <a:buAutoNum type="arabicPeriod"/>
            </a:pPr>
            <a:r>
              <a:rPr lang="ru-RU" sz="3600" dirty="0" smtClean="0"/>
              <a:t>Переносимость.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5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Накладные расходы ОСРВ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800" dirty="0" smtClean="0"/>
              <a:t>Дополнительный </a:t>
            </a:r>
            <a:r>
              <a:rPr lang="ru-RU" sz="2800" dirty="0"/>
              <a:t>расход памяти </a:t>
            </a:r>
            <a:r>
              <a:rPr lang="ru-RU" sz="2800" dirty="0" smtClean="0"/>
              <a:t>программ для </a:t>
            </a:r>
            <a:r>
              <a:rPr lang="ru-RU" sz="2800" dirty="0"/>
              <a:t>хранения ядра ОСРВ.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 smtClean="0"/>
              <a:t>Дополнительный </a:t>
            </a:r>
            <a:r>
              <a:rPr lang="ru-RU" sz="2800" dirty="0"/>
              <a:t>расход памяти </a:t>
            </a:r>
            <a:r>
              <a:rPr lang="ru-RU" sz="2800" dirty="0" smtClean="0"/>
              <a:t>данных для </a:t>
            </a:r>
            <a:r>
              <a:rPr lang="ru-RU" sz="2800" dirty="0"/>
              <a:t>хранения стека каждой задачи, </a:t>
            </a:r>
            <a:r>
              <a:rPr lang="ru-RU" sz="2800" dirty="0" smtClean="0"/>
              <a:t>семафоров</a:t>
            </a:r>
            <a:r>
              <a:rPr lang="ru-RU" sz="2800" dirty="0"/>
              <a:t>, очередей, </a:t>
            </a:r>
            <a:r>
              <a:rPr lang="ru-RU" sz="2800" dirty="0" err="1"/>
              <a:t>мьютексов</a:t>
            </a:r>
            <a:r>
              <a:rPr lang="ru-RU" sz="2800" dirty="0"/>
              <a:t> и других </a:t>
            </a:r>
            <a:r>
              <a:rPr lang="ru-RU" sz="2800" dirty="0" smtClean="0"/>
              <a:t>объектов </a:t>
            </a:r>
            <a:r>
              <a:rPr lang="ru-RU" sz="2800" dirty="0"/>
              <a:t>ядра операционной системы.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 smtClean="0"/>
              <a:t>Дополнительные </a:t>
            </a:r>
            <a:r>
              <a:rPr lang="ru-RU" sz="2800" dirty="0"/>
              <a:t>затраты времени </a:t>
            </a:r>
            <a:r>
              <a:rPr lang="ru-RU" sz="2800" dirty="0" smtClean="0"/>
              <a:t>процессора </a:t>
            </a:r>
            <a:r>
              <a:rPr lang="ru-RU" sz="2800" dirty="0"/>
              <a:t>на переключение между задачами.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1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Обзор </a:t>
            </a:r>
            <a:r>
              <a:rPr lang="en-US" b="1" dirty="0" err="1"/>
              <a:t>FreeRTOS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err="1"/>
              <a:t>FreeRTOS</a:t>
            </a:r>
            <a:r>
              <a:rPr lang="ru-RU" sz="2800" dirty="0"/>
              <a:t> — это многозадачная, </a:t>
            </a:r>
            <a:r>
              <a:rPr lang="ru-RU" sz="2800" dirty="0" err="1" smtClean="0"/>
              <a:t>мультиплатформенная</a:t>
            </a:r>
            <a:r>
              <a:rPr lang="ru-RU" sz="2800" dirty="0"/>
              <a:t>, бесплатная </a:t>
            </a:r>
            <a:r>
              <a:rPr lang="ru-RU" sz="2800" dirty="0" smtClean="0"/>
              <a:t>операционная система </a:t>
            </a:r>
            <a:r>
              <a:rPr lang="ru-RU" sz="2800" dirty="0"/>
              <a:t>жесткого реального времени с </a:t>
            </a:r>
            <a:r>
              <a:rPr lang="ru-RU" sz="2800" dirty="0" smtClean="0"/>
              <a:t>открытым </a:t>
            </a:r>
            <a:r>
              <a:rPr lang="ru-RU" sz="2800" dirty="0"/>
              <a:t>исходным кодом. </a:t>
            </a:r>
            <a:r>
              <a:rPr lang="ru-RU" sz="2800" dirty="0" err="1"/>
              <a:t>FreeRTOS</a:t>
            </a:r>
            <a:r>
              <a:rPr lang="ru-RU" sz="2800" dirty="0"/>
              <a:t> была </a:t>
            </a:r>
            <a:r>
              <a:rPr lang="ru-RU" sz="2800" dirty="0" smtClean="0"/>
              <a:t>разработана </a:t>
            </a:r>
            <a:r>
              <a:rPr lang="ru-RU" sz="2800" dirty="0"/>
              <a:t>компанией </a:t>
            </a:r>
            <a:r>
              <a:rPr lang="ru-RU" sz="2800" dirty="0" err="1"/>
              <a:t>Real</a:t>
            </a:r>
            <a:r>
              <a:rPr lang="ru-RU" sz="2800" dirty="0"/>
              <a:t> </a:t>
            </a:r>
            <a:r>
              <a:rPr lang="ru-RU" sz="2800" dirty="0" err="1"/>
              <a:t>Time</a:t>
            </a:r>
            <a:r>
              <a:rPr lang="ru-RU" sz="2800" dirty="0"/>
              <a:t> </a:t>
            </a:r>
            <a:r>
              <a:rPr lang="ru-RU" sz="2800" dirty="0" err="1"/>
              <a:t>Engineers</a:t>
            </a:r>
            <a:r>
              <a:rPr lang="ru-RU" sz="2800" dirty="0"/>
              <a:t> </a:t>
            </a:r>
            <a:r>
              <a:rPr lang="ru-RU" sz="2800" dirty="0" err="1" smtClean="0"/>
              <a:t>Ltd</a:t>
            </a:r>
            <a:r>
              <a:rPr lang="ru-RU" sz="2800" dirty="0" smtClean="0"/>
              <a:t>. специально </a:t>
            </a:r>
            <a:r>
              <a:rPr lang="ru-RU" sz="2800" dirty="0"/>
              <a:t>для встраиваемых систем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r>
              <a:rPr lang="ru-RU" sz="2800" dirty="0" err="1"/>
              <a:t>Бóльшая</a:t>
            </a:r>
            <a:r>
              <a:rPr lang="ru-RU" sz="2800" dirty="0"/>
              <a:t> часть </a:t>
            </a:r>
            <a:r>
              <a:rPr lang="ru-RU" sz="2800" dirty="0" smtClean="0"/>
              <a:t>кода </a:t>
            </a:r>
            <a:r>
              <a:rPr lang="ru-RU" sz="2800" dirty="0" err="1" smtClean="0"/>
              <a:t>FreeRTOS</a:t>
            </a:r>
            <a:r>
              <a:rPr lang="ru-RU" sz="2800" dirty="0" smtClean="0"/>
              <a:t> </a:t>
            </a:r>
            <a:r>
              <a:rPr lang="ru-RU" sz="2800" dirty="0"/>
              <a:t>написана на языке Си, </a:t>
            </a:r>
            <a:r>
              <a:rPr lang="ru-RU" sz="2800" dirty="0" smtClean="0"/>
              <a:t>ассемблерные </a:t>
            </a:r>
            <a:r>
              <a:rPr lang="ru-RU" sz="2800" dirty="0"/>
              <a:t>вставки минимального объема </a:t>
            </a:r>
            <a:r>
              <a:rPr lang="ru-RU" sz="2800" dirty="0" smtClean="0"/>
              <a:t>применяются </a:t>
            </a:r>
            <a:r>
              <a:rPr lang="ru-RU" sz="2800" dirty="0"/>
              <a:t>лишь там, где невозможно </a:t>
            </a:r>
            <a:r>
              <a:rPr lang="ru-RU" sz="2800" dirty="0" smtClean="0"/>
              <a:t>применить Си </a:t>
            </a:r>
            <a:r>
              <a:rPr lang="ru-RU" sz="2800" dirty="0"/>
              <a:t>из-за специфики конкретной </a:t>
            </a:r>
            <a:r>
              <a:rPr lang="ru-RU" sz="2800" dirty="0" smtClean="0"/>
              <a:t>аппаратной платформы</a:t>
            </a:r>
            <a:r>
              <a:rPr lang="ru-RU" sz="280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46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характеристики </a:t>
            </a:r>
            <a:r>
              <a:rPr lang="en-US" b="1" dirty="0" err="1"/>
              <a:t>FreeRTOS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800" dirty="0"/>
              <a:t>Планировщик </a:t>
            </a:r>
            <a:r>
              <a:rPr lang="ru-RU" sz="2800" dirty="0" err="1"/>
              <a:t>FreeRTOS</a:t>
            </a:r>
            <a:r>
              <a:rPr lang="ru-RU" sz="2800" dirty="0"/>
              <a:t> поддерживает </a:t>
            </a:r>
            <a:r>
              <a:rPr lang="ru-RU" sz="2800" dirty="0" smtClean="0"/>
              <a:t>три типа </a:t>
            </a:r>
            <a:r>
              <a:rPr lang="ru-RU" sz="2800" dirty="0"/>
              <a:t>многозадачности:</a:t>
            </a:r>
          </a:p>
          <a:p>
            <a:pPr marL="0" indent="0">
              <a:buNone/>
            </a:pPr>
            <a:r>
              <a:rPr lang="ru-RU" sz="2800" dirty="0" smtClean="0"/>
              <a:t>       – </a:t>
            </a:r>
            <a:r>
              <a:rPr lang="ru-RU" sz="2800" dirty="0"/>
              <a:t>вытесняющую;</a:t>
            </a:r>
          </a:p>
          <a:p>
            <a:pPr marL="0" indent="0">
              <a:buNone/>
            </a:pPr>
            <a:r>
              <a:rPr lang="ru-RU" sz="2800" dirty="0" smtClean="0"/>
              <a:t>       – </a:t>
            </a:r>
            <a:r>
              <a:rPr lang="ru-RU" sz="2800" dirty="0"/>
              <a:t>кооперативную;</a:t>
            </a:r>
          </a:p>
          <a:p>
            <a:pPr marL="0" indent="0">
              <a:buNone/>
            </a:pPr>
            <a:r>
              <a:rPr lang="ru-RU" sz="2800" dirty="0" smtClean="0"/>
              <a:t>       – </a:t>
            </a:r>
            <a:r>
              <a:rPr lang="ru-RU" sz="2800" dirty="0"/>
              <a:t>гибридную</a:t>
            </a:r>
            <a:r>
              <a:rPr lang="ru-RU" sz="2800" dirty="0" smtClean="0"/>
              <a:t>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ru-RU" sz="2800" dirty="0"/>
              <a:t>Размер ядра </a:t>
            </a:r>
            <a:r>
              <a:rPr lang="ru-RU" sz="2800" dirty="0" err="1"/>
              <a:t>FreeRTOS</a:t>
            </a:r>
            <a:r>
              <a:rPr lang="ru-RU" sz="2800" dirty="0"/>
              <a:t> составляет </a:t>
            </a:r>
            <a:r>
              <a:rPr lang="ru-RU" sz="2800" dirty="0" smtClean="0"/>
              <a:t>всего 4–9 </a:t>
            </a:r>
            <a:r>
              <a:rPr lang="ru-RU" sz="2800" dirty="0"/>
              <a:t>кбайт, в зависимости от типа </a:t>
            </a:r>
            <a:r>
              <a:rPr lang="ru-RU" sz="2800" dirty="0" smtClean="0"/>
              <a:t>платформы </a:t>
            </a:r>
            <a:r>
              <a:rPr lang="ru-RU" sz="2800" dirty="0"/>
              <a:t>и настроек </a:t>
            </a:r>
            <a:r>
              <a:rPr lang="ru-RU" sz="2800" dirty="0" smtClean="0"/>
              <a:t>ядра.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ru-RU" sz="2800" dirty="0" err="1"/>
              <a:t>FreeRTOS</a:t>
            </a:r>
            <a:r>
              <a:rPr lang="ru-RU" sz="2800" dirty="0"/>
              <a:t> написана на языке Си (</a:t>
            </a:r>
            <a:r>
              <a:rPr lang="ru-RU" sz="2800" dirty="0" smtClean="0"/>
              <a:t>исходный код </a:t>
            </a:r>
            <a:r>
              <a:rPr lang="ru-RU" sz="2800" dirty="0"/>
              <a:t>ядра представлен в виде всего лишь </a:t>
            </a:r>
            <a:r>
              <a:rPr lang="ru-RU" sz="2800" dirty="0" smtClean="0"/>
              <a:t>четырех </a:t>
            </a:r>
            <a:r>
              <a:rPr lang="ru-RU" sz="2800" dirty="0"/>
              <a:t>Си-файлов).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9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характеристики </a:t>
            </a:r>
            <a:r>
              <a:rPr lang="en-US" b="1" dirty="0" err="1"/>
              <a:t>FreeRTOS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ru-RU" sz="2800" dirty="0"/>
              <a:t>Поддерживает задачи (</a:t>
            </a:r>
            <a:r>
              <a:rPr lang="ru-RU" sz="2800" dirty="0" err="1"/>
              <a:t>tasks</a:t>
            </a:r>
            <a:r>
              <a:rPr lang="ru-RU" sz="2800" dirty="0"/>
              <a:t>) и </a:t>
            </a:r>
            <a:r>
              <a:rPr lang="ru-RU" sz="2800" dirty="0" smtClean="0"/>
              <a:t>сопрограммы </a:t>
            </a:r>
            <a:r>
              <a:rPr lang="ru-RU" sz="2800" dirty="0"/>
              <a:t>(</a:t>
            </a:r>
            <a:r>
              <a:rPr lang="ru-RU" sz="2800" dirty="0" err="1"/>
              <a:t>co-routines</a:t>
            </a:r>
            <a:r>
              <a:rPr lang="ru-RU" sz="2800" dirty="0"/>
              <a:t>). Сопрограммы </a:t>
            </a:r>
            <a:r>
              <a:rPr lang="ru-RU" sz="2800" dirty="0" smtClean="0"/>
              <a:t>специально созданы </a:t>
            </a:r>
            <a:r>
              <a:rPr lang="ru-RU" sz="2800" dirty="0"/>
              <a:t>для МК с малым объемом ОЗУ</a:t>
            </a:r>
            <a:r>
              <a:rPr lang="ru-RU" sz="2800" dirty="0" smtClean="0"/>
              <a:t>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/>
              <a:t>Богатые возможности трассировки</a:t>
            </a:r>
            <a:r>
              <a:rPr lang="ru-RU" sz="2800" dirty="0" smtClean="0"/>
              <a:t>.</a:t>
            </a:r>
            <a:endParaRPr lang="ru-RU" sz="2800" dirty="0"/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/>
              <a:t>Возможность отслеживать факт </a:t>
            </a:r>
            <a:r>
              <a:rPr lang="ru-RU" sz="2800" dirty="0" smtClean="0"/>
              <a:t>переполнения стека.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/>
              <a:t>Нет программных ограничений на </a:t>
            </a:r>
            <a:r>
              <a:rPr lang="ru-RU" sz="2800" dirty="0" smtClean="0"/>
              <a:t>количество </a:t>
            </a:r>
            <a:r>
              <a:rPr lang="ru-RU" sz="2800" dirty="0"/>
              <a:t>одновременно выполняемых задач</a:t>
            </a:r>
            <a:r>
              <a:rPr lang="ru-RU" sz="2800" dirty="0" smtClean="0"/>
              <a:t>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/>
              <a:t>Нет программных ограничений на </a:t>
            </a:r>
            <a:r>
              <a:rPr lang="ru-RU" sz="2800" dirty="0" smtClean="0"/>
              <a:t>количество </a:t>
            </a:r>
            <a:r>
              <a:rPr lang="ru-RU" sz="2800" dirty="0"/>
              <a:t>приоритетов </a:t>
            </a:r>
            <a:r>
              <a:rPr lang="ru-RU" sz="2800" dirty="0" smtClean="0"/>
              <a:t>задач.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F6B9-8867-4E7D-B83F-18D74039722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8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308</TotalTime>
  <Words>1814</Words>
  <Application>Microsoft Office PowerPoint</Application>
  <PresentationFormat>Произвольный</PresentationFormat>
  <Paragraphs>190</Paragraphs>
  <Slides>34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4</vt:i4>
      </vt:variant>
      <vt:variant>
        <vt:lpstr>Заголовки слайдов</vt:lpstr>
      </vt:variant>
      <vt:variant>
        <vt:i4>34</vt:i4>
      </vt:variant>
    </vt:vector>
  </HeadingPairs>
  <TitlesOfParts>
    <vt:vector size="38" baseType="lpstr">
      <vt:lpstr>HDOfficeLightV0</vt:lpstr>
      <vt:lpstr>1_HDOfficeLightV0</vt:lpstr>
      <vt:lpstr>2_HDOfficeLightV0</vt:lpstr>
      <vt:lpstr>Ретро</vt:lpstr>
      <vt:lpstr>Использование FreeRTOS в управляющей системе мобильного робота</vt:lpstr>
      <vt:lpstr>Что такое ОС для МК?</vt:lpstr>
      <vt:lpstr>Что такое ОС для МК?</vt:lpstr>
      <vt:lpstr>Что такое ОС для МК?</vt:lpstr>
      <vt:lpstr>Преимущества ОСРВ для МК</vt:lpstr>
      <vt:lpstr>Накладные расходы ОСРВ</vt:lpstr>
      <vt:lpstr>Обзор FreeRTOS</vt:lpstr>
      <vt:lpstr>Основные характеристики FreeRTOS</vt:lpstr>
      <vt:lpstr>Основные характеристики FreeRTOS</vt:lpstr>
      <vt:lpstr>Основные характеристики FreeRTOS</vt:lpstr>
      <vt:lpstr>Основные характеристики FreeRTOS</vt:lpstr>
      <vt:lpstr>С чего начать? </vt:lpstr>
      <vt:lpstr>ВАЖНО!!! </vt:lpstr>
      <vt:lpstr>Основы работы ОСРВ</vt:lpstr>
      <vt:lpstr>Основы работы ОСРВ</vt:lpstr>
      <vt:lpstr>Основы работы ОСРВ</vt:lpstr>
      <vt:lpstr>Основы работы ОСРВ</vt:lpstr>
      <vt:lpstr>Основы работы ОСРВ</vt:lpstr>
      <vt:lpstr>Основы работы ОСРВ</vt:lpstr>
      <vt:lpstr>Задачи</vt:lpstr>
      <vt:lpstr>Презентация PowerPoint</vt:lpstr>
      <vt:lpstr>Задачи</vt:lpstr>
      <vt:lpstr>Задачи</vt:lpstr>
      <vt:lpstr>Задачи</vt:lpstr>
      <vt:lpstr>Первая программа</vt:lpstr>
      <vt:lpstr>Презентация PowerPoint</vt:lpstr>
      <vt:lpstr>Презентация PowerPoint</vt:lpstr>
      <vt:lpstr>Реализация задержек</vt:lpstr>
      <vt:lpstr>Очереди</vt:lpstr>
      <vt:lpstr>Презентация PowerPoint</vt:lpstr>
      <vt:lpstr>Очереди</vt:lpstr>
      <vt:lpstr>Очереди</vt:lpstr>
      <vt:lpstr>Вторая программа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FreeRTOS в управляющей системе мобильного робота</dc:title>
  <dc:creator>Skorikov</dc:creator>
  <cp:lastModifiedBy>KontchenkovVladimir</cp:lastModifiedBy>
  <cp:revision>51</cp:revision>
  <dcterms:created xsi:type="dcterms:W3CDTF">2017-10-10T17:42:37Z</dcterms:created>
  <dcterms:modified xsi:type="dcterms:W3CDTF">2017-10-12T16:20:56Z</dcterms:modified>
</cp:coreProperties>
</file>