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l" defTabSz="584200" rtl="0" fontAlgn="auto" latinLnBrk="0" hangingPunct="0">
      <a:lnSpc>
        <a:spcPct val="120000"/>
      </a:lnSpc>
      <a:spcBef>
        <a:spcPts val="4600"/>
      </a:spcBef>
      <a:spcAft>
        <a:spcPts val="0"/>
      </a:spcAft>
      <a:buClrTx/>
      <a:buSzTx/>
      <a:buFontTx/>
      <a:buNone/>
      <a:tabLst/>
      <a:defRPr b="0" baseline="0" cap="none" i="0" spc="0" strike="noStrike" sz="4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[morning/afternoon], my name is Radu-Matei Prodan and I’m presenting my research project, SeatSurfer: An AI-Driven Architecture for Hybrid Workplace Booking and Smart Office Management.</a:t>
            </a:r>
          </a:p>
          <a:p>
            <a:pPr/>
            <a:r>
              <a:t>This work focuses on how we can optimize office seat usage in the context of hybrid work using intelligent systems.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SeatSurfer demonstrates how AI and modular architecture can transform hybrid workplace booking.</a:t>
            </a:r>
          </a:p>
          <a:p>
            <a:pPr/>
            <a:r>
              <a:t>It improves efficiency, personalization, and system-wide balance.</a:t>
            </a:r>
          </a:p>
          <a:p>
            <a:pPr/>
            <a:r>
              <a:t>In the future, we aim to deploy it in live environments, integrate IoT occupancy sensors, and use reinforcement learning for proactive seat allocation.</a:t>
            </a:r>
          </a:p>
          <a:p>
            <a:pPr/>
            <a:r>
              <a:t>Thank you — I’m happy to take any questions.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COVID-19 pandemic triggered a shift in work habits. Companies now operate in hybrid modes, with employees alternating between home and on-site work.</a:t>
            </a:r>
          </a:p>
          <a:p>
            <a:pPr/>
            <a:r>
              <a:t>But fixed seating plans no longer work in this flexible environment — they waste space on low-attendance days and cause overcrowding on peak ones.</a:t>
            </a:r>
          </a:p>
          <a:p>
            <a:pPr/>
            <a:r>
              <a:t>Organizations need adaptive tools that allow dynamic seat allocation and user autonomy, while minimizing administrative effort.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SeatSurfer was developed to address these challenges with three primary goals:</a:t>
            </a:r>
          </a:p>
          <a:p>
            <a:pPr/>
            <a:r>
              <a:t>First, enable intuitive and real-time booking through a responsive frontend.</a:t>
            </a:r>
          </a:p>
          <a:p>
            <a:pPr/>
            <a:r>
              <a:t>Second, leverage AI to suggest seats tailored to user preferences and behavior.</a:t>
            </a:r>
          </a:p>
          <a:p>
            <a:pPr/>
            <a:r>
              <a:t>And third, provide a scalable backend that supports multi-tenancy, role-based access, and easy extension.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SeatSurfer follows a modular full-stack architecture.</a:t>
            </a:r>
          </a:p>
          <a:p>
            <a:pPr/>
            <a:r>
              <a:t>The frontend, built in Flutter, offers a cross-platform interface.</a:t>
            </a:r>
          </a:p>
          <a:p>
            <a:pPr/>
            <a:r>
              <a:t>The backend uses Spring Boot and PostgreSQL for secure, transactional operations.</a:t>
            </a:r>
          </a:p>
          <a:p>
            <a:pPr/>
            <a:r>
              <a:t>AI recommendations are handled by a Python-based microservice.</a:t>
            </a:r>
          </a:p>
          <a:p>
            <a:pPr/>
            <a:r>
              <a:t>This decoupling ensures scalability and allows each layer to evolve independently.</a:t>
            </a:r>
          </a:p>
          <a:p>
            <a:pPr/>
            <a:r>
              <a:t>(Point to diagram while speaking.)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Here’s how a booking request works.</a:t>
            </a:r>
          </a:p>
          <a:p>
            <a:pPr/>
            <a:r>
              <a:t>A user selects the date and floor. The backend queries the AI engine, which ranks available seats based on historical data, seat metadata, and spatial context.</a:t>
            </a:r>
          </a:p>
          <a:p>
            <a:pPr/>
            <a:r>
              <a:t>The result is a list of top recommendations, shown in real time.</a:t>
            </a:r>
          </a:p>
          <a:p>
            <a:pPr/>
            <a:r>
              <a:t>The system is stateless, fast, and supports asynchronous calls — crucial for large-scale usage.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AI model combines collaborative filtering with spatial heuristics.</a:t>
            </a:r>
          </a:p>
          <a:p>
            <a:pPr/>
            <a:r>
              <a:t>It learns from previous user behavior, time patterns, and layout preferences.</a:t>
            </a:r>
          </a:p>
          <a:p>
            <a:pPr/>
            <a:r>
              <a:t>This hybrid logic allows it to personalize suggestions while ensuring even seat distribution.</a:t>
            </a:r>
          </a:p>
          <a:p>
            <a:pPr/>
            <a:r>
              <a:t>The microservice returns results in under 50 milliseconds, enabling seamless UX.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evaluated the backend using simulated multi-user environments.</a:t>
            </a:r>
          </a:p>
          <a:p>
            <a:pPr/>
            <a:r>
              <a:t>Seat availability queries for 200+ seats returned in under 15 milliseconds.</a:t>
            </a:r>
          </a:p>
          <a:p>
            <a:pPr/>
            <a:r>
              <a:t>Booking conflicts were resolved instantly, and security overhead was negligible.</a:t>
            </a:r>
          </a:p>
          <a:p>
            <a:pPr/>
            <a:r>
              <a:t>The system architecture scales well, especially since the AI engine runs as a separate microservice.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ran a 30-day simulation with 60 virtual users.</a:t>
            </a:r>
          </a:p>
          <a:p>
            <a:pPr/>
            <a:r>
              <a:t>AI-assisted sessions had 2.1x faster booking times.</a:t>
            </a:r>
          </a:p>
          <a:p>
            <a:pPr/>
            <a:r>
              <a:t>74% of users accepted the top suggestion.</a:t>
            </a:r>
          </a:p>
          <a:p>
            <a:pPr/>
            <a:r>
              <a:t>Booking clusters — where everyone books the same few seats — dropped by 28%.</a:t>
            </a:r>
          </a:p>
          <a:p>
            <a:pPr/>
            <a:r>
              <a:t>Satisfaction ratings improved significantly thanks to reduced decision fatigue.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Compared to existing tools, SeatSurfer stands out in two ways.</a:t>
            </a:r>
          </a:p>
          <a:p>
            <a:pPr/>
            <a:r>
              <a:t>First, it integrates AI directly into the booking workflow. Most systems offer rule-based filtering at best.</a:t>
            </a:r>
          </a:p>
          <a:p>
            <a:pPr/>
            <a:r>
              <a:t>Second, it focuses on both user experience and backend scalability — something that’s rare in academic and commercial solutions alike.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lose-up of Ducati motorcycle engine components"/>
          <p:cNvSpPr/>
          <p:nvPr>
            <p:ph type="pic" sz="quarter" idx="21"/>
          </p:nvPr>
        </p:nvSpPr>
        <p:spPr>
          <a:xfrm>
            <a:off x="6664613" y="4965700"/>
            <a:ext cx="5803901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Close-up of a Ducati motorcycle petrol cap"/>
          <p:cNvSpPr/>
          <p:nvPr>
            <p:ph type="pic" sz="quarter" idx="22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Ducati motorcycle engine components"/>
          <p:cNvSpPr/>
          <p:nvPr>
            <p:ph type="pic" idx="23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ont view of a red Ducati motorcycle against a black background"/>
          <p:cNvSpPr/>
          <p:nvPr>
            <p:ph type="pic" idx="21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idx="21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idx="21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71000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atsurfer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Seatsurfer:</a:t>
            </a:r>
          </a:p>
        </p:txBody>
      </p:sp>
      <p:sp>
        <p:nvSpPr>
          <p:cNvPr id="138" name="An AI-Driven Architecture for Hybrid Workplace Booking and Smart Office Management"/>
          <p:cNvSpPr txBox="1"/>
          <p:nvPr>
            <p:ph type="subTitle" sz="quarter" idx="1"/>
          </p:nvPr>
        </p:nvSpPr>
        <p:spPr>
          <a:xfrm>
            <a:off x="1633571" y="4229100"/>
            <a:ext cx="9737658" cy="1295400"/>
          </a:xfrm>
          <a:prstGeom prst="rect">
            <a:avLst/>
          </a:prstGeom>
        </p:spPr>
        <p:txBody>
          <a:bodyPr/>
          <a:lstStyle/>
          <a:p>
            <a:pPr/>
            <a:r>
              <a:t>An AI-Driven Architecture for Hybrid Workplace Booking and Smart Office Management</a:t>
            </a:r>
          </a:p>
        </p:txBody>
      </p:sp>
      <p:sp>
        <p:nvSpPr>
          <p:cNvPr id="139" name="Radu-Matei Prodan…"/>
          <p:cNvSpPr txBox="1"/>
          <p:nvPr/>
        </p:nvSpPr>
        <p:spPr>
          <a:xfrm>
            <a:off x="2967322" y="7373201"/>
            <a:ext cx="707015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 sz="3000"/>
            </a:pPr>
            <a:r>
              <a:t>Radu-Matei Prodan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defRPr sz="3000"/>
            </a:pPr>
            <a:r>
              <a:t>Babeș-Bolyai University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defRPr sz="3000"/>
            </a:pPr>
            <a:r>
              <a:t>Faculty of Mathematics and Computer Science</a:t>
            </a:r>
          </a:p>
        </p:txBody>
      </p:sp>
      <p:sp>
        <p:nvSpPr>
          <p:cNvPr id="140" name="Studia Universitatis Babeș-Bolyai Informatica - 2025 Conference"/>
          <p:cNvSpPr txBox="1"/>
          <p:nvPr/>
        </p:nvSpPr>
        <p:spPr>
          <a:xfrm>
            <a:off x="3273102" y="8824878"/>
            <a:ext cx="645859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pPr/>
            <a:r>
              <a:t>Studia Universitatis Babeș-Bolyai Informatica - 2025 Conference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clusion &amp;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Future work</a:t>
            </a:r>
          </a:p>
        </p:txBody>
      </p:sp>
      <p:sp>
        <p:nvSpPr>
          <p:cNvPr id="189" name="SeatSurfer improves space usage and satisfa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SeatSurfer improves space usage and satisfaction</a:t>
            </a:r>
          </a:p>
          <a:p>
            <a:pPr/>
            <a:r>
              <a:t>Real-time, modular, AI-enhanced</a:t>
            </a:r>
          </a:p>
          <a:p>
            <a:pPr/>
            <a:r>
              <a:t>Future work: real deployment, IoT, reinforcement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&amp;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&amp; problem</a:t>
            </a:r>
          </a:p>
        </p:txBody>
      </p:sp>
      <p:sp>
        <p:nvSpPr>
          <p:cNvPr id="145" name="Shift to hybrid work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300"/>
              </a:spcBef>
            </a:pPr>
            <a:r>
              <a:t>Shift to hybrid work models</a:t>
            </a:r>
          </a:p>
          <a:p>
            <a:pPr>
              <a:spcBef>
                <a:spcPts val="2300"/>
              </a:spcBef>
            </a:pPr>
            <a:r>
              <a:t>Static desk models are inefficient</a:t>
            </a:r>
          </a:p>
          <a:p>
            <a:pPr>
              <a:spcBef>
                <a:spcPts val="2300"/>
              </a:spcBef>
            </a:pPr>
            <a:r>
              <a:t>Need for flexible, intelligent booking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ives of seat surf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 of seat surfer</a:t>
            </a:r>
          </a:p>
        </p:txBody>
      </p:sp>
      <p:sp>
        <p:nvSpPr>
          <p:cNvPr id="150" name="Real-time seat booking &amp; visua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Real-time seat booking &amp; visualization</a:t>
            </a:r>
          </a:p>
          <a:p>
            <a:pPr/>
            <a:r>
              <a:t>AI-powered seat recommendation</a:t>
            </a:r>
          </a:p>
          <a:p>
            <a:pPr/>
            <a:r>
              <a:t>Modular, multi-tenant backend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155" name="Diagram: platform laye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Diagram: platform layers</a:t>
            </a:r>
          </a:p>
          <a:p>
            <a:pPr/>
            <a:r>
              <a:t>Modular components overview</a:t>
            </a:r>
          </a:p>
        </p:txBody>
      </p:sp>
      <p:pic>
        <p:nvPicPr>
          <p:cNvPr id="156" name="architecture_diagram.png" descr="architecture_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6048" y="3662372"/>
            <a:ext cx="6653184" cy="4435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oking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Booking workflow</a:t>
            </a:r>
          </a:p>
        </p:txBody>
      </p:sp>
      <p:sp>
        <p:nvSpPr>
          <p:cNvPr id="161" name="Flowchart: Input → Backend → AI → Ranked Seats → Frontend…"/>
          <p:cNvSpPr txBox="1"/>
          <p:nvPr>
            <p:ph type="body" sz="half" idx="1"/>
          </p:nvPr>
        </p:nvSpPr>
        <p:spPr>
          <a:xfrm>
            <a:off x="6935409" y="2821983"/>
            <a:ext cx="5892801" cy="6299201"/>
          </a:xfrm>
          <a:prstGeom prst="rect">
            <a:avLst/>
          </a:prstGeom>
        </p:spPr>
        <p:txBody>
          <a:bodyPr/>
          <a:lstStyle/>
          <a:p>
            <a:pPr/>
            <a:r>
              <a:t>Flowchart: Input → Backend → AI → Ranked Seats → Frontend</a:t>
            </a:r>
          </a:p>
          <a:p>
            <a:pPr/>
            <a:r>
              <a:t>Stateless and asynchronous pipeline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961" y="3775355"/>
            <a:ext cx="6588688" cy="4392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i Eng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Engine</a:t>
            </a:r>
          </a:p>
        </p:txBody>
      </p:sp>
      <p:sp>
        <p:nvSpPr>
          <p:cNvPr id="167" name="Input features: history, spatial zones, time patter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features: history, spatial zones, time patterns</a:t>
            </a:r>
          </a:p>
          <a:p>
            <a:pPr/>
            <a:r>
              <a:t>Collaborative filtering + heuristics</a:t>
            </a:r>
          </a:p>
          <a:p>
            <a:pPr/>
            <a:r>
              <a:t>Recommender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erformance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evaluation</a:t>
            </a:r>
          </a:p>
        </p:txBody>
      </p:sp>
      <p:sp>
        <p:nvSpPr>
          <p:cNvPr id="172" name="Chart: API latency, booking speed…"/>
          <p:cNvSpPr txBox="1"/>
          <p:nvPr>
            <p:ph type="body" sz="half" idx="1"/>
          </p:nvPr>
        </p:nvSpPr>
        <p:spPr>
          <a:xfrm>
            <a:off x="172632" y="2730500"/>
            <a:ext cx="5892801" cy="6299200"/>
          </a:xfrm>
          <a:prstGeom prst="rect">
            <a:avLst/>
          </a:prstGeom>
        </p:spPr>
        <p:txBody>
          <a:bodyPr/>
          <a:lstStyle/>
          <a:p>
            <a:pPr/>
            <a:r>
              <a:t>Chart: API latency, booking speed</a:t>
            </a:r>
          </a:p>
          <a:p>
            <a:pPr/>
            <a:r>
              <a:t>200+ seats/floor, under    15 ms queries</a:t>
            </a:r>
          </a:p>
          <a:p>
            <a:pPr/>
            <a:r>
              <a:t>Scalable and secure</a:t>
            </a:r>
          </a:p>
        </p:txBody>
      </p:sp>
      <p:pic>
        <p:nvPicPr>
          <p:cNvPr id="173" name="System Performance Metrics.png" descr="System Performance Metric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0214" y="3821542"/>
            <a:ext cx="6937058" cy="4117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User metrics from sim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metrics from simulation</a:t>
            </a:r>
          </a:p>
        </p:txBody>
      </p:sp>
      <p:sp>
        <p:nvSpPr>
          <p:cNvPr id="178" name="Chart: Faster booking  (2.1x), 74% acceptance  rate…"/>
          <p:cNvSpPr txBox="1"/>
          <p:nvPr>
            <p:ph type="body" sz="half" idx="1"/>
          </p:nvPr>
        </p:nvSpPr>
        <p:spPr>
          <a:xfrm>
            <a:off x="102259" y="2730500"/>
            <a:ext cx="5892801" cy="6299200"/>
          </a:xfrm>
          <a:prstGeom prst="rect">
            <a:avLst/>
          </a:prstGeom>
        </p:spPr>
        <p:txBody>
          <a:bodyPr/>
          <a:lstStyle/>
          <a:p>
            <a:pPr/>
            <a:r>
              <a:t>Chart: Faster booking  (2.1x), 74% acceptance  rate</a:t>
            </a:r>
          </a:p>
          <a:p>
            <a:pPr/>
            <a:r>
              <a:t>Reduced booking clusters by 28%</a:t>
            </a:r>
          </a:p>
          <a:p>
            <a:pPr/>
            <a:r>
              <a:t>Higher satisfaction    (Likert)</a:t>
            </a:r>
          </a:p>
        </p:txBody>
      </p:sp>
      <p:pic>
        <p:nvPicPr>
          <p:cNvPr id="179" name="User Metrics with AI Recommendations.png" descr="User Metrics with AI Recommenda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6034" y="3723783"/>
            <a:ext cx="7251724" cy="4312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lated work &amp; inno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 &amp; innovation</a:t>
            </a:r>
          </a:p>
        </p:txBody>
      </p:sp>
      <p:sp>
        <p:nvSpPr>
          <p:cNvPr id="184" name="Most platforms lack real-time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platforms lack real-time AI</a:t>
            </a:r>
          </a:p>
          <a:p>
            <a:pPr/>
            <a:r>
              <a:t>SeatSurfer bridges UX + data optimization</a:t>
            </a:r>
          </a:p>
          <a:p>
            <a:pPr/>
            <a:r>
              <a:t>Novel architecture and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4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4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