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5" r:id="rId5"/>
    <p:sldId id="261" r:id="rId6"/>
    <p:sldId id="266" r:id="rId7"/>
    <p:sldId id="259" r:id="rId8"/>
    <p:sldId id="260" r:id="rId9"/>
    <p:sldId id="264" r:id="rId10"/>
    <p:sldId id="262" r:id="rId11"/>
    <p:sldId id="263"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15AE76-FFB2-4797-9234-922D5D0DA6C9}" v="1124" dt="2023-05-02T09:52:19.571"/>
    <p1510:client id="{D191286A-C86B-43DC-A6B8-D32C8E5438F0}" v="20" dt="2023-05-02T09:07:50.138"/>
    <p1510:client id="{E95DD4DC-F1B9-608A-4846-DAEFFC329AF4}" v="3" dt="2023-05-08T06:24:48.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HAR CHOUDHARY - 200905380" userId="S::prakhar.choudhary@learner.manipal.edu::bd993c3e-ad5c-4cc0-abfc-c910d4d91d3c" providerId="AD" clId="Web-{E95DD4DC-F1B9-608A-4846-DAEFFC329AF4}"/>
    <pc:docChg chg="sldOrd">
      <pc:chgData name="PRAKHAR CHOUDHARY - 200905380" userId="S::prakhar.choudhary@learner.manipal.edu::bd993c3e-ad5c-4cc0-abfc-c910d4d91d3c" providerId="AD" clId="Web-{E95DD4DC-F1B9-608A-4846-DAEFFC329AF4}" dt="2023-05-08T06:24:48.713" v="2"/>
      <pc:docMkLst>
        <pc:docMk/>
      </pc:docMkLst>
      <pc:sldChg chg="ord">
        <pc:chgData name="PRAKHAR CHOUDHARY - 200905380" userId="S::prakhar.choudhary@learner.manipal.edu::bd993c3e-ad5c-4cc0-abfc-c910d4d91d3c" providerId="AD" clId="Web-{E95DD4DC-F1B9-608A-4846-DAEFFC329AF4}" dt="2023-05-08T06:24:32.103" v="0"/>
        <pc:sldMkLst>
          <pc:docMk/>
          <pc:sldMk cId="978455361" sldId="261"/>
        </pc:sldMkLst>
      </pc:sldChg>
      <pc:sldChg chg="ord">
        <pc:chgData name="PRAKHAR CHOUDHARY - 200905380" userId="S::prakhar.choudhary@learner.manipal.edu::bd993c3e-ad5c-4cc0-abfc-c910d4d91d3c" providerId="AD" clId="Web-{E95DD4DC-F1B9-608A-4846-DAEFFC329AF4}" dt="2023-05-08T06:24:48.713" v="2"/>
        <pc:sldMkLst>
          <pc:docMk/>
          <pc:sldMk cId="4192855391" sldId="265"/>
        </pc:sldMkLst>
      </pc:sldChg>
      <pc:sldChg chg="ord">
        <pc:chgData name="PRAKHAR CHOUDHARY - 200905380" userId="S::prakhar.choudhary@learner.manipal.edu::bd993c3e-ad5c-4cc0-abfc-c910d4d91d3c" providerId="AD" clId="Web-{E95DD4DC-F1B9-608A-4846-DAEFFC329AF4}" dt="2023-05-08T06:24:42.587" v="1"/>
        <pc:sldMkLst>
          <pc:docMk/>
          <pc:sldMk cId="619257814"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5/7/2023</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0108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5/7/2023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6350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5/7/2023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60542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5/7/2023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7224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5/7/2023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1544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5/7/2023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4074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5/7/2023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778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5/7/2023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3235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5/7/2023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6311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5/7/2023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39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5/7/2023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99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5/7/2023</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407671711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72B7EF88-54A6-FD77-2176-F5F79797B2C7}"/>
              </a:ext>
            </a:extLst>
          </p:cNvPr>
          <p:cNvPicPr>
            <a:picLocks noChangeAspect="1"/>
          </p:cNvPicPr>
          <p:nvPr/>
        </p:nvPicPr>
        <p:blipFill rotWithShape="1">
          <a:blip r:embed="rId2">
            <a:alphaModFix/>
          </a:blip>
          <a:srcRect t="7376" r="-1" b="7375"/>
          <a:stretch/>
        </p:blipFill>
        <p:spPr>
          <a:xfrm>
            <a:off x="20" y="10"/>
            <a:ext cx="12188930" cy="6857990"/>
          </a:xfrm>
          <a:prstGeom prst="rect">
            <a:avLst/>
          </a:prstGeom>
        </p:spPr>
      </p:pic>
      <p:sp>
        <p:nvSpPr>
          <p:cNvPr id="24" name="Rectangle 23">
            <a:extLst>
              <a:ext uri="{FF2B5EF4-FFF2-40B4-BE49-F238E27FC236}">
                <a16:creationId xmlns:a16="http://schemas.microsoft.com/office/drawing/2014/main" id="{8F51725E-A483-43B2-A6F2-C44F502FE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3063240"/>
          </a:xfrm>
        </p:spPr>
        <p:txBody>
          <a:bodyPr>
            <a:normAutofit/>
          </a:bodyPr>
          <a:lstStyle/>
          <a:p>
            <a:pPr algn="ctr">
              <a:lnSpc>
                <a:spcPct val="90000"/>
              </a:lnSpc>
            </a:pPr>
            <a:r>
              <a:rPr lang="en-GB" sz="6800">
                <a:solidFill>
                  <a:schemeClr val="bg1"/>
                </a:solidFill>
                <a:cs typeface="Calibri Light"/>
              </a:rPr>
              <a:t>Menu Driven Image Manipulation program using cuda</a:t>
            </a:r>
            <a:endParaRPr lang="en-GB" sz="6800">
              <a:solidFill>
                <a:schemeClr val="bg1"/>
              </a:solidFill>
            </a:endParaRPr>
          </a:p>
        </p:txBody>
      </p:sp>
      <p:sp>
        <p:nvSpPr>
          <p:cNvPr id="3" name="Subtitle 2"/>
          <p:cNvSpPr>
            <a:spLocks noGrp="1"/>
          </p:cNvSpPr>
          <p:nvPr>
            <p:ph type="subTitle" idx="1"/>
          </p:nvPr>
        </p:nvSpPr>
        <p:spPr>
          <a:xfrm>
            <a:off x="1527048" y="4599432"/>
            <a:ext cx="9144000" cy="1536192"/>
          </a:xfrm>
        </p:spPr>
        <p:txBody>
          <a:bodyPr vert="horz" lIns="91440" tIns="45720" rIns="91440" bIns="45720" rtlCol="0">
            <a:normAutofit/>
          </a:bodyPr>
          <a:lstStyle/>
          <a:p>
            <a:pPr algn="ctr">
              <a:lnSpc>
                <a:spcPct val="100000"/>
              </a:lnSpc>
            </a:pPr>
            <a:r>
              <a:rPr lang="en-GB" sz="2500" b="1">
                <a:solidFill>
                  <a:schemeClr val="bg1"/>
                </a:solidFill>
                <a:latin typeface="Calibri"/>
                <a:cs typeface="Calibri"/>
              </a:rPr>
              <a:t>Adithya B [200905382]</a:t>
            </a:r>
          </a:p>
          <a:p>
            <a:pPr algn="ctr">
              <a:lnSpc>
                <a:spcPct val="100000"/>
              </a:lnSpc>
            </a:pPr>
            <a:r>
              <a:rPr lang="en-GB" sz="2500" b="1">
                <a:solidFill>
                  <a:schemeClr val="bg1"/>
                </a:solidFill>
                <a:latin typeface="Calibri"/>
                <a:cs typeface="Calibri"/>
              </a:rPr>
              <a:t>Prakhar Choudhary [200905380]</a:t>
            </a:r>
          </a:p>
          <a:p>
            <a:pPr algn="ctr">
              <a:lnSpc>
                <a:spcPct val="100000"/>
              </a:lnSpc>
            </a:pPr>
            <a:r>
              <a:rPr lang="en-GB" sz="2500" b="1">
                <a:solidFill>
                  <a:schemeClr val="bg1"/>
                </a:solidFill>
                <a:latin typeface="Calibri"/>
                <a:ea typeface="+mn-lt"/>
                <a:cs typeface="+mn-lt"/>
              </a:rPr>
              <a:t>Prodeep Ghosh [200905384]</a:t>
            </a:r>
            <a:endParaRPr lang="en-GB" sz="2500" b="1">
              <a:solidFill>
                <a:schemeClr val="bg1"/>
              </a:solidFill>
              <a:latin typeface="Calibri"/>
            </a:endParaRPr>
          </a:p>
        </p:txBody>
      </p:sp>
      <p:sp>
        <p:nvSpPr>
          <p:cNvPr id="26"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C556-D022-E581-72A2-1862C1F0218E}"/>
              </a:ext>
            </a:extLst>
          </p:cNvPr>
          <p:cNvSpPr>
            <a:spLocks noGrp="1"/>
          </p:cNvSpPr>
          <p:nvPr>
            <p:ph type="title"/>
          </p:nvPr>
        </p:nvSpPr>
        <p:spPr/>
        <p:txBody>
          <a:bodyPr/>
          <a:lstStyle/>
          <a:p>
            <a:r>
              <a:rPr lang="en-GB"/>
              <a:t>Future Enhancements</a:t>
            </a:r>
          </a:p>
        </p:txBody>
      </p:sp>
      <p:sp>
        <p:nvSpPr>
          <p:cNvPr id="3" name="Content Placeholder 2">
            <a:extLst>
              <a:ext uri="{FF2B5EF4-FFF2-40B4-BE49-F238E27FC236}">
                <a16:creationId xmlns:a16="http://schemas.microsoft.com/office/drawing/2014/main" id="{B7F43B7B-6E8A-43FE-9A5C-7453705540C7}"/>
              </a:ext>
            </a:extLst>
          </p:cNvPr>
          <p:cNvSpPr>
            <a:spLocks noGrp="1"/>
          </p:cNvSpPr>
          <p:nvPr>
            <p:ph idx="1"/>
          </p:nvPr>
        </p:nvSpPr>
        <p:spPr/>
        <p:txBody>
          <a:bodyPr vert="horz" lIns="91440" tIns="45720" rIns="91440" bIns="45720" rtlCol="0" anchor="t">
            <a:normAutofit lnSpcReduction="10000"/>
          </a:bodyPr>
          <a:lstStyle/>
          <a:p>
            <a:pPr marL="0" indent="0">
              <a:buNone/>
            </a:pPr>
            <a:r>
              <a:rPr lang="en-GB">
                <a:latin typeface="Calibri"/>
                <a:ea typeface="+mn-lt"/>
                <a:cs typeface="+mn-lt"/>
              </a:rPr>
              <a:t>There are several potential future enhancements for the tool, such as:</a:t>
            </a:r>
            <a:br>
              <a:rPr lang="en-US">
                <a:latin typeface="Calibri"/>
                <a:ea typeface="+mn-lt"/>
                <a:cs typeface="+mn-lt"/>
              </a:rPr>
            </a:br>
            <a:endParaRPr lang="en-US">
              <a:latin typeface="Calibri"/>
              <a:ea typeface="+mn-lt"/>
              <a:cs typeface="+mn-lt"/>
            </a:endParaRPr>
          </a:p>
          <a:p>
            <a:r>
              <a:rPr lang="en-GB">
                <a:latin typeface="Calibri"/>
                <a:ea typeface="+mn-lt"/>
                <a:cs typeface="+mn-lt"/>
              </a:rPr>
              <a:t>Adding support for additional image formats</a:t>
            </a:r>
          </a:p>
          <a:p>
            <a:r>
              <a:rPr lang="en-GB">
                <a:latin typeface="Calibri"/>
                <a:ea typeface="+mn-lt"/>
                <a:cs typeface="+mn-lt"/>
              </a:rPr>
              <a:t>Providing more conversion options, such as </a:t>
            </a:r>
            <a:r>
              <a:rPr lang="en-GB" err="1">
                <a:latin typeface="Calibri"/>
                <a:ea typeface="+mn-lt"/>
                <a:cs typeface="+mn-lt"/>
              </a:rPr>
              <a:t>color</a:t>
            </a:r>
            <a:r>
              <a:rPr lang="en-GB">
                <a:latin typeface="Calibri"/>
                <a:ea typeface="+mn-lt"/>
                <a:cs typeface="+mn-lt"/>
              </a:rPr>
              <a:t> correction</a:t>
            </a:r>
          </a:p>
          <a:p>
            <a:r>
              <a:rPr lang="en-GB">
                <a:latin typeface="Calibri"/>
                <a:ea typeface="+mn-lt"/>
                <a:cs typeface="+mn-lt"/>
              </a:rPr>
              <a:t>Adding a graphical user interface (GUI) for easier use</a:t>
            </a:r>
          </a:p>
          <a:p>
            <a:r>
              <a:rPr lang="en-GB">
                <a:latin typeface="Calibri"/>
                <a:ea typeface="+mn-lt"/>
                <a:cs typeface="+mn-lt"/>
              </a:rPr>
              <a:t>Additionally, the tool's performance could be further optimized by using more advanced techniques, such as optimizing memory access patterns and utilizing shared memory.</a:t>
            </a:r>
          </a:p>
          <a:p>
            <a:endParaRPr lang="en-GB"/>
          </a:p>
        </p:txBody>
      </p:sp>
    </p:spTree>
    <p:extLst>
      <p:ext uri="{BB962C8B-B14F-4D97-AF65-F5344CB8AC3E}">
        <p14:creationId xmlns:p14="http://schemas.microsoft.com/office/powerpoint/2010/main" val="19151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F49D-15AF-A196-769A-D94E6FB0E1C6}"/>
              </a:ext>
            </a:extLst>
          </p:cNvPr>
          <p:cNvSpPr>
            <a:spLocks noGrp="1"/>
          </p:cNvSpPr>
          <p:nvPr>
            <p:ph type="title"/>
          </p:nvPr>
        </p:nvSpPr>
        <p:spPr/>
        <p:txBody>
          <a:bodyPr/>
          <a:lstStyle/>
          <a:p>
            <a:r>
              <a:rPr lang="en-GB"/>
              <a:t>conclusion</a:t>
            </a:r>
          </a:p>
        </p:txBody>
      </p:sp>
      <p:sp>
        <p:nvSpPr>
          <p:cNvPr id="3" name="Content Placeholder 2">
            <a:extLst>
              <a:ext uri="{FF2B5EF4-FFF2-40B4-BE49-F238E27FC236}">
                <a16:creationId xmlns:a16="http://schemas.microsoft.com/office/drawing/2014/main" id="{41812286-12A2-BA1F-DCED-14BD08C7D568}"/>
              </a:ext>
            </a:extLst>
          </p:cNvPr>
          <p:cNvSpPr>
            <a:spLocks noGrp="1"/>
          </p:cNvSpPr>
          <p:nvPr>
            <p:ph idx="1"/>
          </p:nvPr>
        </p:nvSpPr>
        <p:spPr/>
        <p:txBody>
          <a:bodyPr vert="horz" lIns="91440" tIns="45720" rIns="91440" bIns="45720" rtlCol="0" anchor="t">
            <a:normAutofit/>
          </a:bodyPr>
          <a:lstStyle/>
          <a:p>
            <a:r>
              <a:rPr lang="en-GB">
                <a:latin typeface="Calibri"/>
                <a:ea typeface="+mn-lt"/>
                <a:cs typeface="+mn-lt"/>
              </a:rPr>
              <a:t>The "</a:t>
            </a:r>
            <a:r>
              <a:rPr lang="en-GB" err="1">
                <a:latin typeface="Calibri"/>
                <a:ea typeface="+mn-lt"/>
                <a:cs typeface="+mn-lt"/>
              </a:rPr>
              <a:t>cuda</a:t>
            </a:r>
            <a:r>
              <a:rPr lang="en-GB">
                <a:latin typeface="Calibri"/>
                <a:ea typeface="+mn-lt"/>
                <a:cs typeface="+mn-lt"/>
              </a:rPr>
              <a:t>-menu-conversion-to-grayscale-sepia-negative" project provides a useful tool for quickly and efficiently converting menu images to grayscale, sepia, or negative using CUDA acceleration. The tool's use of CUDA programming and multi-threading allows for faster processing times compared to CPU-only implementations.</a:t>
            </a:r>
            <a:endParaRPr lang="en-US">
              <a:latin typeface="Calibri"/>
              <a:ea typeface="+mn-lt"/>
              <a:cs typeface="+mn-lt"/>
            </a:endParaRPr>
          </a:p>
          <a:p>
            <a:r>
              <a:rPr lang="en-GB">
                <a:latin typeface="Calibri"/>
                <a:ea typeface="+mn-lt"/>
                <a:cs typeface="+mn-lt"/>
              </a:rPr>
              <a:t>With potential future enhancements and optimization, the tool can become even more powerful and useful for various image processing tasks.</a:t>
            </a:r>
          </a:p>
          <a:p>
            <a:endParaRPr lang="en-GB"/>
          </a:p>
        </p:txBody>
      </p:sp>
    </p:spTree>
    <p:extLst>
      <p:ext uri="{BB962C8B-B14F-4D97-AF65-F5344CB8AC3E}">
        <p14:creationId xmlns:p14="http://schemas.microsoft.com/office/powerpoint/2010/main" val="39800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990D-563A-2D9C-8682-C17BDC10C924}"/>
              </a:ext>
            </a:extLst>
          </p:cNvPr>
          <p:cNvSpPr>
            <a:spLocks noGrp="1"/>
          </p:cNvSpPr>
          <p:nvPr>
            <p:ph type="title"/>
          </p:nvPr>
        </p:nvSpPr>
        <p:spPr/>
        <p:txBody>
          <a:bodyPr/>
          <a:lstStyle/>
          <a:p>
            <a:r>
              <a:rPr lang="en-GB"/>
              <a:t>Introduction</a:t>
            </a:r>
          </a:p>
        </p:txBody>
      </p:sp>
      <p:sp>
        <p:nvSpPr>
          <p:cNvPr id="3" name="Content Placeholder 2">
            <a:extLst>
              <a:ext uri="{FF2B5EF4-FFF2-40B4-BE49-F238E27FC236}">
                <a16:creationId xmlns:a16="http://schemas.microsoft.com/office/drawing/2014/main" id="{795EDD2F-F9E5-5084-E445-794602CF2B78}"/>
              </a:ext>
            </a:extLst>
          </p:cNvPr>
          <p:cNvSpPr>
            <a:spLocks noGrp="1"/>
          </p:cNvSpPr>
          <p:nvPr>
            <p:ph idx="1"/>
          </p:nvPr>
        </p:nvSpPr>
        <p:spPr/>
        <p:txBody>
          <a:bodyPr vert="horz" lIns="91440" tIns="45720" rIns="91440" bIns="45720" rtlCol="0" anchor="t">
            <a:normAutofit/>
          </a:bodyPr>
          <a:lstStyle/>
          <a:p>
            <a:r>
              <a:rPr lang="en-GB">
                <a:latin typeface="Calibri"/>
                <a:ea typeface="+mn-lt"/>
                <a:cs typeface="+mn-lt"/>
              </a:rPr>
              <a:t>The "</a:t>
            </a:r>
            <a:r>
              <a:rPr lang="en-GB" err="1">
                <a:latin typeface="Calibri"/>
                <a:ea typeface="+mn-lt"/>
                <a:cs typeface="+mn-lt"/>
              </a:rPr>
              <a:t>cuda</a:t>
            </a:r>
            <a:r>
              <a:rPr lang="en-GB">
                <a:latin typeface="Calibri"/>
                <a:ea typeface="+mn-lt"/>
                <a:cs typeface="+mn-lt"/>
              </a:rPr>
              <a:t>-menu-conversion-to-grayscale-sepia-negative" project provides a command-line tool to convert menu images to grayscale, sepia, or negative using CUDA acceleration. The tool can process JPEG and JPG image formats and save the output as JPG images.</a:t>
            </a:r>
            <a:br>
              <a:rPr lang="en-US">
                <a:latin typeface="Calibri"/>
                <a:ea typeface="+mn-lt"/>
                <a:cs typeface="+mn-lt"/>
              </a:rPr>
            </a:br>
            <a:endParaRPr lang="en-US">
              <a:latin typeface="Calibri"/>
              <a:ea typeface="+mn-lt"/>
              <a:cs typeface="+mn-lt"/>
            </a:endParaRPr>
          </a:p>
          <a:p>
            <a:r>
              <a:rPr lang="en-GB">
                <a:latin typeface="Calibri"/>
                <a:ea typeface="+mn-lt"/>
                <a:cs typeface="+mn-lt"/>
              </a:rPr>
              <a:t>The project aims to provide a faster and more efficient way to perform image conversions compared to CPU-only implementations by utilizing the power of NVIDIA GPUs and CUDA programming.</a:t>
            </a:r>
          </a:p>
          <a:p>
            <a:endParaRPr lang="en-GB"/>
          </a:p>
        </p:txBody>
      </p:sp>
    </p:spTree>
    <p:extLst>
      <p:ext uri="{BB962C8B-B14F-4D97-AF65-F5344CB8AC3E}">
        <p14:creationId xmlns:p14="http://schemas.microsoft.com/office/powerpoint/2010/main" val="342770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4D40-4392-1914-B1F7-BCA1BAE45D80}"/>
              </a:ext>
            </a:extLst>
          </p:cNvPr>
          <p:cNvSpPr>
            <a:spLocks noGrp="1"/>
          </p:cNvSpPr>
          <p:nvPr>
            <p:ph type="title"/>
          </p:nvPr>
        </p:nvSpPr>
        <p:spPr/>
        <p:txBody>
          <a:bodyPr/>
          <a:lstStyle/>
          <a:p>
            <a:r>
              <a:rPr lang="en-GB"/>
              <a:t>Methodology</a:t>
            </a:r>
          </a:p>
        </p:txBody>
      </p:sp>
      <p:sp>
        <p:nvSpPr>
          <p:cNvPr id="3" name="Content Placeholder 2">
            <a:extLst>
              <a:ext uri="{FF2B5EF4-FFF2-40B4-BE49-F238E27FC236}">
                <a16:creationId xmlns:a16="http://schemas.microsoft.com/office/drawing/2014/main" id="{D36DC2DC-2545-4A11-E9B9-445F52B02A9B}"/>
              </a:ext>
            </a:extLst>
          </p:cNvPr>
          <p:cNvSpPr>
            <a:spLocks noGrp="1"/>
          </p:cNvSpPr>
          <p:nvPr>
            <p:ph idx="1"/>
          </p:nvPr>
        </p:nvSpPr>
        <p:spPr/>
        <p:txBody>
          <a:bodyPr vert="horz" lIns="91440" tIns="45720" rIns="91440" bIns="45720" rtlCol="0" anchor="t">
            <a:normAutofit fontScale="92500" lnSpcReduction="10000"/>
          </a:bodyPr>
          <a:lstStyle/>
          <a:p>
            <a:r>
              <a:rPr lang="en-GB">
                <a:latin typeface="Calibri"/>
                <a:ea typeface="+mn-lt"/>
                <a:cs typeface="+mn-lt"/>
              </a:rPr>
              <a:t>The tool uses a CUDA kernel to perform the image conversions. The kernel takes the input image, processes it on the GPU, and outputs the converted image. The kernel implementation includes rescaling the RGB values of each pixel to convert it to grayscale, sepia, or negative. RGB images store 3 values for each cell, the red, green, and blue values, respectively. Grayscale images only store one value for each cell corresponding to how black or white the image is.</a:t>
            </a:r>
            <a:br>
              <a:rPr lang="en-US"/>
            </a:br>
            <a:endParaRPr lang="en-US">
              <a:latin typeface="Calibri"/>
              <a:cs typeface="Calibri"/>
            </a:endParaRPr>
          </a:p>
          <a:p>
            <a:r>
              <a:rPr lang="en-GB">
                <a:latin typeface="Calibri"/>
                <a:ea typeface="+mn-lt"/>
                <a:cs typeface="+mn-lt"/>
              </a:rPr>
              <a:t>The tool also utilizes multi-threading to process the image data in parallel, improving the processing speed.</a:t>
            </a:r>
            <a:endParaRPr lang="en-GB">
              <a:latin typeface="Calibri"/>
            </a:endParaRPr>
          </a:p>
          <a:p>
            <a:endParaRPr lang="en-GB"/>
          </a:p>
        </p:txBody>
      </p:sp>
    </p:spTree>
    <p:extLst>
      <p:ext uri="{BB962C8B-B14F-4D97-AF65-F5344CB8AC3E}">
        <p14:creationId xmlns:p14="http://schemas.microsoft.com/office/powerpoint/2010/main" val="275539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29CD4-8A23-4ECF-8D36-A785F81DA2E0}"/>
              </a:ext>
            </a:extLst>
          </p:cNvPr>
          <p:cNvSpPr txBox="1"/>
          <p:nvPr/>
        </p:nvSpPr>
        <p:spPr>
          <a:xfrm>
            <a:off x="695418" y="384699"/>
            <a:ext cx="9297878" cy="71711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endParaRPr lang="en-GB"/>
          </a:p>
          <a:p>
            <a:pPr marL="285750" indent="-285750">
              <a:buFont typeface="Arial" panose="020B0604020202020204" pitchFamily="34" charset="0"/>
              <a:buChar char="•"/>
            </a:pPr>
            <a:r>
              <a:rPr lang="en-GB" sz="2600">
                <a:latin typeface="Calibri" panose="020F0502020204030204" pitchFamily="34" charset="0"/>
                <a:ea typeface="+mn-lt"/>
                <a:cs typeface="Calibri" panose="020F0502020204030204" pitchFamily="34" charset="0"/>
              </a:rPr>
              <a:t>The formula for converting RGB to grayscale is: </a:t>
            </a:r>
          </a:p>
          <a:p>
            <a:r>
              <a:rPr lang="en-GB" sz="2600">
                <a:latin typeface="Calibri" panose="020F0502020204030204" pitchFamily="34" charset="0"/>
                <a:ea typeface="+mn-lt"/>
                <a:cs typeface="Calibri" panose="020F0502020204030204" pitchFamily="34" charset="0"/>
              </a:rPr>
              <a:t>    int </a:t>
            </a:r>
            <a:r>
              <a:rPr lang="en-GB" sz="2600" err="1">
                <a:latin typeface="Calibri" panose="020F0502020204030204" pitchFamily="34" charset="0"/>
                <a:ea typeface="+mn-lt"/>
                <a:cs typeface="Calibri" panose="020F0502020204030204" pitchFamily="34" charset="0"/>
              </a:rPr>
              <a:t>gray</a:t>
            </a:r>
            <a:r>
              <a:rPr lang="en-GB" sz="2600">
                <a:latin typeface="Calibri" panose="020F0502020204030204" pitchFamily="34" charset="0"/>
                <a:ea typeface="+mn-lt"/>
                <a:cs typeface="Calibri" panose="020F0502020204030204" pitchFamily="34" charset="0"/>
              </a:rPr>
              <a:t>=0.2126*</a:t>
            </a:r>
            <a:r>
              <a:rPr lang="en-GB" sz="2600" err="1">
                <a:latin typeface="Calibri" panose="020F0502020204030204" pitchFamily="34" charset="0"/>
                <a:ea typeface="+mn-lt"/>
                <a:cs typeface="Calibri" panose="020F0502020204030204" pitchFamily="34" charset="0"/>
              </a:rPr>
              <a:t>rgb_image</a:t>
            </a:r>
            <a:r>
              <a:rPr lang="en-GB" sz="2600">
                <a:latin typeface="Calibri" panose="020F0502020204030204" pitchFamily="34" charset="0"/>
                <a:ea typeface="+mn-lt"/>
                <a:cs typeface="Calibri" panose="020F0502020204030204" pitchFamily="34" charset="0"/>
              </a:rPr>
              <a:t>[index]+0.7152*</a:t>
            </a:r>
            <a:r>
              <a:rPr lang="en-GB" sz="2600" err="1">
                <a:latin typeface="Calibri" panose="020F0502020204030204" pitchFamily="34" charset="0"/>
                <a:ea typeface="+mn-lt"/>
                <a:cs typeface="Calibri" panose="020F0502020204030204" pitchFamily="34" charset="0"/>
              </a:rPr>
              <a:t>rgb_image</a:t>
            </a:r>
            <a:r>
              <a:rPr lang="en-GB" sz="2600">
                <a:latin typeface="Calibri" panose="020F0502020204030204" pitchFamily="34" charset="0"/>
                <a:ea typeface="+mn-lt"/>
                <a:cs typeface="Calibri" panose="020F0502020204030204" pitchFamily="34" charset="0"/>
              </a:rPr>
              <a:t>[index + 1]      + 0.0722 * </a:t>
            </a:r>
            <a:r>
              <a:rPr lang="en-GB" sz="2600" err="1">
                <a:latin typeface="Calibri" panose="020F0502020204030204" pitchFamily="34" charset="0"/>
                <a:ea typeface="+mn-lt"/>
                <a:cs typeface="Calibri" panose="020F0502020204030204" pitchFamily="34" charset="0"/>
              </a:rPr>
              <a:t>rgb_image</a:t>
            </a:r>
            <a:r>
              <a:rPr lang="en-GB" sz="2600">
                <a:latin typeface="Calibri" panose="020F0502020204030204" pitchFamily="34" charset="0"/>
                <a:ea typeface="+mn-lt"/>
                <a:cs typeface="Calibri" panose="020F0502020204030204" pitchFamily="34" charset="0"/>
              </a:rPr>
              <a:t>[index + 2];</a:t>
            </a:r>
            <a:endParaRPr lang="en-GB">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60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a:latin typeface="Calibri" panose="020F0502020204030204" pitchFamily="34" charset="0"/>
                <a:cs typeface="Calibri" panose="020F0502020204030204" pitchFamily="34" charset="0"/>
              </a:rPr>
              <a:t>The formula for converting RGB to sepia is:</a:t>
            </a:r>
          </a:p>
          <a:p>
            <a:pPr marL="742950" indent="-285750">
              <a:buFont typeface="Arial,Sans-Serif" panose="020B0604020202020204" pitchFamily="34" charset="0"/>
              <a:buChar char="•"/>
            </a:pPr>
            <a:r>
              <a:rPr lang="en-GB" sz="2600">
                <a:latin typeface="Calibri" panose="020F0502020204030204" pitchFamily="34" charset="0"/>
                <a:cs typeface="Calibri" panose="020F0502020204030204" pitchFamily="34" charset="0"/>
              </a:rPr>
              <a:t>int </a:t>
            </a:r>
            <a:r>
              <a:rPr lang="en-GB" sz="2600" err="1">
                <a:latin typeface="Calibri" panose="020F0502020204030204" pitchFamily="34" charset="0"/>
                <a:cs typeface="Calibri" panose="020F0502020204030204" pitchFamily="34" charset="0"/>
              </a:rPr>
              <a:t>sr</a:t>
            </a:r>
            <a:r>
              <a:rPr lang="en-GB" sz="2600">
                <a:latin typeface="Calibri" panose="020F0502020204030204" pitchFamily="34" charset="0"/>
                <a:cs typeface="Calibri" panose="020F0502020204030204" pitchFamily="34" charset="0"/>
              </a:rPr>
              <a:t> = (int)(0.393 * r + 0.769 * g + 0.189 * b);</a:t>
            </a:r>
          </a:p>
          <a:p>
            <a:pPr marL="742950" lvl="1" indent="-285750">
              <a:buFont typeface="Arial,Sans-Serif" panose="020B0604020202020204" pitchFamily="34" charset="0"/>
              <a:buChar char="•"/>
            </a:pPr>
            <a:r>
              <a:rPr lang="en-GB" sz="2600">
                <a:latin typeface="Calibri" panose="020F0502020204030204" pitchFamily="34" charset="0"/>
                <a:cs typeface="Calibri" panose="020F0502020204030204" pitchFamily="34" charset="0"/>
              </a:rPr>
              <a:t>int sg = (int)(0.349 * r + 0.686 * g + 0.168 * b);</a:t>
            </a:r>
            <a:endParaRPr lang="en-US" sz="2600">
              <a:latin typeface="Calibri" panose="020F0502020204030204" pitchFamily="34" charset="0"/>
              <a:cs typeface="Calibri" panose="020F0502020204030204" pitchFamily="34" charset="0"/>
            </a:endParaRPr>
          </a:p>
          <a:p>
            <a:pPr marL="742950" lvl="1" indent="-285750">
              <a:buFont typeface="Arial,Sans-Serif" panose="020B0604020202020204" pitchFamily="34" charset="0"/>
              <a:buChar char="•"/>
            </a:pPr>
            <a:r>
              <a:rPr lang="en-GB" sz="2600">
                <a:latin typeface="Calibri" panose="020F0502020204030204" pitchFamily="34" charset="0"/>
                <a:cs typeface="Calibri" panose="020F0502020204030204" pitchFamily="34" charset="0"/>
              </a:rPr>
              <a:t>int </a:t>
            </a:r>
            <a:r>
              <a:rPr lang="en-GB" sz="2600" err="1">
                <a:latin typeface="Calibri" panose="020F0502020204030204" pitchFamily="34" charset="0"/>
                <a:cs typeface="Calibri" panose="020F0502020204030204" pitchFamily="34" charset="0"/>
              </a:rPr>
              <a:t>sb</a:t>
            </a:r>
            <a:r>
              <a:rPr lang="en-GB" sz="2600">
                <a:latin typeface="Calibri" panose="020F0502020204030204" pitchFamily="34" charset="0"/>
                <a:cs typeface="Calibri" panose="020F0502020204030204" pitchFamily="34" charset="0"/>
              </a:rPr>
              <a:t> = (int)(0.272 * r + 0.534 * g + 0.131 * b);</a:t>
            </a:r>
            <a:endParaRPr lang="en-GB">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a:latin typeface="Calibri" panose="020F0502020204030204" pitchFamily="34" charset="0"/>
                <a:cs typeface="Calibri" panose="020F0502020204030204" pitchFamily="34" charset="0"/>
              </a:rPr>
              <a:t>The formula for converting RGB to its negative is:</a:t>
            </a:r>
          </a:p>
          <a:p>
            <a:pPr marL="742950" lvl="1" indent="-285750">
              <a:buFont typeface="Arial" panose="020B0604020202020204" pitchFamily="34" charset="0"/>
              <a:buChar char="•"/>
            </a:pPr>
            <a:r>
              <a:rPr lang="en-GB" sz="2600" err="1">
                <a:latin typeface="Calibri" panose="020F0502020204030204" pitchFamily="34" charset="0"/>
                <a:cs typeface="Calibri" panose="020F0502020204030204" pitchFamily="34" charset="0"/>
              </a:rPr>
              <a:t>neg_image</a:t>
            </a:r>
            <a:r>
              <a:rPr lang="en-GB" sz="2600">
                <a:latin typeface="Calibri" panose="020F0502020204030204" pitchFamily="34" charset="0"/>
                <a:cs typeface="Calibri" panose="020F0502020204030204" pitchFamily="34" charset="0"/>
              </a:rPr>
              <a:t>[index] = 255 - </a:t>
            </a:r>
            <a:r>
              <a:rPr lang="en-GB" sz="2600" err="1">
                <a:latin typeface="Calibri" panose="020F0502020204030204" pitchFamily="34" charset="0"/>
                <a:cs typeface="Calibri" panose="020F0502020204030204" pitchFamily="34" charset="0"/>
              </a:rPr>
              <a:t>rgb_image</a:t>
            </a:r>
            <a:r>
              <a:rPr lang="en-GB" sz="2600">
                <a:latin typeface="Calibri" panose="020F0502020204030204" pitchFamily="34" charset="0"/>
                <a:cs typeface="Calibri" panose="020F0502020204030204" pitchFamily="34" charset="0"/>
              </a:rPr>
              <a:t>[index];</a:t>
            </a:r>
          </a:p>
          <a:p>
            <a:pPr marL="742950" lvl="1" indent="-285750">
              <a:buFont typeface="Arial" panose="020B0604020202020204" pitchFamily="34" charset="0"/>
              <a:buChar char="•"/>
            </a:pPr>
            <a:r>
              <a:rPr lang="en-GB" sz="2600" err="1">
                <a:latin typeface="Calibri" panose="020F0502020204030204" pitchFamily="34" charset="0"/>
                <a:cs typeface="Calibri" panose="020F0502020204030204" pitchFamily="34" charset="0"/>
              </a:rPr>
              <a:t>neg_image</a:t>
            </a:r>
            <a:r>
              <a:rPr lang="en-GB" sz="2600">
                <a:latin typeface="Calibri" panose="020F0502020204030204" pitchFamily="34" charset="0"/>
                <a:cs typeface="Calibri" panose="020F0502020204030204" pitchFamily="34" charset="0"/>
              </a:rPr>
              <a:t>[index + 1] = 255 - </a:t>
            </a:r>
            <a:r>
              <a:rPr lang="en-GB" sz="2600" err="1">
                <a:latin typeface="Calibri" panose="020F0502020204030204" pitchFamily="34" charset="0"/>
                <a:cs typeface="Calibri" panose="020F0502020204030204" pitchFamily="34" charset="0"/>
              </a:rPr>
              <a:t>rgb_image</a:t>
            </a:r>
            <a:r>
              <a:rPr lang="en-GB" sz="2600">
                <a:latin typeface="Calibri" panose="020F0502020204030204" pitchFamily="34" charset="0"/>
                <a:cs typeface="Calibri" panose="020F0502020204030204" pitchFamily="34" charset="0"/>
              </a:rPr>
              <a:t>[index + 1];</a:t>
            </a:r>
          </a:p>
          <a:p>
            <a:pPr marL="742950" lvl="1" indent="-285750">
              <a:buFont typeface="Arial" panose="020B0604020202020204" pitchFamily="34" charset="0"/>
              <a:buChar char="•"/>
            </a:pPr>
            <a:r>
              <a:rPr lang="en-GB" sz="2600" err="1">
                <a:latin typeface="Calibri" panose="020F0502020204030204" pitchFamily="34" charset="0"/>
                <a:cs typeface="Calibri" panose="020F0502020204030204" pitchFamily="34" charset="0"/>
              </a:rPr>
              <a:t>neg_image</a:t>
            </a:r>
            <a:r>
              <a:rPr lang="en-GB" sz="2600">
                <a:latin typeface="Calibri" panose="020F0502020204030204" pitchFamily="34" charset="0"/>
                <a:cs typeface="Calibri" panose="020F0502020204030204" pitchFamily="34" charset="0"/>
              </a:rPr>
              <a:t>[index + 2] = 255 - </a:t>
            </a:r>
            <a:r>
              <a:rPr lang="en-GB" sz="2600" err="1">
                <a:latin typeface="Calibri" panose="020F0502020204030204" pitchFamily="34" charset="0"/>
                <a:cs typeface="Calibri" panose="020F0502020204030204" pitchFamily="34" charset="0"/>
              </a:rPr>
              <a:t>rgb_image</a:t>
            </a:r>
            <a:r>
              <a:rPr lang="en-GB" sz="2600">
                <a:latin typeface="Calibri" panose="020F0502020204030204" pitchFamily="34" charset="0"/>
                <a:cs typeface="Calibri" panose="020F0502020204030204" pitchFamily="34" charset="0"/>
              </a:rPr>
              <a:t>[index + 2];</a:t>
            </a:r>
            <a:endParaRPr lang="en-GB">
              <a:latin typeface="Calibri" panose="020F0502020204030204" pitchFamily="34" charset="0"/>
              <a:cs typeface="Calibri" panose="020F0502020204030204" pitchFamily="34" charset="0"/>
            </a:endParaRPr>
          </a:p>
          <a:p>
            <a:pPr lvl="1"/>
            <a:endParaRPr lang="en-GB" sz="2600">
              <a:latin typeface="Calibri"/>
              <a:cs typeface="Calibri"/>
            </a:endParaRPr>
          </a:p>
          <a:p>
            <a:pPr marL="285750" indent="-285750">
              <a:buFont typeface="Arial" panose="020B0604020202020204" pitchFamily="34" charset="0"/>
              <a:buChar char="•"/>
            </a:pPr>
            <a:endParaRPr lang="en-GB" sz="2600">
              <a:latin typeface="Calibri"/>
              <a:cs typeface="Calibri"/>
            </a:endParaRPr>
          </a:p>
          <a:p>
            <a:pPr marL="742950" lvl="1" indent="-285750">
              <a:buFont typeface="Arial" panose="020B0604020202020204" pitchFamily="34" charset="0"/>
              <a:buChar char="•"/>
            </a:pPr>
            <a:endParaRPr lang="en-GB" sz="2600">
              <a:latin typeface="Calibri"/>
              <a:cs typeface="Calibri"/>
            </a:endParaRPr>
          </a:p>
          <a:p>
            <a:pPr lvl="1"/>
            <a:endParaRPr lang="en-GB" sz="2600">
              <a:latin typeface="Calibri"/>
              <a:cs typeface="Calibri"/>
            </a:endParaRPr>
          </a:p>
          <a:p>
            <a:pPr marL="285750" indent="-285750">
              <a:buFont typeface="Arial" panose="020B0604020202020204" pitchFamily="34" charset="0"/>
              <a:buChar char="•"/>
            </a:pPr>
            <a:endParaRPr lang="en-GB" sz="2600">
              <a:latin typeface="Calibri"/>
              <a:cs typeface="Calibri"/>
            </a:endParaRPr>
          </a:p>
        </p:txBody>
      </p:sp>
    </p:spTree>
    <p:extLst>
      <p:ext uri="{BB962C8B-B14F-4D97-AF65-F5344CB8AC3E}">
        <p14:creationId xmlns:p14="http://schemas.microsoft.com/office/powerpoint/2010/main" val="419285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68F6-41CA-438F-CF41-4717710CF0B4}"/>
              </a:ext>
            </a:extLst>
          </p:cNvPr>
          <p:cNvSpPr>
            <a:spLocks noGrp="1"/>
          </p:cNvSpPr>
          <p:nvPr>
            <p:ph type="title"/>
          </p:nvPr>
        </p:nvSpPr>
        <p:spPr/>
        <p:txBody>
          <a:bodyPr/>
          <a:lstStyle/>
          <a:p>
            <a:r>
              <a:rPr lang="en-GB"/>
              <a:t>Negative</a:t>
            </a:r>
          </a:p>
        </p:txBody>
      </p:sp>
      <p:sp>
        <p:nvSpPr>
          <p:cNvPr id="3" name="Content Placeholder 2">
            <a:extLst>
              <a:ext uri="{FF2B5EF4-FFF2-40B4-BE49-F238E27FC236}">
                <a16:creationId xmlns:a16="http://schemas.microsoft.com/office/drawing/2014/main" id="{169C6D00-5EAE-8714-70CC-3D954F5D0400}"/>
              </a:ext>
            </a:extLst>
          </p:cNvPr>
          <p:cNvSpPr>
            <a:spLocks noGrp="1"/>
          </p:cNvSpPr>
          <p:nvPr>
            <p:ph idx="1"/>
          </p:nvPr>
        </p:nvSpPr>
        <p:spPr>
          <a:xfrm>
            <a:off x="838200" y="2343675"/>
            <a:ext cx="6165542" cy="4444309"/>
          </a:xfrm>
        </p:spPr>
        <p:txBody>
          <a:bodyPr vert="horz" lIns="91440" tIns="45720" rIns="91440" bIns="45720" rtlCol="0" anchor="t">
            <a:normAutofit fontScale="25000" lnSpcReduction="20000"/>
          </a:bodyPr>
          <a:lstStyle/>
          <a:p>
            <a:pPr marL="0">
              <a:buNone/>
            </a:pPr>
            <a:r>
              <a:rPr lang="en-GB" sz="11200">
                <a:latin typeface="Calibri"/>
                <a:ea typeface="+mn-lt"/>
                <a:cs typeface="+mn-lt"/>
              </a:rPr>
              <a:t>__global__ void negative(unsigned char *</a:t>
            </a:r>
            <a:r>
              <a:rPr lang="en-GB" sz="11200" err="1">
                <a:latin typeface="Calibri"/>
                <a:ea typeface="+mn-lt"/>
                <a:cs typeface="+mn-lt"/>
              </a:rPr>
              <a:t>rgb_image</a:t>
            </a:r>
            <a:r>
              <a:rPr lang="en-GB" sz="11200">
                <a:latin typeface="Calibri"/>
                <a:ea typeface="+mn-lt"/>
                <a:cs typeface="+mn-lt"/>
              </a:rPr>
              <a:t>, unsigned char *</a:t>
            </a:r>
            <a:r>
              <a:rPr lang="en-GB" sz="11200" err="1">
                <a:latin typeface="Calibri"/>
                <a:ea typeface="+mn-lt"/>
                <a:cs typeface="+mn-lt"/>
              </a:rPr>
              <a:t>neg_image</a:t>
            </a:r>
            <a:r>
              <a:rPr lang="en-GB" sz="11200">
                <a:latin typeface="Calibri"/>
                <a:ea typeface="+mn-lt"/>
                <a:cs typeface="+mn-lt"/>
              </a:rPr>
              <a:t>, int width, int height) {</a:t>
            </a:r>
            <a:endParaRPr lang="en-US" sz="11200">
              <a:latin typeface="Calibri"/>
              <a:ea typeface="+mn-lt"/>
              <a:cs typeface="+mn-lt"/>
            </a:endParaRPr>
          </a:p>
          <a:p>
            <a:pPr marL="0">
              <a:buNone/>
            </a:pPr>
            <a:r>
              <a:rPr lang="en-GB" sz="11200">
                <a:latin typeface="Calibri"/>
                <a:ea typeface="+mn-lt"/>
                <a:cs typeface="+mn-lt"/>
              </a:rPr>
              <a:t>    int row = </a:t>
            </a:r>
            <a:r>
              <a:rPr lang="en-GB" sz="11200" err="1">
                <a:latin typeface="Calibri"/>
                <a:ea typeface="+mn-lt"/>
                <a:cs typeface="+mn-lt"/>
              </a:rPr>
              <a:t>blockIdx.y</a:t>
            </a:r>
            <a:r>
              <a:rPr lang="en-GB" sz="11200">
                <a:latin typeface="Calibri"/>
                <a:ea typeface="+mn-lt"/>
                <a:cs typeface="+mn-lt"/>
              </a:rPr>
              <a:t> * </a:t>
            </a:r>
            <a:r>
              <a:rPr lang="en-GB" sz="11200" err="1">
                <a:latin typeface="Calibri"/>
                <a:ea typeface="+mn-lt"/>
                <a:cs typeface="+mn-lt"/>
              </a:rPr>
              <a:t>blockDim.y</a:t>
            </a:r>
            <a:r>
              <a:rPr lang="en-GB" sz="11200">
                <a:latin typeface="Calibri"/>
                <a:ea typeface="+mn-lt"/>
                <a:cs typeface="+mn-lt"/>
              </a:rPr>
              <a:t> + </a:t>
            </a:r>
            <a:r>
              <a:rPr lang="en-GB" sz="11200" err="1">
                <a:latin typeface="Calibri"/>
                <a:ea typeface="+mn-lt"/>
                <a:cs typeface="+mn-lt"/>
              </a:rPr>
              <a:t>threadIdx.y</a:t>
            </a:r>
            <a:r>
              <a:rPr lang="en-GB" sz="11200">
                <a:latin typeface="Calibri"/>
                <a:ea typeface="+mn-lt"/>
                <a:cs typeface="+mn-lt"/>
              </a:rPr>
              <a:t>;</a:t>
            </a:r>
          </a:p>
          <a:p>
            <a:pPr marL="0">
              <a:buNone/>
            </a:pPr>
            <a:r>
              <a:rPr lang="en-GB" sz="11200">
                <a:latin typeface="Calibri"/>
                <a:ea typeface="+mn-lt"/>
                <a:cs typeface="+mn-lt"/>
              </a:rPr>
              <a:t>    int col = </a:t>
            </a:r>
            <a:r>
              <a:rPr lang="en-GB" sz="11200" err="1">
                <a:latin typeface="Calibri"/>
                <a:ea typeface="+mn-lt"/>
                <a:cs typeface="+mn-lt"/>
              </a:rPr>
              <a:t>blockIdx.x</a:t>
            </a:r>
            <a:r>
              <a:rPr lang="en-GB" sz="11200">
                <a:latin typeface="Calibri"/>
                <a:ea typeface="+mn-lt"/>
                <a:cs typeface="+mn-lt"/>
              </a:rPr>
              <a:t> * </a:t>
            </a:r>
            <a:r>
              <a:rPr lang="en-GB" sz="11200" err="1">
                <a:latin typeface="Calibri"/>
                <a:ea typeface="+mn-lt"/>
                <a:cs typeface="+mn-lt"/>
              </a:rPr>
              <a:t>blockDim.x</a:t>
            </a:r>
            <a:r>
              <a:rPr lang="en-GB" sz="11200">
                <a:latin typeface="Calibri"/>
                <a:ea typeface="+mn-lt"/>
                <a:cs typeface="+mn-lt"/>
              </a:rPr>
              <a:t> + </a:t>
            </a:r>
            <a:r>
              <a:rPr lang="en-GB" sz="11200" err="1">
                <a:latin typeface="Calibri"/>
                <a:ea typeface="+mn-lt"/>
                <a:cs typeface="+mn-lt"/>
              </a:rPr>
              <a:t>threadIdx.x</a:t>
            </a:r>
            <a:r>
              <a:rPr lang="en-GB" sz="11200">
                <a:latin typeface="Calibri"/>
                <a:ea typeface="+mn-lt"/>
                <a:cs typeface="+mn-lt"/>
              </a:rPr>
              <a:t>;</a:t>
            </a:r>
          </a:p>
          <a:p>
            <a:pPr marL="0">
              <a:buNone/>
            </a:pPr>
            <a:endParaRPr lang="en-GB" sz="11200">
              <a:latin typeface="Calibri"/>
              <a:ea typeface="+mn-lt"/>
              <a:cs typeface="+mn-lt"/>
            </a:endParaRPr>
          </a:p>
          <a:p>
            <a:pPr marL="0">
              <a:buNone/>
            </a:pPr>
            <a:endParaRPr lang="en-GB" sz="11200">
              <a:latin typeface="Calibri"/>
            </a:endParaRPr>
          </a:p>
          <a:p>
            <a:endParaRPr lang="en-GB"/>
          </a:p>
        </p:txBody>
      </p:sp>
      <p:pic>
        <p:nvPicPr>
          <p:cNvPr id="6" name="Picture 6">
            <a:extLst>
              <a:ext uri="{FF2B5EF4-FFF2-40B4-BE49-F238E27FC236}">
                <a16:creationId xmlns:a16="http://schemas.microsoft.com/office/drawing/2014/main" id="{552D13EC-6CD9-AD9C-3874-539CDE9A6F12}"/>
              </a:ext>
            </a:extLst>
          </p:cNvPr>
          <p:cNvPicPr>
            <a:picLocks noChangeAspect="1"/>
          </p:cNvPicPr>
          <p:nvPr/>
        </p:nvPicPr>
        <p:blipFill>
          <a:blip r:embed="rId2"/>
          <a:stretch>
            <a:fillRect/>
          </a:stretch>
        </p:blipFill>
        <p:spPr>
          <a:xfrm>
            <a:off x="7079711" y="2453889"/>
            <a:ext cx="4513277" cy="3000744"/>
          </a:xfrm>
          <a:prstGeom prst="rect">
            <a:avLst/>
          </a:prstGeom>
        </p:spPr>
      </p:pic>
    </p:spTree>
    <p:extLst>
      <p:ext uri="{BB962C8B-B14F-4D97-AF65-F5344CB8AC3E}">
        <p14:creationId xmlns:p14="http://schemas.microsoft.com/office/powerpoint/2010/main" val="97845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E6AEB-12D7-6922-A95E-AD9532D98993}"/>
              </a:ext>
            </a:extLst>
          </p:cNvPr>
          <p:cNvSpPr txBox="1"/>
          <p:nvPr/>
        </p:nvSpPr>
        <p:spPr>
          <a:xfrm>
            <a:off x="784193" y="221941"/>
            <a:ext cx="9594325" cy="4155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28600">
              <a:lnSpc>
                <a:spcPct val="110000"/>
              </a:lnSpc>
              <a:spcBef>
                <a:spcPts val="1000"/>
              </a:spcBef>
            </a:pPr>
            <a:r>
              <a:rPr lang="en-GB" sz="2800">
                <a:latin typeface="Calibri"/>
                <a:ea typeface="+mn-lt"/>
                <a:cs typeface="+mn-lt"/>
              </a:rPr>
              <a:t>    if (row &lt; height &amp;&amp; col &lt; width) {</a:t>
            </a:r>
            <a:endParaRPr lang="en-US" sz="2800">
              <a:latin typeface="Calibri"/>
              <a:ea typeface="+mn-lt"/>
              <a:cs typeface="+mn-lt"/>
            </a:endParaRPr>
          </a:p>
          <a:p>
            <a:pPr indent="-228600">
              <a:lnSpc>
                <a:spcPct val="110000"/>
              </a:lnSpc>
              <a:spcBef>
                <a:spcPts val="1000"/>
              </a:spcBef>
            </a:pPr>
            <a:r>
              <a:rPr lang="en-GB" sz="2800">
                <a:latin typeface="Calibri"/>
                <a:ea typeface="+mn-lt"/>
                <a:cs typeface="+mn-lt"/>
              </a:rPr>
              <a:t>        int index = (row * width + col) * 3;</a:t>
            </a:r>
            <a:endParaRPr lang="en-US" sz="2800">
              <a:latin typeface="Calibri"/>
              <a:ea typeface="+mn-lt"/>
              <a:cs typeface="+mn-lt"/>
            </a:endParaRPr>
          </a:p>
          <a:p>
            <a:pPr indent="-228600">
              <a:lnSpc>
                <a:spcPct val="110000"/>
              </a:lnSpc>
              <a:spcBef>
                <a:spcPts val="1000"/>
              </a:spcBef>
            </a:pPr>
            <a:r>
              <a:rPr lang="en-GB" sz="2800">
                <a:latin typeface="Calibri"/>
                <a:ea typeface="+mn-lt"/>
                <a:cs typeface="+mn-lt"/>
              </a:rPr>
              <a:t>        </a:t>
            </a:r>
            <a:r>
              <a:rPr lang="en-GB" sz="2800" err="1">
                <a:latin typeface="Calibri"/>
                <a:ea typeface="+mn-lt"/>
                <a:cs typeface="+mn-lt"/>
              </a:rPr>
              <a:t>neg_image</a:t>
            </a:r>
            <a:r>
              <a:rPr lang="en-GB" sz="2800">
                <a:latin typeface="Calibri"/>
                <a:ea typeface="+mn-lt"/>
                <a:cs typeface="+mn-lt"/>
              </a:rPr>
              <a:t>[index] = 255 - </a:t>
            </a:r>
            <a:r>
              <a:rPr lang="en-GB" sz="2800" err="1">
                <a:latin typeface="Calibri"/>
                <a:ea typeface="+mn-lt"/>
                <a:cs typeface="+mn-lt"/>
              </a:rPr>
              <a:t>rgb_image</a:t>
            </a:r>
            <a:r>
              <a:rPr lang="en-GB" sz="2800">
                <a:latin typeface="Calibri"/>
                <a:ea typeface="+mn-lt"/>
                <a:cs typeface="+mn-lt"/>
              </a:rPr>
              <a:t>[index];</a:t>
            </a:r>
          </a:p>
          <a:p>
            <a:pPr indent="-228600">
              <a:lnSpc>
                <a:spcPct val="110000"/>
              </a:lnSpc>
              <a:spcBef>
                <a:spcPts val="1000"/>
              </a:spcBef>
            </a:pPr>
            <a:r>
              <a:rPr lang="en-GB" sz="2800">
                <a:latin typeface="Calibri"/>
                <a:ea typeface="+mn-lt"/>
                <a:cs typeface="+mn-lt"/>
              </a:rPr>
              <a:t>        </a:t>
            </a:r>
            <a:r>
              <a:rPr lang="en-GB" sz="2800" err="1">
                <a:latin typeface="Calibri"/>
                <a:ea typeface="+mn-lt"/>
                <a:cs typeface="+mn-lt"/>
              </a:rPr>
              <a:t>neg_image</a:t>
            </a:r>
            <a:r>
              <a:rPr lang="en-GB" sz="2800">
                <a:latin typeface="Calibri"/>
                <a:ea typeface="+mn-lt"/>
                <a:cs typeface="+mn-lt"/>
              </a:rPr>
              <a:t>[index + 1] = 255 - </a:t>
            </a:r>
            <a:r>
              <a:rPr lang="en-GB" sz="2800" err="1">
                <a:latin typeface="Calibri"/>
                <a:ea typeface="+mn-lt"/>
                <a:cs typeface="+mn-lt"/>
              </a:rPr>
              <a:t>rgb_image</a:t>
            </a:r>
            <a:r>
              <a:rPr lang="en-GB" sz="2800">
                <a:latin typeface="Calibri"/>
                <a:ea typeface="+mn-lt"/>
                <a:cs typeface="+mn-lt"/>
              </a:rPr>
              <a:t>[index + 1];</a:t>
            </a:r>
          </a:p>
          <a:p>
            <a:pPr indent="-228600">
              <a:lnSpc>
                <a:spcPct val="110000"/>
              </a:lnSpc>
              <a:spcBef>
                <a:spcPts val="1000"/>
              </a:spcBef>
            </a:pPr>
            <a:r>
              <a:rPr lang="en-GB" sz="2800">
                <a:latin typeface="Calibri"/>
                <a:ea typeface="+mn-lt"/>
                <a:cs typeface="+mn-lt"/>
              </a:rPr>
              <a:t>        </a:t>
            </a:r>
            <a:r>
              <a:rPr lang="en-GB" sz="2800" err="1">
                <a:latin typeface="Calibri"/>
                <a:ea typeface="+mn-lt"/>
                <a:cs typeface="+mn-lt"/>
              </a:rPr>
              <a:t>neg_image</a:t>
            </a:r>
            <a:r>
              <a:rPr lang="en-GB" sz="2800">
                <a:latin typeface="Calibri"/>
                <a:ea typeface="+mn-lt"/>
                <a:cs typeface="+mn-lt"/>
              </a:rPr>
              <a:t>[index + 2] = 255 - </a:t>
            </a:r>
            <a:r>
              <a:rPr lang="en-GB" sz="2800" err="1">
                <a:latin typeface="Calibri"/>
                <a:ea typeface="+mn-lt"/>
                <a:cs typeface="+mn-lt"/>
              </a:rPr>
              <a:t>rgb_image</a:t>
            </a:r>
            <a:r>
              <a:rPr lang="en-GB" sz="2800">
                <a:latin typeface="Calibri"/>
                <a:ea typeface="+mn-lt"/>
                <a:cs typeface="+mn-lt"/>
              </a:rPr>
              <a:t>[index + 2];</a:t>
            </a:r>
          </a:p>
          <a:p>
            <a:pPr indent="-228600">
              <a:lnSpc>
                <a:spcPct val="110000"/>
              </a:lnSpc>
              <a:spcBef>
                <a:spcPts val="1000"/>
              </a:spcBef>
            </a:pPr>
            <a:r>
              <a:rPr lang="en-GB" sz="2800">
                <a:latin typeface="Calibri"/>
                <a:ea typeface="+mn-lt"/>
                <a:cs typeface="+mn-lt"/>
              </a:rPr>
              <a:t>    }</a:t>
            </a:r>
          </a:p>
          <a:p>
            <a:pPr indent="-228600" algn="l">
              <a:lnSpc>
                <a:spcPct val="110000"/>
              </a:lnSpc>
              <a:spcBef>
                <a:spcPts val="1000"/>
              </a:spcBef>
            </a:pPr>
            <a:r>
              <a:rPr lang="en-GB" sz="2800">
                <a:latin typeface="Calibri"/>
                <a:ea typeface="+mn-lt"/>
                <a:cs typeface="+mn-lt"/>
              </a:rPr>
              <a:t>}</a:t>
            </a:r>
          </a:p>
        </p:txBody>
      </p:sp>
    </p:spTree>
    <p:extLst>
      <p:ext uri="{BB962C8B-B14F-4D97-AF65-F5344CB8AC3E}">
        <p14:creationId xmlns:p14="http://schemas.microsoft.com/office/powerpoint/2010/main" val="61925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7BA2-2406-E4A9-B06E-D15A692CD4BF}"/>
              </a:ext>
            </a:extLst>
          </p:cNvPr>
          <p:cNvSpPr>
            <a:spLocks noGrp="1"/>
          </p:cNvSpPr>
          <p:nvPr>
            <p:ph type="title"/>
          </p:nvPr>
        </p:nvSpPr>
        <p:spPr/>
        <p:txBody>
          <a:bodyPr/>
          <a:lstStyle/>
          <a:p>
            <a:r>
              <a:rPr lang="en-GB"/>
              <a:t>Gray Scale</a:t>
            </a:r>
          </a:p>
        </p:txBody>
      </p:sp>
      <p:sp>
        <p:nvSpPr>
          <p:cNvPr id="9" name="Content Placeholder 8">
            <a:extLst>
              <a:ext uri="{FF2B5EF4-FFF2-40B4-BE49-F238E27FC236}">
                <a16:creationId xmlns:a16="http://schemas.microsoft.com/office/drawing/2014/main" id="{C905AE5A-AB12-47A6-898A-ACB19044B3B3}"/>
              </a:ext>
            </a:extLst>
          </p:cNvPr>
          <p:cNvSpPr>
            <a:spLocks noGrp="1"/>
          </p:cNvSpPr>
          <p:nvPr>
            <p:ph idx="1"/>
          </p:nvPr>
        </p:nvSpPr>
        <p:spPr>
          <a:xfrm>
            <a:off x="305540" y="2062549"/>
            <a:ext cx="7290048" cy="4695842"/>
          </a:xfrm>
        </p:spPr>
        <p:txBody>
          <a:bodyPr vert="horz" lIns="91440" tIns="45720" rIns="91440" bIns="45720" rtlCol="0" anchor="t">
            <a:normAutofit fontScale="70000" lnSpcReduction="20000"/>
          </a:bodyPr>
          <a:lstStyle/>
          <a:p>
            <a:pPr marL="0">
              <a:buNone/>
            </a:pPr>
            <a:r>
              <a:rPr lang="en-GB">
                <a:latin typeface="Calibri"/>
                <a:ea typeface="+mn-lt"/>
                <a:cs typeface="+mn-lt"/>
              </a:rPr>
              <a:t>__global__ void grayscale(unsigned char *</a:t>
            </a:r>
            <a:r>
              <a:rPr lang="en-GB" err="1">
                <a:latin typeface="Calibri"/>
                <a:ea typeface="+mn-lt"/>
                <a:cs typeface="+mn-lt"/>
              </a:rPr>
              <a:t>rgb_image</a:t>
            </a:r>
            <a:r>
              <a:rPr lang="en-GB">
                <a:latin typeface="Calibri"/>
                <a:ea typeface="+mn-lt"/>
                <a:cs typeface="+mn-lt"/>
              </a:rPr>
              <a:t>, unsigned char *</a:t>
            </a:r>
            <a:r>
              <a:rPr lang="en-GB" err="1">
                <a:latin typeface="Calibri"/>
                <a:ea typeface="+mn-lt"/>
                <a:cs typeface="+mn-lt"/>
              </a:rPr>
              <a:t>gray_image</a:t>
            </a:r>
            <a:r>
              <a:rPr lang="en-GB">
                <a:latin typeface="Calibri"/>
                <a:ea typeface="+mn-lt"/>
                <a:cs typeface="+mn-lt"/>
              </a:rPr>
              <a:t>, int width, int height) {</a:t>
            </a:r>
          </a:p>
          <a:p>
            <a:pPr marL="0">
              <a:buNone/>
            </a:pPr>
            <a:r>
              <a:rPr lang="en-GB">
                <a:latin typeface="Calibri"/>
                <a:ea typeface="+mn-lt"/>
                <a:cs typeface="+mn-lt"/>
              </a:rPr>
              <a:t>    int row = </a:t>
            </a:r>
            <a:r>
              <a:rPr lang="en-GB" err="1">
                <a:latin typeface="Calibri"/>
                <a:ea typeface="+mn-lt"/>
                <a:cs typeface="+mn-lt"/>
              </a:rPr>
              <a:t>blockIdx.y</a:t>
            </a:r>
            <a:r>
              <a:rPr lang="en-GB">
                <a:latin typeface="Calibri"/>
                <a:ea typeface="+mn-lt"/>
                <a:cs typeface="+mn-lt"/>
              </a:rPr>
              <a:t> * </a:t>
            </a:r>
            <a:r>
              <a:rPr lang="en-GB" err="1">
                <a:latin typeface="Calibri"/>
                <a:ea typeface="+mn-lt"/>
                <a:cs typeface="+mn-lt"/>
              </a:rPr>
              <a:t>blockDim.y</a:t>
            </a:r>
            <a:r>
              <a:rPr lang="en-GB">
                <a:latin typeface="Calibri"/>
                <a:ea typeface="+mn-lt"/>
                <a:cs typeface="+mn-lt"/>
              </a:rPr>
              <a:t> + </a:t>
            </a:r>
            <a:r>
              <a:rPr lang="en-GB" err="1">
                <a:latin typeface="Calibri"/>
                <a:ea typeface="+mn-lt"/>
                <a:cs typeface="+mn-lt"/>
              </a:rPr>
              <a:t>threadIdx.y</a:t>
            </a:r>
            <a:r>
              <a:rPr lang="en-GB">
                <a:latin typeface="Calibri"/>
                <a:ea typeface="+mn-lt"/>
                <a:cs typeface="+mn-lt"/>
              </a:rPr>
              <a:t>;</a:t>
            </a:r>
          </a:p>
          <a:p>
            <a:pPr marL="0">
              <a:buNone/>
            </a:pPr>
            <a:r>
              <a:rPr lang="en-GB">
                <a:latin typeface="Calibri"/>
                <a:ea typeface="+mn-lt"/>
                <a:cs typeface="+mn-lt"/>
              </a:rPr>
              <a:t>    int col = </a:t>
            </a:r>
            <a:r>
              <a:rPr lang="en-GB" err="1">
                <a:latin typeface="Calibri"/>
                <a:ea typeface="+mn-lt"/>
                <a:cs typeface="+mn-lt"/>
              </a:rPr>
              <a:t>blockIdx.x</a:t>
            </a:r>
            <a:r>
              <a:rPr lang="en-GB">
                <a:latin typeface="Calibri"/>
                <a:ea typeface="+mn-lt"/>
                <a:cs typeface="+mn-lt"/>
              </a:rPr>
              <a:t> * </a:t>
            </a:r>
            <a:r>
              <a:rPr lang="en-GB" err="1">
                <a:latin typeface="Calibri"/>
                <a:ea typeface="+mn-lt"/>
                <a:cs typeface="+mn-lt"/>
              </a:rPr>
              <a:t>blockDim.x</a:t>
            </a:r>
            <a:r>
              <a:rPr lang="en-GB">
                <a:latin typeface="Calibri"/>
                <a:ea typeface="+mn-lt"/>
                <a:cs typeface="+mn-lt"/>
              </a:rPr>
              <a:t> + </a:t>
            </a:r>
            <a:r>
              <a:rPr lang="en-GB" err="1">
                <a:latin typeface="Calibri"/>
                <a:ea typeface="+mn-lt"/>
                <a:cs typeface="+mn-lt"/>
              </a:rPr>
              <a:t>threadIdx.x</a:t>
            </a:r>
            <a:r>
              <a:rPr lang="en-GB">
                <a:latin typeface="Calibri"/>
                <a:ea typeface="+mn-lt"/>
                <a:cs typeface="+mn-lt"/>
              </a:rPr>
              <a:t>;</a:t>
            </a:r>
          </a:p>
          <a:p>
            <a:pPr marL="0">
              <a:buNone/>
            </a:pPr>
            <a:endParaRPr lang="en-GB">
              <a:latin typeface="Calibri"/>
              <a:ea typeface="+mn-lt"/>
              <a:cs typeface="+mn-lt"/>
            </a:endParaRPr>
          </a:p>
          <a:p>
            <a:pPr marL="0">
              <a:buNone/>
            </a:pPr>
            <a:r>
              <a:rPr lang="en-GB">
                <a:latin typeface="Calibri"/>
                <a:ea typeface="+mn-lt"/>
                <a:cs typeface="+mn-lt"/>
              </a:rPr>
              <a:t>    if (row &lt; height &amp;&amp; col &lt; width) {</a:t>
            </a:r>
          </a:p>
          <a:p>
            <a:pPr marL="0">
              <a:buNone/>
            </a:pPr>
            <a:r>
              <a:rPr lang="en-GB">
                <a:latin typeface="Calibri"/>
                <a:ea typeface="+mn-lt"/>
                <a:cs typeface="+mn-lt"/>
              </a:rPr>
              <a:t>        int index = (row * width + col) * 3;</a:t>
            </a:r>
          </a:p>
          <a:p>
            <a:pPr marL="0">
              <a:buNone/>
            </a:pPr>
            <a:r>
              <a:rPr lang="en-GB">
                <a:latin typeface="Calibri"/>
                <a:ea typeface="+mn-lt"/>
                <a:cs typeface="+mn-lt"/>
              </a:rPr>
              <a:t>        int </a:t>
            </a:r>
            <a:r>
              <a:rPr lang="en-GB" err="1">
                <a:latin typeface="Calibri"/>
                <a:ea typeface="+mn-lt"/>
                <a:cs typeface="+mn-lt"/>
              </a:rPr>
              <a:t>gray</a:t>
            </a:r>
            <a:r>
              <a:rPr lang="en-GB">
                <a:latin typeface="Calibri"/>
                <a:ea typeface="+mn-lt"/>
                <a:cs typeface="+mn-lt"/>
              </a:rPr>
              <a:t> = 0.2126 * </a:t>
            </a:r>
            <a:r>
              <a:rPr lang="en-GB" err="1">
                <a:latin typeface="Calibri"/>
                <a:ea typeface="+mn-lt"/>
                <a:cs typeface="+mn-lt"/>
              </a:rPr>
              <a:t>rgb_image</a:t>
            </a:r>
            <a:r>
              <a:rPr lang="en-GB">
                <a:latin typeface="Calibri"/>
                <a:ea typeface="+mn-lt"/>
                <a:cs typeface="+mn-lt"/>
              </a:rPr>
              <a:t>[index] + 0.7152 * </a:t>
            </a:r>
            <a:r>
              <a:rPr lang="en-GB" err="1">
                <a:latin typeface="Calibri"/>
                <a:ea typeface="+mn-lt"/>
                <a:cs typeface="+mn-lt"/>
              </a:rPr>
              <a:t>rgb_image</a:t>
            </a:r>
            <a:r>
              <a:rPr lang="en-GB">
                <a:latin typeface="Calibri"/>
                <a:ea typeface="+mn-lt"/>
                <a:cs typeface="+mn-lt"/>
              </a:rPr>
              <a:t>[index + 1] + 0.0722 * </a:t>
            </a:r>
            <a:r>
              <a:rPr lang="en-GB" err="1">
                <a:latin typeface="Calibri"/>
                <a:ea typeface="+mn-lt"/>
                <a:cs typeface="+mn-lt"/>
              </a:rPr>
              <a:t>rgb_image</a:t>
            </a:r>
            <a:r>
              <a:rPr lang="en-GB">
                <a:latin typeface="Calibri"/>
                <a:ea typeface="+mn-lt"/>
                <a:cs typeface="+mn-lt"/>
              </a:rPr>
              <a:t>[index + 2];</a:t>
            </a:r>
          </a:p>
          <a:p>
            <a:pPr marL="0">
              <a:buNone/>
            </a:pPr>
            <a:r>
              <a:rPr lang="en-GB">
                <a:latin typeface="Calibri"/>
                <a:ea typeface="+mn-lt"/>
                <a:cs typeface="+mn-lt"/>
              </a:rPr>
              <a:t>        </a:t>
            </a:r>
            <a:r>
              <a:rPr lang="en-GB" err="1">
                <a:latin typeface="Calibri"/>
                <a:ea typeface="+mn-lt"/>
                <a:cs typeface="+mn-lt"/>
              </a:rPr>
              <a:t>gray_image</a:t>
            </a:r>
            <a:r>
              <a:rPr lang="en-GB">
                <a:latin typeface="Calibri"/>
                <a:ea typeface="+mn-lt"/>
                <a:cs typeface="+mn-lt"/>
              </a:rPr>
              <a:t>[row * width + col] = (unsigned char) </a:t>
            </a:r>
            <a:r>
              <a:rPr lang="en-GB" err="1">
                <a:latin typeface="Calibri"/>
                <a:ea typeface="+mn-lt"/>
                <a:cs typeface="+mn-lt"/>
              </a:rPr>
              <a:t>gray</a:t>
            </a:r>
            <a:r>
              <a:rPr lang="en-GB">
                <a:latin typeface="Calibri"/>
                <a:ea typeface="+mn-lt"/>
                <a:cs typeface="+mn-lt"/>
              </a:rPr>
              <a:t>;</a:t>
            </a:r>
          </a:p>
          <a:p>
            <a:pPr marL="0">
              <a:buNone/>
            </a:pPr>
            <a:r>
              <a:rPr lang="en-GB">
                <a:latin typeface="Calibri"/>
                <a:ea typeface="+mn-lt"/>
                <a:cs typeface="+mn-lt"/>
              </a:rPr>
              <a:t>    }</a:t>
            </a:r>
          </a:p>
          <a:p>
            <a:pPr marL="0">
              <a:buNone/>
            </a:pPr>
            <a:r>
              <a:rPr lang="en-GB">
                <a:latin typeface="Calibri"/>
                <a:ea typeface="+mn-lt"/>
                <a:cs typeface="+mn-lt"/>
              </a:rPr>
              <a:t>}</a:t>
            </a:r>
          </a:p>
        </p:txBody>
      </p:sp>
      <p:pic>
        <p:nvPicPr>
          <p:cNvPr id="12" name="Picture 12" descr="A picture containing plant, flower&#10;&#10;Description automatically generated">
            <a:extLst>
              <a:ext uri="{FF2B5EF4-FFF2-40B4-BE49-F238E27FC236}">
                <a16:creationId xmlns:a16="http://schemas.microsoft.com/office/drawing/2014/main" id="{BD1CA54E-6B0C-D466-FDB1-DDAB4FAC91C3}"/>
              </a:ext>
            </a:extLst>
          </p:cNvPr>
          <p:cNvPicPr>
            <a:picLocks noChangeAspect="1"/>
          </p:cNvPicPr>
          <p:nvPr/>
        </p:nvPicPr>
        <p:blipFill>
          <a:blip r:embed="rId2"/>
          <a:stretch>
            <a:fillRect/>
          </a:stretch>
        </p:blipFill>
        <p:spPr>
          <a:xfrm>
            <a:off x="7701149" y="2224549"/>
            <a:ext cx="4306131" cy="3444627"/>
          </a:xfrm>
          <a:prstGeom prst="rect">
            <a:avLst/>
          </a:prstGeom>
        </p:spPr>
      </p:pic>
    </p:spTree>
    <p:extLst>
      <p:ext uri="{BB962C8B-B14F-4D97-AF65-F5344CB8AC3E}">
        <p14:creationId xmlns:p14="http://schemas.microsoft.com/office/powerpoint/2010/main" val="17934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257C-DD65-320D-A1B6-6CB480C71233}"/>
              </a:ext>
            </a:extLst>
          </p:cNvPr>
          <p:cNvSpPr>
            <a:spLocks noGrp="1"/>
          </p:cNvSpPr>
          <p:nvPr>
            <p:ph type="title"/>
          </p:nvPr>
        </p:nvSpPr>
        <p:spPr/>
        <p:txBody>
          <a:bodyPr/>
          <a:lstStyle/>
          <a:p>
            <a:r>
              <a:rPr lang="en-GB"/>
              <a:t>sepia</a:t>
            </a:r>
          </a:p>
        </p:txBody>
      </p:sp>
      <p:sp>
        <p:nvSpPr>
          <p:cNvPr id="3" name="Content Placeholder 2">
            <a:extLst>
              <a:ext uri="{FF2B5EF4-FFF2-40B4-BE49-F238E27FC236}">
                <a16:creationId xmlns:a16="http://schemas.microsoft.com/office/drawing/2014/main" id="{3AFB869B-EF01-49F0-F936-03CF5AE0AAE8}"/>
              </a:ext>
            </a:extLst>
          </p:cNvPr>
          <p:cNvSpPr>
            <a:spLocks noGrp="1"/>
          </p:cNvSpPr>
          <p:nvPr>
            <p:ph idx="1"/>
          </p:nvPr>
        </p:nvSpPr>
        <p:spPr>
          <a:xfrm>
            <a:off x="379520" y="1877598"/>
            <a:ext cx="9257931" cy="5198911"/>
          </a:xfrm>
        </p:spPr>
        <p:txBody>
          <a:bodyPr vert="horz" lIns="91440" tIns="45720" rIns="91440" bIns="45720" rtlCol="0" anchor="t">
            <a:normAutofit fontScale="25000" lnSpcReduction="20000"/>
          </a:bodyPr>
          <a:lstStyle/>
          <a:p>
            <a:pPr>
              <a:buNone/>
            </a:pPr>
            <a:r>
              <a:rPr lang="en-GB" sz="10400">
                <a:latin typeface="Calibri"/>
                <a:ea typeface="+mn-lt"/>
                <a:cs typeface="+mn-lt"/>
              </a:rPr>
              <a:t>__global__ void sepia(unsigned char *</a:t>
            </a:r>
            <a:r>
              <a:rPr lang="en-GB" sz="10400" err="1">
                <a:latin typeface="Calibri"/>
                <a:ea typeface="+mn-lt"/>
                <a:cs typeface="+mn-lt"/>
              </a:rPr>
              <a:t>rgb_image</a:t>
            </a:r>
            <a:r>
              <a:rPr lang="en-GB" sz="10400">
                <a:latin typeface="Calibri"/>
                <a:ea typeface="+mn-lt"/>
                <a:cs typeface="+mn-lt"/>
              </a:rPr>
              <a:t>, unsigned char *</a:t>
            </a:r>
            <a:r>
              <a:rPr lang="en-GB" sz="10400" err="1">
                <a:latin typeface="Calibri"/>
                <a:ea typeface="+mn-lt"/>
                <a:cs typeface="+mn-lt"/>
              </a:rPr>
              <a:t>sepia_image</a:t>
            </a:r>
            <a:r>
              <a:rPr lang="en-GB" sz="10400">
                <a:latin typeface="Calibri"/>
                <a:ea typeface="+mn-lt"/>
                <a:cs typeface="+mn-lt"/>
              </a:rPr>
              <a:t>, int width, int height) {</a:t>
            </a:r>
            <a:endParaRPr lang="en-US" sz="10400">
              <a:latin typeface="Calibri"/>
              <a:ea typeface="+mn-lt"/>
              <a:cs typeface="+mn-lt"/>
            </a:endParaRPr>
          </a:p>
          <a:p>
            <a:pPr>
              <a:buNone/>
            </a:pPr>
            <a:r>
              <a:rPr lang="en-GB" sz="10400">
                <a:latin typeface="Calibri"/>
                <a:ea typeface="+mn-lt"/>
                <a:cs typeface="+mn-lt"/>
              </a:rPr>
              <a:t>    int row = </a:t>
            </a:r>
            <a:r>
              <a:rPr lang="en-GB" sz="10400" err="1">
                <a:latin typeface="Calibri"/>
                <a:ea typeface="+mn-lt"/>
                <a:cs typeface="+mn-lt"/>
              </a:rPr>
              <a:t>blockIdx.y</a:t>
            </a:r>
            <a:r>
              <a:rPr lang="en-GB" sz="10400">
                <a:latin typeface="Calibri"/>
                <a:ea typeface="+mn-lt"/>
                <a:cs typeface="+mn-lt"/>
              </a:rPr>
              <a:t> * </a:t>
            </a:r>
            <a:r>
              <a:rPr lang="en-GB" sz="10400" err="1">
                <a:latin typeface="Calibri"/>
                <a:ea typeface="+mn-lt"/>
                <a:cs typeface="+mn-lt"/>
              </a:rPr>
              <a:t>blockDim.y</a:t>
            </a:r>
            <a:r>
              <a:rPr lang="en-GB" sz="10400">
                <a:latin typeface="Calibri"/>
                <a:ea typeface="+mn-lt"/>
                <a:cs typeface="+mn-lt"/>
              </a:rPr>
              <a:t> + </a:t>
            </a:r>
            <a:r>
              <a:rPr lang="en-GB" sz="10400" err="1">
                <a:latin typeface="Calibri"/>
                <a:ea typeface="+mn-lt"/>
                <a:cs typeface="+mn-lt"/>
              </a:rPr>
              <a:t>threadIdx.y</a:t>
            </a:r>
            <a:r>
              <a:rPr lang="en-GB" sz="10400">
                <a:latin typeface="Calibri"/>
                <a:ea typeface="+mn-lt"/>
                <a:cs typeface="+mn-lt"/>
              </a:rPr>
              <a:t>;</a:t>
            </a:r>
          </a:p>
          <a:p>
            <a:pPr>
              <a:buNone/>
            </a:pPr>
            <a:r>
              <a:rPr lang="en-GB" sz="10400">
                <a:latin typeface="Calibri"/>
                <a:ea typeface="+mn-lt"/>
                <a:cs typeface="+mn-lt"/>
              </a:rPr>
              <a:t>    int col = </a:t>
            </a:r>
            <a:r>
              <a:rPr lang="en-GB" sz="10400" err="1">
                <a:latin typeface="Calibri"/>
                <a:ea typeface="+mn-lt"/>
                <a:cs typeface="+mn-lt"/>
              </a:rPr>
              <a:t>blockIdx.x</a:t>
            </a:r>
            <a:r>
              <a:rPr lang="en-GB" sz="10400">
                <a:latin typeface="Calibri"/>
                <a:ea typeface="+mn-lt"/>
                <a:cs typeface="+mn-lt"/>
              </a:rPr>
              <a:t> * </a:t>
            </a:r>
            <a:r>
              <a:rPr lang="en-GB" sz="10400" err="1">
                <a:latin typeface="Calibri"/>
                <a:ea typeface="+mn-lt"/>
                <a:cs typeface="+mn-lt"/>
              </a:rPr>
              <a:t>blockDim.x</a:t>
            </a:r>
            <a:r>
              <a:rPr lang="en-GB" sz="10400">
                <a:latin typeface="Calibri"/>
                <a:ea typeface="+mn-lt"/>
                <a:cs typeface="+mn-lt"/>
              </a:rPr>
              <a:t> + </a:t>
            </a:r>
            <a:r>
              <a:rPr lang="en-GB" sz="10400" err="1">
                <a:latin typeface="Calibri"/>
                <a:ea typeface="+mn-lt"/>
                <a:cs typeface="+mn-lt"/>
              </a:rPr>
              <a:t>threadIdx.x</a:t>
            </a:r>
            <a:r>
              <a:rPr lang="en-GB" sz="10400">
                <a:latin typeface="Calibri"/>
                <a:ea typeface="+mn-lt"/>
                <a:cs typeface="+mn-lt"/>
              </a:rPr>
              <a:t>;</a:t>
            </a:r>
          </a:p>
          <a:p>
            <a:pPr>
              <a:buNone/>
            </a:pPr>
            <a:endParaRPr lang="en-GB" sz="10400">
              <a:latin typeface="Calibri"/>
              <a:ea typeface="+mn-lt"/>
              <a:cs typeface="+mn-lt"/>
            </a:endParaRPr>
          </a:p>
          <a:p>
            <a:pPr>
              <a:buNone/>
            </a:pPr>
            <a:r>
              <a:rPr lang="en-GB" sz="10400">
                <a:latin typeface="Calibri"/>
                <a:ea typeface="+mn-lt"/>
                <a:cs typeface="+mn-lt"/>
              </a:rPr>
              <a:t>    if (row &lt; height &amp;&amp; col &lt; width) {</a:t>
            </a:r>
          </a:p>
          <a:p>
            <a:pPr>
              <a:buNone/>
            </a:pPr>
            <a:r>
              <a:rPr lang="en-GB" sz="10400">
                <a:latin typeface="Calibri"/>
                <a:ea typeface="+mn-lt"/>
                <a:cs typeface="+mn-lt"/>
              </a:rPr>
              <a:t>        int index = (row * width + col) * 3;</a:t>
            </a:r>
          </a:p>
          <a:p>
            <a:pPr>
              <a:buNone/>
            </a:pPr>
            <a:r>
              <a:rPr lang="en-GB" sz="10400">
                <a:latin typeface="Calibri"/>
                <a:ea typeface="+mn-lt"/>
                <a:cs typeface="+mn-lt"/>
              </a:rPr>
              <a:t>        int r = </a:t>
            </a:r>
            <a:r>
              <a:rPr lang="en-GB" sz="10400" err="1">
                <a:latin typeface="Calibri"/>
                <a:ea typeface="+mn-lt"/>
                <a:cs typeface="+mn-lt"/>
              </a:rPr>
              <a:t>rgb_image</a:t>
            </a:r>
            <a:r>
              <a:rPr lang="en-GB" sz="10400">
                <a:latin typeface="Calibri"/>
                <a:ea typeface="+mn-lt"/>
                <a:cs typeface="+mn-lt"/>
              </a:rPr>
              <a:t>[index];</a:t>
            </a:r>
          </a:p>
          <a:p>
            <a:pPr>
              <a:buNone/>
            </a:pPr>
            <a:r>
              <a:rPr lang="en-GB" sz="10400">
                <a:latin typeface="Calibri"/>
                <a:ea typeface="+mn-lt"/>
                <a:cs typeface="+mn-lt"/>
              </a:rPr>
              <a:t>        int g = </a:t>
            </a:r>
            <a:r>
              <a:rPr lang="en-GB" sz="10400" err="1">
                <a:latin typeface="Calibri"/>
                <a:ea typeface="+mn-lt"/>
                <a:cs typeface="+mn-lt"/>
              </a:rPr>
              <a:t>rgb_image</a:t>
            </a:r>
            <a:r>
              <a:rPr lang="en-GB" sz="10400">
                <a:latin typeface="Calibri"/>
                <a:ea typeface="+mn-lt"/>
                <a:cs typeface="+mn-lt"/>
              </a:rPr>
              <a:t>[index + 1];</a:t>
            </a:r>
          </a:p>
          <a:p>
            <a:pPr marL="0" indent="0">
              <a:buNone/>
            </a:pPr>
            <a:r>
              <a:rPr lang="en-GB" sz="10400">
                <a:latin typeface="Calibri"/>
                <a:ea typeface="+mn-lt"/>
                <a:cs typeface="+mn-lt"/>
              </a:rPr>
              <a:t>        int b = </a:t>
            </a:r>
            <a:r>
              <a:rPr lang="en-GB" sz="10400" err="1">
                <a:latin typeface="Calibri"/>
                <a:ea typeface="+mn-lt"/>
                <a:cs typeface="+mn-lt"/>
              </a:rPr>
              <a:t>rgb_image</a:t>
            </a:r>
            <a:r>
              <a:rPr lang="en-GB" sz="10400">
                <a:latin typeface="Calibri"/>
                <a:ea typeface="+mn-lt"/>
                <a:cs typeface="+mn-lt"/>
              </a:rPr>
              <a:t>[index + 2];</a:t>
            </a:r>
          </a:p>
          <a:p>
            <a:pPr marL="0" indent="0">
              <a:buNone/>
            </a:pPr>
            <a:endParaRPr lang="en-GB">
              <a:solidFill>
                <a:schemeClr val="tx1">
                  <a:lumMod val="95000"/>
                  <a:lumOff val="5000"/>
                </a:schemeClr>
              </a:solidFill>
            </a:endParaRPr>
          </a:p>
        </p:txBody>
      </p:sp>
      <p:pic>
        <p:nvPicPr>
          <p:cNvPr id="4" name="Picture 4">
            <a:extLst>
              <a:ext uri="{FF2B5EF4-FFF2-40B4-BE49-F238E27FC236}">
                <a16:creationId xmlns:a16="http://schemas.microsoft.com/office/drawing/2014/main" id="{481E7052-0EDB-C447-308D-70E79C54352B}"/>
              </a:ext>
            </a:extLst>
          </p:cNvPr>
          <p:cNvPicPr>
            <a:picLocks noChangeAspect="1"/>
          </p:cNvPicPr>
          <p:nvPr/>
        </p:nvPicPr>
        <p:blipFill>
          <a:blip r:embed="rId2"/>
          <a:stretch>
            <a:fillRect/>
          </a:stretch>
        </p:blipFill>
        <p:spPr>
          <a:xfrm>
            <a:off x="7316450" y="3711559"/>
            <a:ext cx="4735219" cy="3148706"/>
          </a:xfrm>
          <a:prstGeom prst="rect">
            <a:avLst/>
          </a:prstGeom>
        </p:spPr>
      </p:pic>
    </p:spTree>
    <p:extLst>
      <p:ext uri="{BB962C8B-B14F-4D97-AF65-F5344CB8AC3E}">
        <p14:creationId xmlns:p14="http://schemas.microsoft.com/office/powerpoint/2010/main" val="362944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36DDA-39A9-BB84-F180-2182B15CC94F}"/>
              </a:ext>
            </a:extLst>
          </p:cNvPr>
          <p:cNvSpPr txBox="1"/>
          <p:nvPr/>
        </p:nvSpPr>
        <p:spPr>
          <a:xfrm>
            <a:off x="497475" y="508660"/>
            <a:ext cx="1129535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latin typeface="Calibri"/>
                <a:ea typeface="+mn-lt"/>
                <a:cs typeface="+mn-lt"/>
              </a:rPr>
              <a:t>int </a:t>
            </a:r>
            <a:r>
              <a:rPr lang="en-GB" sz="2800" err="1">
                <a:latin typeface="Calibri"/>
                <a:ea typeface="+mn-lt"/>
                <a:cs typeface="+mn-lt"/>
              </a:rPr>
              <a:t>sr</a:t>
            </a:r>
            <a:r>
              <a:rPr lang="en-GB" sz="2800">
                <a:latin typeface="Calibri"/>
                <a:ea typeface="+mn-lt"/>
                <a:cs typeface="+mn-lt"/>
              </a:rPr>
              <a:t> = (int)(0.393 * r + 0.769 * g + 0.189 * b);</a:t>
            </a:r>
          </a:p>
          <a:p>
            <a:r>
              <a:rPr lang="en-GB" sz="2800">
                <a:latin typeface="Calibri"/>
                <a:ea typeface="+mn-lt"/>
                <a:cs typeface="+mn-lt"/>
              </a:rPr>
              <a:t>        int sg = (int)(0.349 * r + 0.686 * g + 0.168 * b);</a:t>
            </a:r>
          </a:p>
          <a:p>
            <a:r>
              <a:rPr lang="en-GB" sz="2800">
                <a:latin typeface="Calibri"/>
                <a:ea typeface="+mn-lt"/>
                <a:cs typeface="+mn-lt"/>
              </a:rPr>
              <a:t>        int </a:t>
            </a:r>
            <a:r>
              <a:rPr lang="en-GB" sz="2800" err="1">
                <a:latin typeface="Calibri"/>
                <a:ea typeface="+mn-lt"/>
                <a:cs typeface="+mn-lt"/>
              </a:rPr>
              <a:t>sb</a:t>
            </a:r>
            <a:r>
              <a:rPr lang="en-GB" sz="2800">
                <a:latin typeface="Calibri"/>
                <a:ea typeface="+mn-lt"/>
                <a:cs typeface="+mn-lt"/>
              </a:rPr>
              <a:t> = (int)(0.272 * r + 0.534 * g + 0.131 * b);</a:t>
            </a:r>
          </a:p>
          <a:p>
            <a:r>
              <a:rPr lang="en-GB" sz="2800">
                <a:latin typeface="Calibri"/>
                <a:ea typeface="+mn-lt"/>
                <a:cs typeface="+mn-lt"/>
              </a:rPr>
              <a:t>        </a:t>
            </a:r>
            <a:r>
              <a:rPr lang="en-GB" sz="2800" err="1">
                <a:latin typeface="Calibri"/>
                <a:ea typeface="+mn-lt"/>
                <a:cs typeface="+mn-lt"/>
              </a:rPr>
              <a:t>sepia_image</a:t>
            </a:r>
            <a:r>
              <a:rPr lang="en-GB" sz="2800">
                <a:latin typeface="Calibri"/>
                <a:ea typeface="+mn-lt"/>
                <a:cs typeface="+mn-lt"/>
              </a:rPr>
              <a:t>[index] = (unsigned char) (</a:t>
            </a:r>
            <a:r>
              <a:rPr lang="en-GB" sz="2800" err="1">
                <a:latin typeface="Calibri"/>
                <a:ea typeface="+mn-lt"/>
                <a:cs typeface="+mn-lt"/>
              </a:rPr>
              <a:t>sr</a:t>
            </a:r>
            <a:r>
              <a:rPr lang="en-GB" sz="2800">
                <a:latin typeface="Calibri"/>
                <a:ea typeface="+mn-lt"/>
                <a:cs typeface="+mn-lt"/>
              </a:rPr>
              <a:t> &gt; 255 ? 255 : </a:t>
            </a:r>
            <a:r>
              <a:rPr lang="en-GB" sz="2800" err="1">
                <a:latin typeface="Calibri"/>
                <a:ea typeface="+mn-lt"/>
                <a:cs typeface="+mn-lt"/>
              </a:rPr>
              <a:t>sr</a:t>
            </a:r>
            <a:r>
              <a:rPr lang="en-GB" sz="2800">
                <a:latin typeface="Calibri"/>
                <a:ea typeface="+mn-lt"/>
                <a:cs typeface="+mn-lt"/>
              </a:rPr>
              <a:t>);</a:t>
            </a:r>
          </a:p>
          <a:p>
            <a:r>
              <a:rPr lang="en-GB" sz="2800">
                <a:latin typeface="Calibri"/>
                <a:ea typeface="+mn-lt"/>
                <a:cs typeface="+mn-lt"/>
              </a:rPr>
              <a:t>        </a:t>
            </a:r>
            <a:r>
              <a:rPr lang="en-GB" sz="2800" err="1">
                <a:latin typeface="Calibri"/>
                <a:ea typeface="+mn-lt"/>
                <a:cs typeface="+mn-lt"/>
              </a:rPr>
              <a:t>sepia_image</a:t>
            </a:r>
            <a:r>
              <a:rPr lang="en-GB" sz="2800">
                <a:latin typeface="Calibri"/>
                <a:ea typeface="+mn-lt"/>
                <a:cs typeface="+mn-lt"/>
              </a:rPr>
              <a:t>[index + 1] = (unsigned char) (sg &gt; 255 ? 255 : sg);</a:t>
            </a:r>
          </a:p>
          <a:p>
            <a:r>
              <a:rPr lang="en-GB" sz="2800">
                <a:latin typeface="Calibri"/>
                <a:ea typeface="+mn-lt"/>
                <a:cs typeface="+mn-lt"/>
              </a:rPr>
              <a:t>        </a:t>
            </a:r>
            <a:r>
              <a:rPr lang="en-GB" sz="2800" err="1">
                <a:latin typeface="Calibri"/>
                <a:ea typeface="+mn-lt"/>
                <a:cs typeface="+mn-lt"/>
              </a:rPr>
              <a:t>sepia_image</a:t>
            </a:r>
            <a:r>
              <a:rPr lang="en-GB" sz="2800">
                <a:latin typeface="Calibri"/>
                <a:ea typeface="+mn-lt"/>
                <a:cs typeface="+mn-lt"/>
              </a:rPr>
              <a:t>[index + 2] = (unsigned char) (</a:t>
            </a:r>
            <a:r>
              <a:rPr lang="en-GB" sz="2800" err="1">
                <a:latin typeface="Calibri"/>
                <a:ea typeface="+mn-lt"/>
                <a:cs typeface="+mn-lt"/>
              </a:rPr>
              <a:t>sb</a:t>
            </a:r>
            <a:r>
              <a:rPr lang="en-GB" sz="2800">
                <a:latin typeface="Calibri"/>
                <a:ea typeface="+mn-lt"/>
                <a:cs typeface="+mn-lt"/>
              </a:rPr>
              <a:t> &gt; 255 ? 255 : </a:t>
            </a:r>
            <a:r>
              <a:rPr lang="en-GB" sz="2800" err="1">
                <a:latin typeface="Calibri"/>
                <a:ea typeface="+mn-lt"/>
                <a:cs typeface="+mn-lt"/>
              </a:rPr>
              <a:t>sb</a:t>
            </a:r>
            <a:r>
              <a:rPr lang="en-GB" sz="2800">
                <a:latin typeface="Calibri"/>
                <a:ea typeface="+mn-lt"/>
                <a:cs typeface="+mn-lt"/>
              </a:rPr>
              <a:t>);</a:t>
            </a:r>
          </a:p>
          <a:p>
            <a:r>
              <a:rPr lang="en-GB" sz="2800">
                <a:latin typeface="Calibri"/>
                <a:ea typeface="+mn-lt"/>
                <a:cs typeface="+mn-lt"/>
              </a:rPr>
              <a:t>    }</a:t>
            </a:r>
          </a:p>
          <a:p>
            <a:r>
              <a:rPr lang="en-GB" sz="2800">
                <a:latin typeface="Calibri"/>
                <a:ea typeface="+mn-lt"/>
                <a:cs typeface="+mn-lt"/>
              </a:rPr>
              <a:t>}</a:t>
            </a:r>
          </a:p>
        </p:txBody>
      </p:sp>
    </p:spTree>
    <p:extLst>
      <p:ext uri="{BB962C8B-B14F-4D97-AF65-F5344CB8AC3E}">
        <p14:creationId xmlns:p14="http://schemas.microsoft.com/office/powerpoint/2010/main" val="1097382136"/>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301B2C"/>
      </a:dk2>
      <a:lt2>
        <a:srgbClr val="F0F3F3"/>
      </a:lt2>
      <a:accent1>
        <a:srgbClr val="C34D4D"/>
      </a:accent1>
      <a:accent2>
        <a:srgbClr val="B13B6C"/>
      </a:accent2>
      <a:accent3>
        <a:srgbClr val="C34DAF"/>
      </a:accent3>
      <a:accent4>
        <a:srgbClr val="943BB1"/>
      </a:accent4>
      <a:accent5>
        <a:srgbClr val="744DC3"/>
      </a:accent5>
      <a:accent6>
        <a:srgbClr val="3D46B2"/>
      </a:accent6>
      <a:hlink>
        <a:srgbClr val="7F3FBF"/>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SketchyVTI</vt:lpstr>
      <vt:lpstr>Menu Driven Image Manipulation program using cuda</vt:lpstr>
      <vt:lpstr>Introduction</vt:lpstr>
      <vt:lpstr>Methodology</vt:lpstr>
      <vt:lpstr>PowerPoint Presentation</vt:lpstr>
      <vt:lpstr>Negative</vt:lpstr>
      <vt:lpstr>PowerPoint Presentation</vt:lpstr>
      <vt:lpstr>Gray Scale</vt:lpstr>
      <vt:lpstr>sepia</vt:lpstr>
      <vt:lpstr>PowerPoint Presentation</vt:lpstr>
      <vt:lpstr>Future Enhancements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2023-05-02T08:49:18Z</dcterms:created>
  <dcterms:modified xsi:type="dcterms:W3CDTF">2023-05-08T06:25:20Z</dcterms:modified>
</cp:coreProperties>
</file>