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763" r:id="rId2"/>
    <p:sldId id="817" r:id="rId3"/>
    <p:sldId id="818" r:id="rId4"/>
    <p:sldId id="861" r:id="rId5"/>
    <p:sldId id="925" r:id="rId6"/>
    <p:sldId id="871" r:id="rId7"/>
    <p:sldId id="1003" r:id="rId8"/>
    <p:sldId id="1162" r:id="rId9"/>
    <p:sldId id="1163" r:id="rId10"/>
    <p:sldId id="1164" r:id="rId11"/>
    <p:sldId id="831" r:id="rId12"/>
    <p:sldId id="1125" r:id="rId13"/>
    <p:sldId id="1126" r:id="rId14"/>
    <p:sldId id="1127" r:id="rId15"/>
    <p:sldId id="1128" r:id="rId16"/>
    <p:sldId id="1129" r:id="rId17"/>
    <p:sldId id="842" r:id="rId18"/>
    <p:sldId id="1145" r:id="rId19"/>
    <p:sldId id="1146" r:id="rId20"/>
    <p:sldId id="1147" r:id="rId21"/>
    <p:sldId id="1130" r:id="rId22"/>
    <p:sldId id="1131" r:id="rId23"/>
    <p:sldId id="1132" r:id="rId24"/>
    <p:sldId id="1133" r:id="rId25"/>
    <p:sldId id="1134" r:id="rId26"/>
    <p:sldId id="1135" r:id="rId27"/>
    <p:sldId id="1136" r:id="rId28"/>
    <p:sldId id="1137" r:id="rId29"/>
    <p:sldId id="1138" r:id="rId30"/>
    <p:sldId id="1139" r:id="rId31"/>
    <p:sldId id="1140" r:id="rId32"/>
    <p:sldId id="1142" r:id="rId33"/>
    <p:sldId id="1141" r:id="rId34"/>
    <p:sldId id="745" r:id="rId35"/>
  </p:sldIdLst>
  <p:sldSz cx="9144000" cy="5143500" type="screen16x9"/>
  <p:notesSz cx="6858000" cy="9144000"/>
  <p:defaultTextStyle>
    <a:defPPr>
      <a:defRPr lang="zh-CN"/>
    </a:defPPr>
    <a:lvl1pPr algn="l" defTabSz="3429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algn="l" defTabSz="3429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algn="l" defTabSz="3429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algn="l" defTabSz="3429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algn="l" defTabSz="3429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714500" algn="l" defTabSz="6858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057400" algn="l" defTabSz="6858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400300" algn="l" defTabSz="6858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743200" algn="l" defTabSz="6858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5">
          <p15:clr>
            <a:srgbClr val="A4A3A4"/>
          </p15:clr>
        </p15:guide>
        <p15:guide id="2" orient="horz" pos="1665">
          <p15:clr>
            <a:srgbClr val="A4A3A4"/>
          </p15:clr>
        </p15:guide>
        <p15:guide id="3" pos="327">
          <p15:clr>
            <a:srgbClr val="A4A3A4"/>
          </p15:clr>
        </p15:guide>
        <p15:guide id="4" pos="29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L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4A94"/>
    <a:srgbClr val="604A7B"/>
    <a:srgbClr val="4C9BD3"/>
    <a:srgbClr val="6CADDB"/>
    <a:srgbClr val="572D7C"/>
    <a:srgbClr val="26AFDD"/>
    <a:srgbClr val="4A236B"/>
    <a:srgbClr val="92D050"/>
    <a:srgbClr val="5BA4A7"/>
    <a:srgbClr val="401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5304" autoAdjust="0"/>
  </p:normalViewPr>
  <p:slideViewPr>
    <p:cSldViewPr snapToObjects="1">
      <p:cViewPr varScale="1">
        <p:scale>
          <a:sx n="153" d="100"/>
          <a:sy n="153" d="100"/>
        </p:scale>
        <p:origin x="390" y="126"/>
      </p:cViewPr>
      <p:guideLst>
        <p:guide orient="horz" pos="3055"/>
        <p:guide orient="horz" pos="1665"/>
        <p:guide pos="327"/>
        <p:guide pos="29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6.3185978892362502E-3"/>
                  <c:y val="1.118783791017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zh-CN" altLang="en-US" sz="1600" b="0" i="0" u="none" strike="noStrike" kern="1200" baseline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defRPr>
                    </a:pPr>
                    <a:r>
                      <a:rPr lang="zh-CN" altLang="en-US" sz="1200" b="0" i="0" u="none" strike="noStrike" kern="1200" baseline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rPr>
                      <a:t>发现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zh-CN" altLang="en-US" sz="1600" b="0" i="0" u="none" strike="noStrike" kern="1200" baseline="0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12197131243037E-2"/>
                  <c:y val="2.387920516535450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zh-CN" altLang="en-US" sz="1600" b="0" i="0" u="none" strike="noStrike" kern="1200" baseline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defRPr>
                    </a:pPr>
                    <a:r>
                      <a:rPr lang="zh-CN" altLang="en-US" sz="1200" b="0" i="0" u="none" strike="noStrike" kern="1200" baseline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rPr>
                      <a:t>监视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zh-CN" altLang="en-US" sz="1600" b="0" i="0" u="none" strike="noStrike" kern="1200" baseline="0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2.0343239294615699E-2"/>
                  <c:y val="-1.2316362465238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 rtl="0">
                      <a:defRPr lang="zh-CN" altLang="en-US" sz="1600" b="0" i="0" u="none" strike="noStrike" kern="1200" baseline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defRPr>
                    </a:pPr>
                    <a:r>
                      <a:rPr lang="zh-CN" altLang="en-US" sz="1200" b="0" i="0" u="none" strike="noStrike" kern="1200" baseline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rPr>
                      <a:t>防护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 rtl="0">
                    <a:defRPr lang="zh-CN" altLang="en-US" sz="1600" b="0" i="0" u="none" strike="noStrike" kern="1200" baseline="0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921481602994101"/>
                      <c:h val="0.115089408038267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7.7060435161432498E-3"/>
                  <c:y val="7.4728918631857804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defRPr>
                    </a:pPr>
                    <a:r>
                      <a:rPr lang="zh-CN" altLang="en-US" sz="12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报告</a:t>
                    </a:r>
                    <a:endParaRPr lang="zh-CN" altLang="en-US" sz="1200" b="0" dirty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600" b="0" i="0" u="none" strike="noStrike" kern="1200" baseline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1363887673763"/>
                      <c:h val="9.2842744113343895E-2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2.52443545296831E-2"/>
                  <c:y val="2.971956837592210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zh-CN" altLang="en-US" sz="1200" b="0" i="0" u="none" strike="noStrike" kern="1200" baseline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defRPr>
                    </a:pPr>
                    <a:r>
                      <a:rPr lang="zh-CN" altLang="en-US" sz="1200" b="0" i="0" u="none" strike="noStrike" kern="1200" baseline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rPr>
                      <a:t>部署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zh-CN" altLang="en-US" sz="1200" b="0" i="0" u="none" strike="noStrike" kern="1200" baseline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0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部署</c:v>
                </c:pt>
                <c:pt idx="1">
                  <c:v>发现</c:v>
                </c:pt>
                <c:pt idx="2">
                  <c:v>监视</c:v>
                </c:pt>
                <c:pt idx="3">
                  <c:v>防护</c:v>
                </c:pt>
                <c:pt idx="4">
                  <c:v>报告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1E7C508-CBDC-4A22-858A-E2D98D126154}" type="datetimeFigureOut">
              <a:rPr lang="zh-CN" altLang="en-US"/>
              <a:t>2017/7/3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42D412-37DC-4F0D-9F3A-8AC4BFEA34F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1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UFleet </a:t>
            </a:r>
            <a:r>
              <a:rPr lang="zh-CN" altLang="en-US"/>
              <a:t>从去年</a:t>
            </a:r>
            <a:r>
              <a:rPr lang="en-US" altLang="zh-CN"/>
              <a:t>9</a:t>
            </a:r>
            <a:r>
              <a:rPr lang="zh-CN" altLang="en-US"/>
              <a:t>月开始预研，年底立项，到今天，已经发布了试用版本</a:t>
            </a:r>
          </a:p>
        </p:txBody>
      </p:sp>
    </p:spTree>
    <p:extLst>
      <p:ext uri="{BB962C8B-B14F-4D97-AF65-F5344CB8AC3E}">
        <p14:creationId xmlns:p14="http://schemas.microsoft.com/office/powerpoint/2010/main" val="448714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5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59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59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smtClean="0"/>
              <a:t>单节点Volume</a:t>
            </a:r>
          </a:p>
          <a:p>
            <a:endParaRPr lang="zh-CN" altLang="en-US" smtClean="0"/>
          </a:p>
          <a:p>
            <a:r>
              <a:rPr lang="zh-CN" altLang="en-US" smtClean="0"/>
              <a:t>单节点Volume是最简单的普通Volume，它和Docker的存储卷类似，使用的是Pod所在K8S节点的本地目录。具体有两种，一种是 emptyDir，是一个匿名的空目录，由Kubernetes在创建Pod时创建，删除Pod时删除。另外一种是 hostPath，与emptyDir的区别是，它在Pod之外独立存在，由用户指定路径名。这类和节点绑定的存储卷在Pod迁移到其它节点后数据就会丢失，所以只能用于存储临时数据或用于在同一个Pod里的容器之间共享数据。</a:t>
            </a:r>
          </a:p>
          <a:p>
            <a:endParaRPr lang="zh-CN" altLang="en-US" smtClean="0"/>
          </a:p>
          <a:p>
            <a:r>
              <a:rPr lang="zh-CN" altLang="en-US" smtClean="0"/>
              <a:t>跨节点存储卷</a:t>
            </a:r>
          </a:p>
          <a:p>
            <a:endParaRPr lang="zh-CN" altLang="en-US" smtClean="0"/>
          </a:p>
          <a:p>
            <a:r>
              <a:rPr lang="zh-CN" altLang="en-US" smtClean="0"/>
              <a:t>这种存储卷不和某个具体的K8S节点绑定，而是独立于K8S节点存在的，整个存储集群和K8S集群是两个集群，相互独立。</a:t>
            </a:r>
          </a:p>
          <a:p>
            <a:endParaRPr lang="zh-CN" altLang="en-US" smtClean="0"/>
          </a:p>
          <a:p>
            <a:r>
              <a:rPr lang="zh-CN" altLang="en-US" smtClean="0"/>
              <a:t>跨节点的存储卷在Kubernetes上用的比较多，如果已有的存储不能满足要求，还可以开发自己的Volume插件，只需要实现Volume.go 里定义的接口。如果你是一个存储厂商，想要自己的存储支持Kubernetes 上运行的容器，就可以去开发一个自己的Volume插件。普通volume目前支持的各种存储插件及情况如下：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55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smtClean="0"/>
              <a:t>http://blog.csdn.net/liukuan73/article/details/60089305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存储管理跟计算管理是两个不同的问题。PersistentVolume 子系统，对存储的供应和使用做了抽象，以 API 形式提供给管理员和用户使用。要完成这一任务，我们引入了两个新的 API 资源：PersistentVolume（持久卷） 和 PersistentVolumeClaim（持久卷申请）。</a:t>
            </a:r>
          </a:p>
          <a:p>
            <a:endParaRPr lang="zh-CN" altLang="en-US" smtClean="0"/>
          </a:p>
          <a:p>
            <a:r>
              <a:rPr lang="zh-CN" altLang="en-US" smtClean="0"/>
              <a:t>PersistentVolume（PV）是集群之中的一块网络存储。跟 Node 一样，也是集群的资源。PV 跟 Volume (卷) 类似，不过会有独立于 Pod 的生命周期。这一 API 对象包含了存储的实现细节，例如 NFS、iSCSI 或者其他的云提供商的存储系统。</a:t>
            </a:r>
          </a:p>
          <a:p>
            <a:endParaRPr lang="zh-CN" altLang="en-US" smtClean="0"/>
          </a:p>
          <a:p>
            <a:r>
              <a:rPr lang="zh-CN" altLang="en-US" smtClean="0"/>
              <a:t>PersistentVolumeClaim (PVC) 是用户的一个请求。他跟 Pod 类似。Pod 消费 Node 的资源，PVCs 消费 PV 的资源。Pod 能够申请特定的资源（CPU 和 内存）；Claim 能够请求特定的尺寸和访问模式（例如可以加载一个读写，以及多个只读实例）</a:t>
            </a:r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965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smtClean="0">
                <a:sym typeface="+mn-ea"/>
              </a:rPr>
              <a:t>PV 和 PVC 的生命周期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>
                <a:sym typeface="+mn-ea"/>
              </a:rPr>
              <a:t>PV 是集群的资源。PVC 是对这一资源的请求，也是对资源的所有权的检验。PV 和 PVC 之间的互动遵循如下的生命周期。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>
                <a:sym typeface="+mn-ea"/>
              </a:rPr>
              <a:t>供应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>
                <a:sym typeface="+mn-ea"/>
              </a:rPr>
              <a:t>集群管理员会创建一系列的 PV。这些 PV 包含了为集群用户提供的真实存储资源。他们可利用 Kubernetes API 来消费。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>
                <a:sym typeface="+mn-ea"/>
              </a:rPr>
              <a:t>绑定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>
                <a:sym typeface="+mn-ea"/>
              </a:rPr>
              <a:t>用户创建一个包含了容量和访问模式的持久卷申请。Master 会监听 PVC 的产生，并尝试根据请求内容查找匹配的 PV，并把 PV 和 PVC 进行绑定。用户能够获取满足需要的资源，并且在使用过程中可能超出请求数量。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>
                <a:sym typeface="+mn-ea"/>
              </a:rPr>
              <a:t>如果找不到合适的卷，这一申请就会持续处于非绑定状态，一直到出现合适的 PV。例如一个集群准备了很多的 50G 大小的持久卷，（虽然总量足够）也是无法响应 100G 的申请的，除非把 100G 的 PV 加入集群。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>
                <a:sym typeface="+mn-ea"/>
              </a:rPr>
              <a:t>使用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>
                <a:sym typeface="+mn-ea"/>
              </a:rPr>
              <a:t>Pod 把申请作为卷来使用。集群会通过 PVC 查找绑定的 PV，并 Mount 给 Pod。对于支持多种访问方式的卷，用户在使用 PVC 作为卷的时候，可以指定需要的访问方式。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>
                <a:sym typeface="+mn-ea"/>
              </a:rPr>
              <a:t>一旦用户拥有了一个已经绑定的 PVC，被绑定的 PV 就归该用户所有了。用户的 Pods 能够通过在 Pod 的卷中包含的 PVC 来访问他们占有的 PV。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>
                <a:sym typeface="+mn-ea"/>
              </a:rPr>
              <a:t>释放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>
                <a:sym typeface="+mn-ea"/>
              </a:rPr>
              <a:t>当用户完成对卷的使用时，就可以利用 API 删除 PVC 对象了，而且他还可以重新申请。删除 PVC 后，对应的卷被视为 “被释放”，但是这时还不能给其他的 PVC 使用。之前的 PVC 数据还保存在卷中，要根据策略来进行后续处理。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>
                <a:sym typeface="+mn-ea"/>
              </a:rPr>
              <a:t>回收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>
                <a:sym typeface="+mn-ea"/>
              </a:rPr>
              <a:t>PV 的回收策略向集群阐述了在 PVC 释放卷的时候，应如何进行后续工作。目前可以采用三种策略：保留，回收或者删除。保留策略允许重新申请这一资源。在持久卷能够支持的情况下，删除策略会同时删除持久卷以及 AWS EBS/GCE PD 或者 Cinder 卷中的存储内容。如果插件能够支持，回收策略会执行基础的擦除操作（rm -rf /thevolume/*），这一卷就能被重新申请了。</a:t>
            </a:r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1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31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98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1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68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2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40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42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50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98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11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0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40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6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2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6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4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26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3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477069"/>
            <a:ext cx="9144000" cy="2666432"/>
          </a:xfrm>
          <a:prstGeom prst="rect">
            <a:avLst/>
          </a:prstGeom>
          <a:gradFill>
            <a:gsLst>
              <a:gs pos="0">
                <a:srgbClr val="4A236B"/>
              </a:gs>
              <a:gs pos="80000">
                <a:srgbClr val="572D7C"/>
              </a:gs>
              <a:gs pos="100000">
                <a:srgbClr val="754A94"/>
              </a:gs>
            </a:gsLst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 sz="3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524836" y="3871912"/>
            <a:ext cx="4094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3604716" y="1381835"/>
            <a:ext cx="1934570" cy="1933956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spcCol="0" rtlCol="0" anchor="ctr"/>
          <a:lstStyle/>
          <a:p>
            <a:pPr algn="ctr"/>
            <a:endParaRPr lang="en-US" sz="2100" b="1" dirty="0">
              <a:solidFill>
                <a:srgbClr val="401A5F"/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0638" cy="797096"/>
          </a:xfrm>
          <a:prstGeom prst="rect">
            <a:avLst/>
          </a:prstGeom>
        </p:spPr>
      </p:pic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3651052" y="1688911"/>
            <a:ext cx="1841897" cy="132042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1"/>
          </p:nvPr>
        </p:nvSpPr>
        <p:spPr>
          <a:xfrm>
            <a:off x="2960729" y="3410713"/>
            <a:ext cx="3222542" cy="430491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22" name="内容占位符 18"/>
          <p:cNvSpPr>
            <a:spLocks noGrp="1"/>
          </p:cNvSpPr>
          <p:nvPr>
            <p:ph sz="quarter" idx="12"/>
          </p:nvPr>
        </p:nvSpPr>
        <p:spPr>
          <a:xfrm>
            <a:off x="3507475" y="3906510"/>
            <a:ext cx="2129051" cy="290177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92811" y="17844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>
                <a:solidFill>
                  <a:srgbClr val="572D7C"/>
                </a:solidFill>
                <a:latin typeface="+mj-ea"/>
                <a:ea typeface="+mj-ea"/>
              </a:rPr>
              <a:t>目录</a:t>
            </a:r>
            <a:endParaRPr lang="en-US" sz="2000" b="0" dirty="0">
              <a:solidFill>
                <a:srgbClr val="572D7C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1" y="72527"/>
            <a:ext cx="460612" cy="483000"/>
          </a:xfrm>
          <a:prstGeom prst="rect">
            <a:avLst/>
          </a:prstGeom>
          <a:solidFill>
            <a:srgbClr val="754A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"/>
            <a:ext cx="9144000" cy="1740089"/>
          </a:xfrm>
          <a:prstGeom prst="rect">
            <a:avLst/>
          </a:prstGeom>
          <a:gradFill>
            <a:gsLst>
              <a:gs pos="0">
                <a:srgbClr val="4A236B"/>
              </a:gs>
              <a:gs pos="80000">
                <a:srgbClr val="572D7C"/>
              </a:gs>
              <a:gs pos="100000">
                <a:srgbClr val="754A94"/>
              </a:gs>
            </a:gsLst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 sz="3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290608" y="3510887"/>
            <a:ext cx="458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>
            <a:spLocks noChangeAspect="1"/>
          </p:cNvSpPr>
          <p:nvPr userDrawn="1"/>
        </p:nvSpPr>
        <p:spPr>
          <a:xfrm>
            <a:off x="3616147" y="773111"/>
            <a:ext cx="1934570" cy="1933956"/>
          </a:xfrm>
          <a:prstGeom prst="ellipse">
            <a:avLst/>
          </a:prstGeom>
          <a:solidFill>
            <a:srgbClr val="4A236B"/>
          </a:solidFill>
          <a:ln w="76200"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标题占位符 1"/>
          <p:cNvSpPr>
            <a:spLocks noGrp="1"/>
          </p:cNvSpPr>
          <p:nvPr>
            <p:ph type="title"/>
          </p:nvPr>
        </p:nvSpPr>
        <p:spPr bwMode="auto">
          <a:xfrm>
            <a:off x="2682981" y="2911381"/>
            <a:ext cx="3800902" cy="611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ctr" anchorCtr="0" compatLnSpc="1"/>
          <a:lstStyle>
            <a:lvl1pPr>
              <a:defRPr>
                <a:solidFill>
                  <a:srgbClr val="754A94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2988404" y="1513737"/>
            <a:ext cx="3449364" cy="452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350"/>
              </a:spcAft>
              <a:defRPr sz="21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350"/>
              </a:spcAft>
              <a:def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350"/>
              </a:spcAft>
              <a:defRPr sz="15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350"/>
              </a:spcAft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350"/>
              </a:spcAft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457201" y="4767264"/>
            <a:ext cx="1184275" cy="273844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/>
            </a:lvl1pPr>
          </a:lstStyle>
          <a:p>
            <a:pPr>
              <a:defRPr/>
            </a:pPr>
            <a:fld id="{481291ED-722B-4F37-8E33-2490CF5A54C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 bwMode="auto">
          <a:xfrm>
            <a:off x="457201" y="72526"/>
            <a:ext cx="6426200" cy="48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ctr" anchorCtr="0" compatLnSpc="1"/>
          <a:lstStyle>
            <a:lvl1pPr>
              <a:defRPr sz="2000" b="0">
                <a:solidFill>
                  <a:srgbClr val="754A94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1" y="72527"/>
            <a:ext cx="460612" cy="483000"/>
          </a:xfrm>
          <a:prstGeom prst="rect">
            <a:avLst/>
          </a:prstGeom>
          <a:solidFill>
            <a:srgbClr val="754A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679758"/>
            <a:ext cx="928688" cy="3686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3812541" y="4840113"/>
            <a:ext cx="2057401" cy="141983"/>
          </a:xfrm>
          <a:prstGeom prst="rect">
            <a:avLst/>
          </a:prstGeom>
        </p:spPr>
        <p:txBody>
          <a:bodyPr lIns="76535" tIns="38268" rIns="76535" bIns="38268"/>
          <a:lstStyle/>
          <a:p>
            <a:pPr lvl="0"/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539552" y="123478"/>
            <a:ext cx="7200800" cy="512585"/>
          </a:xfrm>
          <a:prstGeom prst="rect">
            <a:avLst/>
          </a:prstGeom>
        </p:spPr>
        <p:txBody>
          <a:bodyPr lIns="76535" tIns="38268" rIns="76535" bIns="38268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75" dirty="0" err="1">
                <a:solidFill>
                  <a:srgbClr val="FFFFFF"/>
                </a:solidFill>
              </a:rPr>
              <a:t>单击此处编辑母版标题样式</a:t>
            </a:r>
            <a:endParaRPr sz="2475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843558"/>
            <a:ext cx="8136904" cy="562161"/>
          </a:xfrm>
        </p:spPr>
        <p:txBody>
          <a:bodyPr/>
          <a:lstStyle>
            <a:lvl1pPr>
              <a:defRPr sz="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3568" y="1444578"/>
            <a:ext cx="2736304" cy="6480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fld id="{C473BB8F-4C92-4E9A-951A-738BB33C1881}" type="datetimeFigureOut">
              <a:rPr lang="zh-CN" altLang="en-US" dirty="0" smtClean="0"/>
              <a:t>​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3812541" y="4840113"/>
            <a:ext cx="2057401" cy="141983"/>
          </a:xfrm>
          <a:prstGeom prst="rect">
            <a:avLst/>
          </a:prstGeom>
        </p:spPr>
        <p:txBody>
          <a:bodyPr lIns="57401" tIns="28701" rIns="57401" bIns="28701"/>
          <a:lstStyle/>
          <a:p>
            <a:pPr lvl="0"/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3305175"/>
            <a:ext cx="9144000" cy="1838326"/>
          </a:xfrm>
          <a:prstGeom prst="rect">
            <a:avLst/>
          </a:prstGeom>
          <a:gradFill>
            <a:gsLst>
              <a:gs pos="0">
                <a:srgbClr val="4A236B"/>
              </a:gs>
              <a:gs pos="80000">
                <a:srgbClr val="572D7C"/>
              </a:gs>
              <a:gs pos="100000">
                <a:srgbClr val="754A94"/>
              </a:gs>
            </a:gsLst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有容云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kumimoji="1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构筑企业容器云</a:t>
            </a:r>
            <a:endParaRPr kumimoji="1" lang="en-US" altLang="zh-CN" sz="2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kumimoji="1" lang="zh-CN" altLang="en-US" sz="3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620068" y="4224338"/>
            <a:ext cx="4094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0638" cy="79709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824607" y="4224338"/>
            <a:ext cx="17815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kumimoji="1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www.youruncloud.com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10" y="1192171"/>
            <a:ext cx="1379579" cy="137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62000" y="1200151"/>
            <a:ext cx="79248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7712613" y="4673991"/>
            <a:ext cx="1431388" cy="469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65357" y="4767262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0BB186DB-1B7B-444F-9E47-3190BB1749F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kumimoji="1" sz="2400" b="1" kern="1200">
          <a:solidFill>
            <a:srgbClr val="0070C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9pPr>
    </p:titleStyle>
    <p:bodyStyle>
      <a:lvl1pPr marL="257175" indent="-257175" algn="l" defTabSz="3429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557530" indent="-214630" algn="l" defTabSz="3429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857250" indent="-171450" algn="l" defTabSz="3429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200150" indent="-171450" algn="l" defTabSz="3429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1543050" indent="-171450" algn="l" defTabSz="3429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18859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37845" y="1203325"/>
            <a:ext cx="7943850" cy="64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83" tIns="38092" rIns="76183" bIns="38092">
            <a:spAutoFit/>
          </a:bodyPr>
          <a:lstStyle>
            <a:lvl1pPr defTabSz="438150" eaLnBrk="0" hangingPunct="0">
              <a:spcBef>
                <a:spcPct val="20000"/>
              </a:spcBef>
              <a:buFont typeface="Arial" panose="020B0604020202020204" pitchFamily="34" charset="0"/>
              <a:defRPr sz="14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438150" eaLnBrk="0" hangingPunct="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438150" eaLnBrk="0" hangingPunct="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438150" eaLnBrk="0" hangingPunct="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438150" eaLnBrk="0" hangingPunct="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4381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4381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4381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4381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ctr" eaLnBrk="1" fontAlgn="auto" hangingPunct="1">
              <a:lnSpc>
                <a:spcPts val="45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sz="2800">
                <a:solidFill>
                  <a:schemeClr val="bg1"/>
                </a:solidFill>
              </a:rPr>
              <a:t>有容云产品化 Kubernetes 容器云平台实践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55650" y="4659313"/>
            <a:ext cx="21542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83" tIns="38092" rIns="76183" bIns="38092">
            <a:spAutoFit/>
          </a:bodyPr>
          <a:lstStyle>
            <a:lvl1pPr defTabSz="438150" eaLnBrk="0" hangingPunct="0">
              <a:spcBef>
                <a:spcPct val="20000"/>
              </a:spcBef>
              <a:buFont typeface="Arial" panose="020B0604020202020204" pitchFamily="34" charset="0"/>
              <a:defRPr sz="14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438150" eaLnBrk="0" hangingPunct="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438150" eaLnBrk="0" hangingPunct="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438150" eaLnBrk="0" hangingPunct="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438150" eaLnBrk="0" hangingPunct="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4381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4381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4381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4381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defTabSz="4381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深圳市云舒网络技术有限公司</a:t>
            </a:r>
            <a:endParaRPr kumimoji="0" lang="en-US" altLang="zh-CN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69462" y="2490450"/>
            <a:ext cx="38277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Helvetica Neue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Helvetica Neue"/>
              </a:rPr>
              <a:t>邓绍军（</a:t>
            </a:r>
            <a:r>
              <a:rPr lang="zh-CN" altLang="en-US" dirty="0">
                <a:solidFill>
                  <a:schemeClr val="bg1"/>
                </a:solidFill>
                <a:latin typeface="Helvetica Neue"/>
              </a:rPr>
              <a:t>有容云高级</a:t>
            </a:r>
            <a:r>
              <a:rPr lang="zh-CN" altLang="en-US" dirty="0" smtClean="0">
                <a:solidFill>
                  <a:schemeClr val="bg1"/>
                </a:solidFill>
                <a:latin typeface="Helvetica Neue"/>
              </a:rPr>
              <a:t>软件工程师）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r>
              <a:rPr lang="zh-CN" altLang="zh-CN" b="1" dirty="0">
                <a:sym typeface="+mn-ea"/>
              </a:rPr>
              <a:t>主要概念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558290" y="1155065"/>
          <a:ext cx="6027420" cy="283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4" imgW="8064500" imgH="3810000" progId="Visio.Drawing.15">
                  <p:embed/>
                </p:oleObj>
              </mc:Choice>
              <mc:Fallback>
                <p:oleObj r:id="rId4" imgW="8064500" imgH="381000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5"/>
                    </p:blipFill>
                    <p:spPr>
                      <a:xfrm>
                        <a:off x="1558290" y="1155065"/>
                        <a:ext cx="6027420" cy="283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995488" y="2954338"/>
            <a:ext cx="5370512" cy="0"/>
          </a:xfrm>
          <a:prstGeom prst="line">
            <a:avLst/>
          </a:prstGeom>
          <a:ln>
            <a:solidFill>
              <a:srgbClr val="572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995488" y="3806825"/>
            <a:ext cx="5370512" cy="0"/>
          </a:xfrm>
          <a:prstGeom prst="line">
            <a:avLst/>
          </a:prstGeom>
          <a:ln>
            <a:solidFill>
              <a:srgbClr val="572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20521" y="3088194"/>
            <a:ext cx="3479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572D7C"/>
                </a:solidFill>
                <a:latin typeface="微软雅黑" panose="020B0503020204020204" charset="-122"/>
                <a:ea typeface="微软雅黑" panose="020B0503020204020204" charset="-122"/>
              </a:rPr>
              <a:t>Kubernetes</a:t>
            </a:r>
            <a:r>
              <a:rPr lang="zh-CN" altLang="en-US" sz="3200" b="1" dirty="0">
                <a:solidFill>
                  <a:srgbClr val="572D7C"/>
                </a:solidFill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r>
              <a:rPr lang="zh-CN" altLang="en-US" sz="3200" b="1" dirty="0" smtClean="0">
                <a:solidFill>
                  <a:srgbClr val="572D7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9" name="六边形 8"/>
          <p:cNvSpPr/>
          <p:nvPr/>
        </p:nvSpPr>
        <p:spPr>
          <a:xfrm rot="5400000">
            <a:off x="3660775" y="660400"/>
            <a:ext cx="1822450" cy="1670050"/>
          </a:xfrm>
          <a:prstGeom prst="hexagon">
            <a:avLst/>
          </a:prstGeom>
          <a:solidFill>
            <a:srgbClr val="401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14342" name="文本框 9"/>
          <p:cNvSpPr txBox="1">
            <a:spLocks noChangeArrowheads="1"/>
          </p:cNvSpPr>
          <p:nvPr/>
        </p:nvSpPr>
        <p:spPr bwMode="auto">
          <a:xfrm>
            <a:off x="3792538" y="1033463"/>
            <a:ext cx="1998662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5400" b="1">
                <a:solidFill>
                  <a:schemeClr val="bg1"/>
                </a:solidFill>
              </a:rPr>
              <a:t>   2</a:t>
            </a:r>
            <a:endParaRPr lang="zh-CN" altLang="en-US" sz="5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Kubernetes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网络</a:t>
            </a:r>
          </a:p>
        </p:txBody>
      </p:sp>
      <p:sp>
        <p:nvSpPr>
          <p:cNvPr id="5" name="文本框 23"/>
          <p:cNvSpPr txBox="1"/>
          <p:nvPr/>
        </p:nvSpPr>
        <p:spPr>
          <a:xfrm>
            <a:off x="539552" y="699542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容器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网络发展到现在，已经是双雄会的格局。双雄会其实指的就是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Docker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CNM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Google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CoreOS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Kuberenetes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主导的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CNI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。首先明确一点，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CNM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CNI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并不是网络实现，他们是网络规范和网络体系，从研发的角度他们就是一堆接口，你底层是用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Flannel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也好、用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Calico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也好，他们并不关心，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CNM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CNI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关心的是网络管理的问题。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                                       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419622"/>
            <a:ext cx="5544616" cy="3340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Kubernetes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-Flannel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23"/>
          <p:cNvSpPr txBox="1"/>
          <p:nvPr/>
        </p:nvSpPr>
        <p:spPr>
          <a:xfrm>
            <a:off x="5652120" y="690825"/>
            <a:ext cx="33123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Flannel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数据从源容器中发出后，经由所在主机的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docker0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虚拟网卡转发到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flannel0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虚拟网卡，这是个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P2P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的虚拟网卡，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flanneld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服务监听在网卡的另外一端（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Flannel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Etcd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服务维护了一张节点间的路由表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主机的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flanneld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服务将原本的数据内容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UDP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封装后根据自己的路由表投递给目的节点的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flanneld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服务，数据到达以后被解包，然后直接进入目的节点的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flannel0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虚拟网卡，然后被转发到目的主机的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docker0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虚拟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网卡；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最后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就像本机容器通信一下的有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docker0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路由到达目标容器，这样整个数据包的传递就完成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了。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8" y="864096"/>
            <a:ext cx="5610680" cy="3867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Kubernetes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r>
              <a:rPr lang="en-US" altLang="zh-CN" dirty="0"/>
              <a:t>-Flannel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23"/>
          <p:cNvSpPr txBox="1"/>
          <p:nvPr/>
        </p:nvSpPr>
        <p:spPr>
          <a:xfrm>
            <a:off x="539552" y="627534"/>
            <a:ext cx="806489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Flannel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技术特点：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每台主机一个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CIDR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，三层互通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主机间有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种封包方式，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udp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vxlan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host-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gw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aws-vpc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gce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alloc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容器间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联通但对外服务需要映射到主机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和端口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设计主机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CIDR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不够灵活，造成大量的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浪费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Kubernetes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-Calico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23"/>
          <p:cNvSpPr txBox="1"/>
          <p:nvPr/>
        </p:nvSpPr>
        <p:spPr>
          <a:xfrm>
            <a:off x="6660232" y="627534"/>
            <a:ext cx="194421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23"/>
          <p:cNvSpPr txBox="1"/>
          <p:nvPr/>
        </p:nvSpPr>
        <p:spPr>
          <a:xfrm>
            <a:off x="6812632" y="779934"/>
            <a:ext cx="194421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23"/>
          <p:cNvSpPr txBox="1"/>
          <p:nvPr/>
        </p:nvSpPr>
        <p:spPr>
          <a:xfrm>
            <a:off x="1398426" y="1409924"/>
            <a:ext cx="34616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23"/>
          <p:cNvSpPr txBox="1"/>
          <p:nvPr/>
        </p:nvSpPr>
        <p:spPr>
          <a:xfrm>
            <a:off x="5292080" y="1042447"/>
            <a:ext cx="3672408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Felix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Calico Agent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，跑在每台需要运行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Workload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的节点上，主要负责配置路由及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ACLs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等信息来确保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Endpoint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的连通状态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etcd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分布式键值存储，主要负责网络元数据一致性，确保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Calico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网络状态的准确性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BGP Client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BIRD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主要负责把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Felix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写入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Kernel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的路由信息分发到当前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Calico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网络，确保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Workload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间的通信的有效性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BGP Route Reflector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BIRD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大规模部署时使用，摒弃所有节点互联的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mesh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模式，通过一个或者多个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BGP Route Reflector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来完成集中式的路由分发。</a:t>
            </a:r>
          </a:p>
          <a:p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8" name="Picture 4" descr="http://w8.sanwen8.cn/mmbiz/A1HKVXsfHNlNPzVAOFBrLMy4HZuHrd6J4pfvxjBBjLxgyV5OHic8SouMO7qouKO1z85tZ3EyI7kYlCNTFhG7EXA/640?wx_fmt=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7614"/>
            <a:ext cx="491071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23"/>
          <p:cNvSpPr txBox="1"/>
          <p:nvPr/>
        </p:nvSpPr>
        <p:spPr>
          <a:xfrm>
            <a:off x="539552" y="771550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Calico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架构图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Kubernetes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r>
              <a:rPr lang="en-US" altLang="zh-CN" dirty="0" smtClean="0"/>
              <a:t>-</a:t>
            </a:r>
            <a:r>
              <a:rPr lang="en-US" altLang="zh-CN" dirty="0"/>
              <a:t>Calico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23"/>
          <p:cNvSpPr txBox="1"/>
          <p:nvPr/>
        </p:nvSpPr>
        <p:spPr>
          <a:xfrm>
            <a:off x="539552" y="627534"/>
            <a:ext cx="806489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54525"/>
            <a:ext cx="7632848" cy="4105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995488" y="2954338"/>
            <a:ext cx="5370512" cy="0"/>
          </a:xfrm>
          <a:prstGeom prst="line">
            <a:avLst/>
          </a:prstGeom>
          <a:ln>
            <a:solidFill>
              <a:srgbClr val="572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995488" y="3806825"/>
            <a:ext cx="5370512" cy="0"/>
          </a:xfrm>
          <a:prstGeom prst="line">
            <a:avLst/>
          </a:prstGeom>
          <a:ln>
            <a:solidFill>
              <a:srgbClr val="572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123943" y="3118972"/>
            <a:ext cx="2958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572D7C"/>
                </a:solidFill>
                <a:latin typeface="微软雅黑" panose="020B0503020204020204" charset="-122"/>
                <a:ea typeface="微软雅黑" panose="020B0503020204020204" charset="-122"/>
              </a:rPr>
              <a:t>Kubernetes</a:t>
            </a:r>
            <a:r>
              <a:rPr lang="zh-CN" altLang="en-US" sz="2800" b="1" dirty="0">
                <a:solidFill>
                  <a:srgbClr val="572D7C"/>
                </a:solidFill>
                <a:latin typeface="微软雅黑" panose="020B0503020204020204" charset="-122"/>
                <a:ea typeface="微软雅黑" panose="020B0503020204020204" charset="-122"/>
              </a:rPr>
              <a:t>存储</a:t>
            </a:r>
          </a:p>
        </p:txBody>
      </p:sp>
      <p:sp>
        <p:nvSpPr>
          <p:cNvPr id="9" name="六边形 8"/>
          <p:cNvSpPr/>
          <p:nvPr/>
        </p:nvSpPr>
        <p:spPr>
          <a:xfrm rot="5400000">
            <a:off x="3660775" y="660400"/>
            <a:ext cx="1822450" cy="1670050"/>
          </a:xfrm>
          <a:prstGeom prst="hexagon">
            <a:avLst/>
          </a:prstGeom>
          <a:solidFill>
            <a:srgbClr val="401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14342" name="文本框 9"/>
          <p:cNvSpPr txBox="1">
            <a:spLocks noChangeArrowheads="1"/>
          </p:cNvSpPr>
          <p:nvPr/>
        </p:nvSpPr>
        <p:spPr bwMode="auto">
          <a:xfrm>
            <a:off x="3792538" y="1033463"/>
            <a:ext cx="1998662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5400" b="1" dirty="0">
                <a:solidFill>
                  <a:schemeClr val="bg1"/>
                </a:solidFill>
              </a:rPr>
              <a:t>   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en-US" altLang="zh-CN" b="1" dirty="0" smtClean="0">
                <a:solidFill>
                  <a:srgbClr val="572D7C"/>
                </a:solidFill>
                <a:sym typeface="+mn-ea"/>
              </a:rPr>
              <a:t>Kubernetes</a:t>
            </a:r>
            <a:r>
              <a:rPr lang="zh-CN" altLang="en-US" b="1" dirty="0">
                <a:solidFill>
                  <a:srgbClr val="572D7C"/>
                </a:solidFill>
                <a:sym typeface="+mn-ea"/>
              </a:rPr>
              <a:t>存储定义</a:t>
            </a:r>
            <a:endParaRPr lang="zh-CN" altLang="x-none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835" y="699770"/>
            <a:ext cx="816165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x-none" altLang="zh-CN" sz="1400" dirty="0" smtClean="0">
                <a:latin typeface="+mj-ea"/>
                <a:ea typeface="+mj-ea"/>
                <a:sym typeface="+mn-ea"/>
              </a:rPr>
              <a:t>Kubernetes</a:t>
            </a:r>
            <a:r>
              <a:rPr lang="zh-CN" altLang="x-none" sz="1400" dirty="0" smtClean="0">
                <a:latin typeface="+mj-ea"/>
                <a:ea typeface="+mj-ea"/>
                <a:sym typeface="+mn-ea"/>
              </a:rPr>
              <a:t>对存储抽象了两种存储卷</a:t>
            </a:r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</a:rPr>
              <a:t>：Volume，Persistent Volume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835" y="1437005"/>
            <a:ext cx="720979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x-none" sz="16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Volume</a:t>
            </a:r>
            <a:r>
              <a:rPr lang="zh-CN" altLang="en-US" sz="16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： 与</a:t>
            </a:r>
            <a:r>
              <a:rPr lang="en-US" altLang="zh-CN" sz="16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Pod</a:t>
            </a:r>
            <a:r>
              <a:rPr lang="zh-CN" altLang="en-US" sz="16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之间是静态绑定</a:t>
            </a:r>
          </a:p>
          <a:p>
            <a:pPr marL="0" indent="0" algn="l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与Docker的存储卷类似，使用的是Pod所在K</a:t>
            </a:r>
            <a:r>
              <a:rPr lang="en-US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ubernetes</a:t>
            </a:r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节点的本地目录，分为两种：</a:t>
            </a:r>
            <a:r>
              <a:rPr lang="en-US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</a:t>
            </a:r>
          </a:p>
          <a:p>
            <a:pPr marL="0" indent="0" algn="l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1. </a:t>
            </a:r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emptyDir：一个匿名的空目录，在创建Pod时创建，删除Pod时删除。</a:t>
            </a:r>
          </a:p>
          <a:p>
            <a:pPr marL="0" indent="0" algn="l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en-US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2. hostPath</a:t>
            </a:r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：</a:t>
            </a:r>
            <a:r>
              <a:rPr lang="en-US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在Pod之外独立存在，由用户指定</a:t>
            </a:r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宿主机上的文件或目录</a:t>
            </a:r>
            <a:r>
              <a:rPr lang="en-US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。</a:t>
            </a:r>
          </a:p>
          <a:p>
            <a:pPr marL="0" indent="0" algn="l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3. </a:t>
            </a:r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跨节点卷： </a:t>
            </a:r>
            <a:r>
              <a:rPr lang="en-US" altLang="zh-CN" sz="1400" dirty="0" smtClean="0">
                <a:latin typeface="+mj-ea"/>
                <a:ea typeface="+mj-ea"/>
                <a:sym typeface="+mn-ea"/>
              </a:rPr>
              <a:t>独立于</a:t>
            </a:r>
            <a:r>
              <a:rPr lang="zh-CN" altLang="en-US" sz="1400" dirty="0" smtClean="0">
                <a:latin typeface="+mj-ea"/>
                <a:ea typeface="+mj-ea"/>
                <a:sym typeface="+mn-ea"/>
              </a:rPr>
              <a:t>K</a:t>
            </a:r>
            <a:r>
              <a:rPr lang="en-US" altLang="zh-CN" sz="1400" dirty="0" smtClean="0">
                <a:latin typeface="+mj-ea"/>
                <a:ea typeface="+mj-ea"/>
                <a:sym typeface="+mn-ea"/>
              </a:rPr>
              <a:t>ubernetes节点存在</a:t>
            </a:r>
            <a:r>
              <a:rPr lang="zh-CN" altLang="en-US" sz="1400" dirty="0" smtClean="0">
                <a:latin typeface="+mj-ea"/>
                <a:ea typeface="+mj-ea"/>
                <a:sym typeface="+mn-ea"/>
              </a:rPr>
              <a:t>，可在多个节点上访问使用。</a:t>
            </a:r>
            <a:endParaRPr lang="x-none" altLang="zh-CN" sz="1400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en-US" altLang="zh-CN" b="1" dirty="0" smtClean="0">
                <a:solidFill>
                  <a:srgbClr val="572D7C"/>
                </a:solidFill>
                <a:sym typeface="+mn-ea"/>
              </a:rPr>
              <a:t>Kubernetes</a:t>
            </a:r>
            <a:r>
              <a:rPr lang="zh-CN" altLang="en-US" b="1" dirty="0">
                <a:solidFill>
                  <a:srgbClr val="572D7C"/>
                </a:solidFill>
                <a:sym typeface="+mn-ea"/>
              </a:rPr>
              <a:t>存储定义</a:t>
            </a:r>
            <a:endParaRPr lang="zh-CN" altLang="x-none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835" y="699770"/>
            <a:ext cx="81616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x-none" altLang="zh-CN" sz="1400" dirty="0" smtClean="0">
                <a:latin typeface="+mj-ea"/>
                <a:ea typeface="+mj-ea"/>
                <a:sym typeface="+mn-ea"/>
              </a:rPr>
              <a:t>Kubernetes</a:t>
            </a:r>
            <a:r>
              <a:rPr lang="zh-CN" altLang="x-none" sz="1400" dirty="0" smtClean="0">
                <a:latin typeface="+mj-ea"/>
                <a:ea typeface="+mj-ea"/>
                <a:sym typeface="+mn-ea"/>
              </a:rPr>
              <a:t>对存储提供三个层次上的定义</a:t>
            </a:r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</a:rPr>
              <a:t>：Volume，Persistent Volume 和动态存储供应(dynamic provisioning)。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1517650"/>
            <a:ext cx="720979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x-none" sz="16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Persistent Volume(PV)</a:t>
            </a:r>
            <a:r>
              <a:rPr lang="zh-CN" altLang="en-US" sz="16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：与</a:t>
            </a:r>
            <a:r>
              <a:rPr lang="en-US" altLang="zh-CN" sz="16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Pod</a:t>
            </a:r>
            <a:r>
              <a:rPr lang="zh-CN" altLang="en-US" sz="16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之间动态绑定</a:t>
            </a:r>
          </a:p>
          <a:p>
            <a:pPr marL="0" indent="0" algn="l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PV</a:t>
            </a:r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是</a:t>
            </a:r>
            <a:r>
              <a:rPr lang="en-US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kubernetes</a:t>
            </a:r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的资源对象，可以单独创建</a:t>
            </a:r>
            <a:r>
              <a:rPr lang="en-US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PV</a:t>
            </a:r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，借助Persistent Volume Claim</a:t>
            </a:r>
            <a:r>
              <a:rPr lang="en-US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(PVC)</a:t>
            </a:r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与</a:t>
            </a:r>
            <a:r>
              <a:rPr lang="en-US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Pod</a:t>
            </a:r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实现动态绑定，PV先创建分类，PVC请求已创建的某个类（StorageClass）的资源。</a:t>
            </a:r>
          </a:p>
          <a:p>
            <a:pPr marL="0" indent="0" algn="l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marL="0" indent="0" algn="l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+mj-ea"/>
                <a:ea typeface="+mj-ea"/>
                <a:sym typeface="+mn-ea"/>
              </a:rPr>
              <a:t>Access Modes（访问模式）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0" indent="0" algn="l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+mj-ea"/>
                <a:ea typeface="+mj-ea"/>
                <a:sym typeface="+mn-ea"/>
              </a:rPr>
              <a:t>ReadWriteOnce：该卷能够以读写模式被加载到一个节点上。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0" indent="0" algn="l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+mj-ea"/>
                <a:ea typeface="+mj-ea"/>
                <a:sym typeface="+mn-ea"/>
              </a:rPr>
              <a:t>ReadOnlyMany：该卷能够以只读模式加载到多个节点上。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0" indent="0" algn="l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+mj-ea"/>
                <a:ea typeface="+mj-ea"/>
                <a:sym typeface="+mn-ea"/>
              </a:rPr>
              <a:t>ReadWriteMany：该卷能够以读写模式被多个节点同时加载。</a:t>
            </a:r>
            <a:endParaRPr lang="zh-CN" altLang="en-US" sz="1400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619672" y="936639"/>
            <a:ext cx="2655766" cy="438150"/>
            <a:chOff x="2445570" y="1024542"/>
            <a:chExt cx="2654858" cy="437850"/>
          </a:xfrm>
        </p:grpSpPr>
        <p:sp>
          <p:nvSpPr>
            <p:cNvPr id="35" name="六边形 34"/>
            <p:cNvSpPr/>
            <p:nvPr/>
          </p:nvSpPr>
          <p:spPr>
            <a:xfrm>
              <a:off x="2445570" y="1024542"/>
              <a:ext cx="541153" cy="437850"/>
            </a:xfrm>
            <a:prstGeom prst="hexagon">
              <a:avLst/>
            </a:prstGeom>
            <a:solidFill>
              <a:srgbClr val="401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200" dirty="0">
                  <a:latin typeface="+mj-ea"/>
                  <a:ea typeface="+mj-ea"/>
                </a:rPr>
                <a:t>01</a:t>
              </a:r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31138" y="1059443"/>
              <a:ext cx="1969290" cy="369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572D7C"/>
                  </a:solidFill>
                  <a:latin typeface="+mj-ea"/>
                  <a:ea typeface="+mj-ea"/>
                </a:rPr>
                <a:t>Kubernetes</a:t>
              </a:r>
              <a:r>
                <a:rPr lang="zh-CN" altLang="en-US" b="1" dirty="0" smtClean="0">
                  <a:solidFill>
                    <a:srgbClr val="572D7C"/>
                  </a:solidFill>
                  <a:latin typeface="+mj-ea"/>
                  <a:ea typeface="+mj-ea"/>
                </a:rPr>
                <a:t>介绍</a:t>
              </a:r>
              <a:endParaRPr lang="en-US" altLang="zh-CN" b="1" dirty="0" smtClean="0">
                <a:solidFill>
                  <a:srgbClr val="572D7C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5"/>
          <p:cNvGrpSpPr/>
          <p:nvPr/>
        </p:nvGrpSpPr>
        <p:grpSpPr bwMode="auto">
          <a:xfrm>
            <a:off x="1619673" y="1557535"/>
            <a:ext cx="2655765" cy="438151"/>
            <a:chOff x="2445570" y="1024542"/>
            <a:chExt cx="2654857" cy="437850"/>
          </a:xfrm>
        </p:grpSpPr>
        <p:sp>
          <p:nvSpPr>
            <p:cNvPr id="7" name="六边形 6"/>
            <p:cNvSpPr/>
            <p:nvPr/>
          </p:nvSpPr>
          <p:spPr>
            <a:xfrm>
              <a:off x="2445570" y="1024542"/>
              <a:ext cx="541153" cy="437850"/>
            </a:xfrm>
            <a:prstGeom prst="hexagon">
              <a:avLst/>
            </a:prstGeom>
            <a:solidFill>
              <a:srgbClr val="401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200" dirty="0">
                  <a:latin typeface="+mj-ea"/>
                  <a:ea typeface="+mj-ea"/>
                </a:rPr>
                <a:t>02</a:t>
              </a:r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31137" y="1059443"/>
              <a:ext cx="1969290" cy="369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572D7C"/>
                  </a:solidFill>
                  <a:latin typeface="+mj-ea"/>
                  <a:ea typeface="+mj-ea"/>
                </a:rPr>
                <a:t>Kubernetes</a:t>
              </a:r>
              <a:r>
                <a:rPr lang="zh-CN" altLang="en-US" b="1" dirty="0">
                  <a:solidFill>
                    <a:srgbClr val="572D7C"/>
                  </a:solidFill>
                  <a:latin typeface="+mj-ea"/>
                  <a:ea typeface="+mj-ea"/>
                </a:rPr>
                <a:t>网络</a:t>
              </a:r>
              <a:endParaRPr lang="zh-CN" altLang="en-US" b="1" dirty="0" smtClean="0">
                <a:solidFill>
                  <a:srgbClr val="572D7C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组合 8"/>
          <p:cNvGrpSpPr/>
          <p:nvPr/>
        </p:nvGrpSpPr>
        <p:grpSpPr bwMode="auto">
          <a:xfrm>
            <a:off x="1626022" y="2205608"/>
            <a:ext cx="2655764" cy="438150"/>
            <a:chOff x="2445570" y="1024542"/>
            <a:chExt cx="2654857" cy="437850"/>
          </a:xfrm>
        </p:grpSpPr>
        <p:sp>
          <p:nvSpPr>
            <p:cNvPr id="10" name="六边形 9"/>
            <p:cNvSpPr/>
            <p:nvPr/>
          </p:nvSpPr>
          <p:spPr>
            <a:xfrm>
              <a:off x="2445570" y="1024542"/>
              <a:ext cx="541153" cy="437850"/>
            </a:xfrm>
            <a:prstGeom prst="hexagon">
              <a:avLst/>
            </a:prstGeom>
            <a:solidFill>
              <a:srgbClr val="401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200" dirty="0">
                  <a:latin typeface="+mj-ea"/>
                  <a:ea typeface="+mj-ea"/>
                </a:rPr>
                <a:t>03</a:t>
              </a:r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31137" y="1059443"/>
              <a:ext cx="1969290" cy="369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572D7C"/>
                  </a:solidFill>
                  <a:latin typeface="+mj-ea"/>
                  <a:ea typeface="+mj-ea"/>
                </a:rPr>
                <a:t>Kubernetes</a:t>
              </a:r>
              <a:r>
                <a:rPr lang="zh-CN" altLang="en-US" b="1" dirty="0">
                  <a:solidFill>
                    <a:srgbClr val="572D7C"/>
                  </a:solidFill>
                  <a:latin typeface="+mj-ea"/>
                  <a:ea typeface="+mj-ea"/>
                </a:rPr>
                <a:t>存储</a:t>
              </a:r>
              <a:endParaRPr lang="zh-CN" altLang="en-US" b="1" dirty="0" smtClean="0">
                <a:solidFill>
                  <a:srgbClr val="572D7C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11"/>
          <p:cNvGrpSpPr/>
          <p:nvPr/>
        </p:nvGrpSpPr>
        <p:grpSpPr bwMode="auto">
          <a:xfrm>
            <a:off x="1626025" y="2853680"/>
            <a:ext cx="2219325" cy="438150"/>
            <a:chOff x="2445570" y="1024542"/>
            <a:chExt cx="2218565" cy="437850"/>
          </a:xfrm>
        </p:grpSpPr>
        <p:sp>
          <p:nvSpPr>
            <p:cNvPr id="13" name="六边形 12"/>
            <p:cNvSpPr/>
            <p:nvPr/>
          </p:nvSpPr>
          <p:spPr>
            <a:xfrm>
              <a:off x="2445570" y="1024542"/>
              <a:ext cx="541153" cy="437850"/>
            </a:xfrm>
            <a:prstGeom prst="hexagon">
              <a:avLst/>
            </a:prstGeom>
            <a:solidFill>
              <a:srgbClr val="401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200" dirty="0">
                  <a:latin typeface="+mj-ea"/>
                  <a:ea typeface="+mj-ea"/>
                </a:rPr>
                <a:t>04</a:t>
              </a:r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31135" y="1059443"/>
              <a:ext cx="1533000" cy="384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572D7C"/>
                  </a:solidFill>
                  <a:latin typeface="+mj-ea"/>
                  <a:ea typeface="+mj-ea"/>
                </a:rPr>
                <a:t>平台安全</a:t>
              </a:r>
              <a:endParaRPr lang="zh-CN" altLang="en-US" b="1" dirty="0" smtClean="0">
                <a:solidFill>
                  <a:srgbClr val="572D7C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1"/>
          <p:cNvGrpSpPr/>
          <p:nvPr/>
        </p:nvGrpSpPr>
        <p:grpSpPr bwMode="auto">
          <a:xfrm>
            <a:off x="1619672" y="3501752"/>
            <a:ext cx="2760980" cy="438150"/>
            <a:chOff x="2445570" y="1024542"/>
            <a:chExt cx="2760035" cy="437850"/>
          </a:xfrm>
        </p:grpSpPr>
        <p:sp>
          <p:nvSpPr>
            <p:cNvPr id="16" name="六边形 15"/>
            <p:cNvSpPr/>
            <p:nvPr/>
          </p:nvSpPr>
          <p:spPr>
            <a:xfrm>
              <a:off x="2445570" y="1024542"/>
              <a:ext cx="541153" cy="437850"/>
            </a:xfrm>
            <a:prstGeom prst="hexagon">
              <a:avLst/>
            </a:prstGeom>
            <a:solidFill>
              <a:srgbClr val="401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eaLnBrk="1" hangingPunct="1">
                <a:defRPr/>
              </a:pPr>
              <a:r>
                <a:rPr lang="en-US" altLang="zh-CN" sz="1200" dirty="0" smtClean="0">
                  <a:latin typeface="+mj-ea"/>
                  <a:ea typeface="+mj-ea"/>
                </a:rPr>
                <a:t>05</a:t>
              </a:r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137483" y="1059443"/>
              <a:ext cx="2068122" cy="384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572D7C"/>
                  </a:solidFill>
                  <a:latin typeface="+mj-ea"/>
                  <a:ea typeface="+mj-ea"/>
                </a:rPr>
                <a:t>容器与应用监控</a:t>
              </a:r>
              <a:endParaRPr lang="zh-CN" altLang="en-US" b="1" dirty="0" smtClean="0">
                <a:solidFill>
                  <a:srgbClr val="572D7C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en-US" altLang="zh-CN" b="1" dirty="0" smtClean="0">
                <a:solidFill>
                  <a:srgbClr val="572D7C"/>
                </a:solidFill>
                <a:sym typeface="+mn-ea"/>
              </a:rPr>
              <a:t>Kubernetes</a:t>
            </a:r>
            <a:r>
              <a:rPr lang="zh-CN" altLang="en-US" b="1" dirty="0">
                <a:solidFill>
                  <a:srgbClr val="572D7C"/>
                </a:solidFill>
                <a:sym typeface="+mn-ea"/>
              </a:rPr>
              <a:t>存储定义</a:t>
            </a:r>
            <a:endParaRPr lang="zh-CN" altLang="x-none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835" y="699770"/>
            <a:ext cx="81616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x-none" altLang="zh-CN" sz="1400" dirty="0" smtClean="0">
                <a:latin typeface="+mj-ea"/>
                <a:ea typeface="+mj-ea"/>
                <a:sym typeface="+mn-ea"/>
              </a:rPr>
              <a:t>Kubernetes</a:t>
            </a:r>
            <a:r>
              <a:rPr lang="zh-CN" altLang="x-none" sz="1400" dirty="0" smtClean="0">
                <a:latin typeface="+mj-ea"/>
                <a:ea typeface="+mj-ea"/>
                <a:sym typeface="+mn-ea"/>
              </a:rPr>
              <a:t>对存储提供三个层次上的定义</a:t>
            </a:r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</a:rPr>
              <a:t>：Volume，Persistent Volume 和动态存储供应(dynamic provisioning)。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835" y="1510030"/>
            <a:ext cx="76434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x-none" sz="16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Dynamic provisioning</a:t>
            </a:r>
            <a:r>
              <a:rPr lang="zh-CN" altLang="en-US" sz="16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：动态存储供应</a:t>
            </a:r>
          </a:p>
          <a:p>
            <a:pPr marL="0" indent="0" algn="l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动态卷供给是一个 Kubernetes 独有的功能，这一功能允许按需创建存储卷。动态方式是通过StorageClass来完成的</a:t>
            </a:r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。</a:t>
            </a:r>
          </a:p>
          <a:p>
            <a:endParaRPr lang="x-none" altLang="zh-CN" sz="1400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589915" y="4017010"/>
            <a:ext cx="1367790" cy="647700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754A94"/>
                </a:solidFill>
                <a:latin typeface="+mj-ea"/>
                <a:ea typeface="+mj-ea"/>
              </a:rPr>
              <a:t>Provisioning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2193290" y="3205480"/>
            <a:ext cx="1367790" cy="647700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754A94"/>
                </a:solidFill>
                <a:latin typeface="+mj-ea"/>
                <a:ea typeface="+mj-ea"/>
              </a:rPr>
              <a:t>Binding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3808095" y="4017010"/>
            <a:ext cx="1367790" cy="647700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754A94"/>
                </a:solidFill>
                <a:latin typeface="+mj-ea"/>
                <a:ea typeface="+mj-ea"/>
              </a:rPr>
              <a:t>Using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5480050" y="3205480"/>
            <a:ext cx="1367790" cy="647700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754A94"/>
                </a:solidFill>
                <a:latin typeface="+mj-ea"/>
                <a:ea typeface="+mj-ea"/>
              </a:rPr>
              <a:t>Releasing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7044055" y="4017010"/>
            <a:ext cx="1367790" cy="647700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754A94"/>
                </a:solidFill>
                <a:latin typeface="+mj-ea"/>
                <a:ea typeface="+mj-ea"/>
              </a:rPr>
              <a:t>Reclaiming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8795" y="2697480"/>
            <a:ext cx="1979295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l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+mj-ea"/>
                <a:ea typeface="+mj-ea"/>
                <a:sym typeface="+mn-ea"/>
              </a:rPr>
              <a:t>PV 和 PVC 的生命周期</a:t>
            </a:r>
            <a:endParaRPr lang="zh-CN" altLang="en-US" sz="1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995488" y="2954338"/>
            <a:ext cx="5370512" cy="0"/>
          </a:xfrm>
          <a:prstGeom prst="line">
            <a:avLst/>
          </a:prstGeom>
          <a:ln>
            <a:solidFill>
              <a:srgbClr val="572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995488" y="3806825"/>
            <a:ext cx="5370512" cy="0"/>
          </a:xfrm>
          <a:prstGeom prst="line">
            <a:avLst/>
          </a:prstGeom>
          <a:ln>
            <a:solidFill>
              <a:srgbClr val="572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124200" y="3119120"/>
            <a:ext cx="288861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72D7C"/>
                </a:solidFill>
                <a:latin typeface="微软雅黑" panose="020B0503020204020204" charset="-122"/>
                <a:ea typeface="微软雅黑" panose="020B0503020204020204" charset="-122"/>
              </a:rPr>
              <a:t>平台安全</a:t>
            </a:r>
          </a:p>
        </p:txBody>
      </p:sp>
      <p:sp>
        <p:nvSpPr>
          <p:cNvPr id="9" name="六边形 8"/>
          <p:cNvSpPr/>
          <p:nvPr/>
        </p:nvSpPr>
        <p:spPr>
          <a:xfrm rot="5400000">
            <a:off x="3660775" y="660400"/>
            <a:ext cx="1822450" cy="1670050"/>
          </a:xfrm>
          <a:prstGeom prst="hexagon">
            <a:avLst/>
          </a:prstGeom>
          <a:solidFill>
            <a:srgbClr val="401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14342" name="文本框 9"/>
          <p:cNvSpPr txBox="1">
            <a:spLocks noChangeArrowheads="1"/>
          </p:cNvSpPr>
          <p:nvPr/>
        </p:nvSpPr>
        <p:spPr bwMode="auto">
          <a:xfrm>
            <a:off x="3792538" y="1033463"/>
            <a:ext cx="1998662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5400" b="1" dirty="0">
                <a:solidFill>
                  <a:schemeClr val="bg1"/>
                </a:solidFill>
              </a:rPr>
              <a:t>   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x-none" b="1" dirty="0" smtClean="0">
                <a:latin typeface="微软雅黑" panose="020B0503020204020204" charset="-122"/>
                <a:ea typeface="微软雅黑" panose="020B0503020204020204" charset="-122"/>
              </a:rPr>
              <a:t>集群安全机制</a:t>
            </a:r>
            <a:r>
              <a:rPr lang="x-none" b="1" dirty="0" smtClean="0">
                <a:sym typeface="+mn-ea"/>
              </a:rPr>
              <a:t>——</a:t>
            </a:r>
            <a:r>
              <a:rPr lang="x-none" altLang="zh-CN" b="1" dirty="0" smtClean="0"/>
              <a:t>Authentication</a:t>
            </a:r>
            <a:r>
              <a:rPr lang="zh-CN" altLang="x-none" b="1" dirty="0" smtClean="0">
                <a:sym typeface="+mn-ea"/>
              </a:rPr>
              <a:t>认证</a:t>
            </a:r>
            <a:endParaRPr lang="zh-CN" altLang="x-none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835" y="699770"/>
            <a:ext cx="816165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</a:rPr>
              <a:t>Kubernetes 中的所有资源访问和变更都是通过kube-apiserver提供的REST API实现的，所以集群安全的关键是如何识别并</a:t>
            </a:r>
            <a:r>
              <a:rPr lang="x-none" altLang="zh-CN" sz="1400" b="1" dirty="0" smtClean="0">
                <a:solidFill>
                  <a:schemeClr val="tx1"/>
                </a:solidFill>
                <a:latin typeface="+mj-ea"/>
                <a:ea typeface="+mj-ea"/>
              </a:rPr>
              <a:t>认证客户端身份（</a:t>
            </a:r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</a:rPr>
              <a:t>Authentication）和</a:t>
            </a:r>
            <a:r>
              <a:rPr lang="x-none" altLang="zh-CN" sz="1400" b="1" dirty="0" smtClean="0">
                <a:solidFill>
                  <a:schemeClr val="tx1"/>
                </a:solidFill>
                <a:latin typeface="+mj-ea"/>
                <a:ea typeface="+mj-ea"/>
              </a:rPr>
              <a:t>访问权限的授权</a:t>
            </a:r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</a:rPr>
              <a:t>（Authorization）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1779905"/>
            <a:ext cx="7209790" cy="158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latinLnBrk="0" hangingPunct="1">
              <a:lnSpc>
                <a:spcPct val="150000"/>
              </a:lnSpc>
            </a:pPr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Kubernetes提供了以下三种客户端认证方式</a:t>
            </a:r>
          </a:p>
          <a:p>
            <a:pPr marL="285750" indent="-285750" algn="l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HTTPS证书认证：基于CA证书签名的双向数字证书认证方式。</a:t>
            </a:r>
          </a:p>
          <a:p>
            <a:pPr marL="285750" indent="-285750" algn="l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HTTP Token认证：通过一个Token来识别用户。</a:t>
            </a:r>
          </a:p>
          <a:p>
            <a:pPr marL="285750" indent="-285750" algn="l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HTTP Base认证：用户名+密码的方式认证。</a:t>
            </a:r>
          </a:p>
          <a:p>
            <a:endParaRPr lang="x-none" altLang="zh-CN" sz="1400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x-none" b="1" dirty="0">
                <a:sym typeface="+mn-ea"/>
              </a:rPr>
              <a:t>集群安全机制</a:t>
            </a:r>
            <a:r>
              <a:rPr lang="x-none" b="1" dirty="0" smtClean="0">
                <a:sym typeface="+mn-ea"/>
              </a:rPr>
              <a:t>——</a:t>
            </a:r>
            <a:r>
              <a:rPr lang="x-none" altLang="zh-CN" b="1" dirty="0"/>
              <a:t>Authorization</a:t>
            </a:r>
            <a:r>
              <a:rPr lang="zh-CN" altLang="x-none" b="1" dirty="0" smtClean="0">
                <a:sym typeface="+mn-ea"/>
              </a:rPr>
              <a:t>授权</a:t>
            </a:r>
            <a:endParaRPr lang="zh-CN" altLang="x-none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555625"/>
            <a:ext cx="872363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</a:rPr>
              <a:t>API Server 授权支持以下几种：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</a:rPr>
              <a:t>AlwaysDeny 拒绝所有请求，一般用于测试。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</a:rPr>
              <a:t>AlwaysAllow 表示接受所有的请求。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</a:rPr>
              <a:t>ABAC 基于属性的访问控制。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7200" y="1924050"/>
            <a:ext cx="8429625" cy="30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</a:rPr>
              <a:t>当授权模式为ABAC是需要在kube-apiserver启动命令行中加入--authorization-policy-file=FILE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465" y="2212975"/>
            <a:ext cx="5556885" cy="265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示例：alice拥有所有的操作权限</a:t>
            </a:r>
          </a:p>
          <a:p>
            <a:pPr algn="l"/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{</a:t>
            </a:r>
          </a:p>
          <a:p>
            <a:pPr algn="l"/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"apiVersion": "abac.authorization.kubernetes.io/v1beta1",</a:t>
            </a:r>
          </a:p>
          <a:p>
            <a:pPr algn="l"/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"kind": "Policy",</a:t>
            </a:r>
          </a:p>
          <a:p>
            <a:pPr algn="l"/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"spec": {</a:t>
            </a:r>
          </a:p>
          <a:p>
            <a:pPr algn="l"/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    "user": "alice",</a:t>
            </a:r>
          </a:p>
          <a:p>
            <a:pPr algn="l"/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    "namespace": "*",</a:t>
            </a:r>
          </a:p>
          <a:p>
            <a:pPr algn="l"/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    "resource": "*",</a:t>
            </a:r>
          </a:p>
          <a:p>
            <a:pPr algn="l"/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    "apiGroup": "*"</a:t>
            </a:r>
          </a:p>
          <a:p>
            <a:pPr algn="l"/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}</a:t>
            </a:r>
          </a:p>
          <a:p>
            <a:pPr algn="l"/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}</a:t>
            </a:r>
          </a:p>
          <a:p>
            <a:endParaRPr lang="x-none" altLang="zh-CN" sz="1400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x-none" b="1" dirty="0">
                <a:latin typeface="微软雅黑" panose="020B0503020204020204" charset="-122"/>
                <a:ea typeface="微软雅黑" panose="020B0503020204020204" charset="-122"/>
              </a:rPr>
              <a:t>集群安全机制——Admission </a:t>
            </a:r>
            <a:r>
              <a:rPr lang="x-none" b="1" dirty="0" smtClean="0">
                <a:latin typeface="微软雅黑" panose="020B0503020204020204" charset="-122"/>
                <a:ea typeface="微软雅黑" panose="020B0503020204020204" charset="-122"/>
              </a:rPr>
              <a:t>Control准入控制</a:t>
            </a:r>
            <a:endParaRPr lang="x-none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6265" y="555625"/>
            <a:ext cx="7559040" cy="30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</a:rPr>
              <a:t>当一个请求通过了认证和鉴权之后还需要通过Admission Control才能访问到API Server。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596265" y="1167765"/>
          <a:ext cx="8086090" cy="32807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0060"/>
                <a:gridCol w="6336030"/>
              </a:tblGrid>
              <a:tr h="243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000" dirty="0">
                          <a:latin typeface="+mj-ea"/>
                          <a:ea typeface="+mj-ea"/>
                        </a:rPr>
                        <a:t>控制器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000">
                          <a:latin typeface="+mj-ea"/>
                          <a:ea typeface="+mj-ea"/>
                        </a:rPr>
                        <a:t>说明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sz="1000">
                          <a:latin typeface="+mj-ea"/>
                          <a:ea typeface="+mj-ea"/>
                        </a:rPr>
                        <a:t>AlwaysAdmit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000">
                          <a:latin typeface="+mj-ea"/>
                          <a:ea typeface="+mj-ea"/>
                        </a:rPr>
                        <a:t>允许所有请求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sz="1000">
                          <a:latin typeface="+mj-ea"/>
                          <a:ea typeface="+mj-ea"/>
                        </a:rPr>
                        <a:t>AlwaysPullImages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000">
                          <a:latin typeface="+mj-ea"/>
                          <a:ea typeface="+mj-ea"/>
                        </a:rPr>
                        <a:t>在每个新的Pod都会去下载镜像，类容器中配置了imagePullPolicy=Always。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sz="1000">
                          <a:latin typeface="+mj-ea"/>
                          <a:ea typeface="+mj-ea"/>
                        </a:rPr>
                        <a:t>DenyExecOnPrivileged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000">
                          <a:latin typeface="+mj-ea"/>
                          <a:ea typeface="+mj-ea"/>
                        </a:rPr>
                        <a:t>拦截所有在</a:t>
                      </a:r>
                      <a:r>
                        <a:rPr sz="1000">
                          <a:latin typeface="+mj-ea"/>
                          <a:ea typeface="+mj-ea"/>
                        </a:rPr>
                        <a:t>privileged container</a:t>
                      </a:r>
                      <a:r>
                        <a:rPr lang="x-none" sz="1000">
                          <a:latin typeface="+mj-ea"/>
                          <a:ea typeface="+mj-ea"/>
                        </a:rPr>
                        <a:t>执行命令的请求。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000">
                          <a:latin typeface="+mj-ea"/>
                          <a:ea typeface="+mj-ea"/>
                        </a:rPr>
                        <a:t>Service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000">
                          <a:latin typeface="+mj-ea"/>
                          <a:ea typeface="+mj-ea"/>
                        </a:rPr>
                        <a:t>实现了serviceAccount自动化。如果你需要使用Service Account则需要开启。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sz="1000">
                          <a:latin typeface="+mj-ea"/>
                          <a:ea typeface="+mj-ea"/>
                        </a:rPr>
                        <a:t>SecurityContextDeny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000">
                          <a:latin typeface="+mj-ea"/>
                          <a:ea typeface="+mj-ea"/>
                        </a:rPr>
                        <a:t>使用了该插件Pod中定义的securityContext（定义了容器在操作系统中的安全设定如：uid,gid,capabilities、SELinux）全部选项将失效。</a:t>
                      </a:r>
                    </a:p>
                  </a:txBody>
                  <a:tcPr/>
                </a:tc>
              </a:tr>
              <a:tr h="33945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sz="1000">
                          <a:latin typeface="+mj-ea"/>
                          <a:ea typeface="+mj-ea"/>
                        </a:rPr>
                        <a:t>ResourceQuota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000" dirty="0">
                          <a:latin typeface="+mj-ea"/>
                          <a:ea typeface="+mj-ea"/>
                        </a:rPr>
                        <a:t>用于配额管理使用，作用于Namasapce上，它会观察所有的请求，确保不会超额，</a:t>
                      </a:r>
                      <a:r>
                        <a:rPr lang="x-none" sz="1000" dirty="0" smtClean="0">
                          <a:latin typeface="+mj-ea"/>
                          <a:ea typeface="+mj-ea"/>
                        </a:rPr>
                        <a:t>建议配置在参数列表的最后</a:t>
                      </a:r>
                      <a:endParaRPr lang="x-none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sz="1000">
                          <a:latin typeface="+mj-ea"/>
                          <a:ea typeface="+mj-ea"/>
                        </a:rPr>
                        <a:t>LimitRanger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000">
                          <a:latin typeface="+mj-ea"/>
                          <a:ea typeface="+mj-ea"/>
                        </a:rPr>
                        <a:t>用于配额管理，作用于Pod与Container上。确保配额不会超标。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30000"/>
                        </a:lnSpc>
                        <a:buNone/>
                      </a:pPr>
                      <a:r>
                        <a:rPr sz="1000">
                          <a:latin typeface="+mj-ea"/>
                          <a:ea typeface="+mj-ea"/>
                        </a:rPr>
                        <a:t>NamespaceLifecycle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000" dirty="0">
                          <a:latin typeface="+mj-ea"/>
                          <a:ea typeface="+mj-ea"/>
                        </a:rPr>
                        <a:t>如果尝试在一个不存在的namasapce上创建对象，请求会被拒绝。当删除一个Namespace时，会删除Namesapce中所有的资源对象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96900" y="861695"/>
            <a:ext cx="124968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x-none" altLang="zh-CN" sz="1400" dirty="0" smtClean="0">
                <a:solidFill>
                  <a:schemeClr val="tx1"/>
                </a:solidFill>
                <a:latin typeface="+mj-ea"/>
                <a:ea typeface="+mj-ea"/>
              </a:rPr>
              <a:t>常用的配置项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zh-CN" altLang="en-US" b="1" dirty="0"/>
              <a:t>应用</a:t>
            </a:r>
            <a:r>
              <a:rPr lang="x-none" b="1" dirty="0" smtClean="0">
                <a:latin typeface="微软雅黑" panose="020B0503020204020204" charset="-122"/>
                <a:ea typeface="微软雅黑" panose="020B0503020204020204" charset="-122"/>
              </a:rPr>
              <a:t>安全机制——</a:t>
            </a:r>
            <a:r>
              <a:rPr lang="en-US" b="1" dirty="0" err="1" smtClean="0"/>
              <a:t>A</a:t>
            </a:r>
            <a:r>
              <a:rPr lang="en-US" altLang="zh-CN" b="1" dirty="0" err="1" smtClean="0"/>
              <a:t>ppSafe</a:t>
            </a:r>
            <a:r>
              <a:rPr lang="zh-CN" altLang="en-US" b="1" dirty="0"/>
              <a:t>架构</a:t>
            </a:r>
            <a:endParaRPr lang="x-none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69" y="555526"/>
            <a:ext cx="6252267" cy="413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zh-CN" altLang="en-US" b="1" dirty="0"/>
              <a:t>应用</a:t>
            </a:r>
            <a:r>
              <a:rPr lang="x-none" b="1" dirty="0" smtClean="0">
                <a:latin typeface="微软雅黑" panose="020B0503020204020204" charset="-122"/>
                <a:ea typeface="微软雅黑" panose="020B0503020204020204" charset="-122"/>
              </a:rPr>
              <a:t>安全机制——</a:t>
            </a:r>
            <a:r>
              <a:rPr lang="en-US" b="1" dirty="0" err="1" smtClean="0"/>
              <a:t>A</a:t>
            </a:r>
            <a:r>
              <a:rPr lang="en-US" altLang="zh-CN" b="1" dirty="0" err="1" smtClean="0"/>
              <a:t>ppSafe</a:t>
            </a:r>
            <a:r>
              <a:rPr lang="zh-CN" altLang="en-US" b="1" dirty="0" smtClean="0"/>
              <a:t>工作流程</a:t>
            </a:r>
            <a:endParaRPr lang="x-none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Content Placeholder 27"/>
          <p:cNvGraphicFramePr>
            <a:graphicFrameLocks noGrp="1"/>
          </p:cNvGraphicFramePr>
          <p:nvPr>
            <p:ph idx="1"/>
          </p:nvPr>
        </p:nvGraphicFramePr>
        <p:xfrm>
          <a:off x="2348189" y="865828"/>
          <a:ext cx="4527745" cy="3418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ounded Rectangular Callout 33"/>
          <p:cNvSpPr/>
          <p:nvPr/>
        </p:nvSpPr>
        <p:spPr>
          <a:xfrm>
            <a:off x="1123730" y="934281"/>
            <a:ext cx="1908146" cy="723635"/>
          </a:xfrm>
          <a:prstGeom prst="wedgeRoundRectCallout">
            <a:avLst>
              <a:gd name="adj1" fmla="val 83490"/>
              <a:gd name="adj2" fmla="val 68068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AppSoar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Swarm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Kubernetes,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Mesos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UCP, GKE, AWS ECS…</a:t>
            </a:r>
          </a:p>
        </p:txBody>
      </p:sp>
      <p:sp>
        <p:nvSpPr>
          <p:cNvPr id="6" name="Rounded Rectangular Callout 34"/>
          <p:cNvSpPr/>
          <p:nvPr/>
        </p:nvSpPr>
        <p:spPr>
          <a:xfrm>
            <a:off x="1123729" y="3674140"/>
            <a:ext cx="2504131" cy="697810"/>
          </a:xfrm>
          <a:prstGeom prst="wedgeRoundRectCallout">
            <a:avLst>
              <a:gd name="adj1" fmla="val 85530"/>
              <a:gd name="adj2" fmla="val -43130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针对违反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规则的网络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会话或漏洞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攻击进行阻止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修复，保护整个容器安全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ounded Rectangular Callout 35"/>
          <p:cNvSpPr/>
          <p:nvPr/>
        </p:nvSpPr>
        <p:spPr>
          <a:xfrm>
            <a:off x="6336235" y="1225868"/>
            <a:ext cx="1764157" cy="864096"/>
          </a:xfrm>
          <a:prstGeom prst="wedgeRoundRectCallout">
            <a:avLst>
              <a:gd name="adj1" fmla="val -103812"/>
              <a:gd name="adj2" fmla="val 12912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主机（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VM/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物理机），容器，应用、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，内存，网络流量，镜像扫描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9" name="Rounded Rectangular Callout 36"/>
          <p:cNvSpPr/>
          <p:nvPr/>
        </p:nvSpPr>
        <p:spPr>
          <a:xfrm>
            <a:off x="6308529" y="3131120"/>
            <a:ext cx="1791863" cy="561088"/>
          </a:xfrm>
          <a:prstGeom prst="wedgeRoundRectCallout">
            <a:avLst>
              <a:gd name="adj1" fmla="val -80299"/>
              <a:gd name="adj2" fmla="val -48655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针对安全策略实时监控应用状况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651" y="2395562"/>
            <a:ext cx="1480136" cy="519692"/>
          </a:xfrm>
          <a:prstGeom prst="rect">
            <a:avLst/>
          </a:prstGeom>
        </p:spPr>
      </p:pic>
      <p:sp>
        <p:nvSpPr>
          <p:cNvPr id="11" name="Rounded Rectangular Callout 33"/>
          <p:cNvSpPr/>
          <p:nvPr/>
        </p:nvSpPr>
        <p:spPr>
          <a:xfrm>
            <a:off x="1123730" y="2305988"/>
            <a:ext cx="1900137" cy="576064"/>
          </a:xfrm>
          <a:prstGeom prst="wedgeRoundRectCallout">
            <a:avLst>
              <a:gd name="adj1" fmla="val 74518"/>
              <a:gd name="adj2" fmla="val 5263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Syslog, REST API,</a:t>
            </a:r>
          </a:p>
          <a:p>
            <a:r>
              <a:rPr lang="en-US" altLang="zh-CN" sz="12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Splunk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plug-in…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zh-CN" altLang="en-US" b="1" dirty="0"/>
              <a:t>应用</a:t>
            </a:r>
            <a:r>
              <a:rPr lang="x-none" b="1" dirty="0" smtClean="0">
                <a:latin typeface="微软雅黑" panose="020B0503020204020204" charset="-122"/>
                <a:ea typeface="微软雅黑" panose="020B0503020204020204" charset="-122"/>
              </a:rPr>
              <a:t>安全机制——</a:t>
            </a:r>
            <a:r>
              <a:rPr lang="en-US" b="1" dirty="0" err="1" smtClean="0"/>
              <a:t>A</a:t>
            </a:r>
            <a:r>
              <a:rPr lang="en-US" altLang="zh-CN" b="1" dirty="0" err="1" smtClean="0"/>
              <a:t>ppSafe</a:t>
            </a:r>
            <a:r>
              <a:rPr lang="zh-CN" altLang="en-US" b="1" dirty="0" smtClean="0"/>
              <a:t>解决方案</a:t>
            </a:r>
            <a:endParaRPr lang="x-none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662" y="771550"/>
            <a:ext cx="6945706" cy="272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298702" y="3684969"/>
            <a:ext cx="72337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>
                <a:latin typeface="+mj-ea"/>
                <a:ea typeface="+mj-ea"/>
              </a:rPr>
              <a:t>1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 err="1">
                <a:latin typeface="+mj-ea"/>
                <a:ea typeface="+mj-ea"/>
              </a:rPr>
              <a:t>Node.js</a:t>
            </a:r>
            <a:r>
              <a:rPr lang="zh-CN" altLang="en-US" sz="1400" dirty="0">
                <a:latin typeface="+mj-ea"/>
                <a:ea typeface="+mj-ea"/>
              </a:rPr>
              <a:t>应用（</a:t>
            </a:r>
            <a:r>
              <a:rPr lang="en-US" altLang="zh-CN" sz="1400" dirty="0">
                <a:latin typeface="+mj-ea"/>
                <a:ea typeface="+mj-ea"/>
              </a:rPr>
              <a:t>3</a:t>
            </a:r>
            <a:r>
              <a:rPr lang="zh-CN" altLang="en-US" sz="1400" dirty="0">
                <a:latin typeface="+mj-ea"/>
                <a:ea typeface="+mj-ea"/>
              </a:rPr>
              <a:t>个</a:t>
            </a:r>
            <a:r>
              <a:rPr lang="en-US" altLang="zh-CN" sz="1400" dirty="0" err="1">
                <a:latin typeface="+mj-ea"/>
                <a:ea typeface="+mj-ea"/>
              </a:rPr>
              <a:t>Node.js</a:t>
            </a:r>
            <a:r>
              <a:rPr lang="en-US" altLang="zh-CN" sz="1400" dirty="0">
                <a:latin typeface="+mj-ea"/>
                <a:ea typeface="+mj-ea"/>
              </a:rPr>
              <a:t> Web</a:t>
            </a:r>
            <a:r>
              <a:rPr lang="zh-CN" altLang="en-US" sz="1400" dirty="0">
                <a:latin typeface="+mj-ea"/>
                <a:ea typeface="+mj-ea"/>
              </a:rPr>
              <a:t>服务、</a:t>
            </a:r>
            <a:r>
              <a:rPr lang="en-US" altLang="zh-CN" sz="1400" dirty="0">
                <a:latin typeface="+mj-ea"/>
                <a:ea typeface="+mj-ea"/>
              </a:rPr>
              <a:t>1</a:t>
            </a:r>
            <a:r>
              <a:rPr lang="zh-CN" altLang="en-US" sz="1400" dirty="0">
                <a:latin typeface="+mj-ea"/>
                <a:ea typeface="+mj-ea"/>
              </a:rPr>
              <a:t>个</a:t>
            </a:r>
            <a:r>
              <a:rPr lang="en-US" altLang="zh-CN" sz="1400" dirty="0" err="1">
                <a:latin typeface="+mj-ea"/>
                <a:ea typeface="+mj-ea"/>
              </a:rPr>
              <a:t>Nginx</a:t>
            </a:r>
            <a:r>
              <a:rPr lang="zh-CN" altLang="en-US" sz="1400" dirty="0">
                <a:latin typeface="+mj-ea"/>
                <a:ea typeface="+mj-ea"/>
              </a:rPr>
              <a:t>代代理服务、一个数据库服务</a:t>
            </a:r>
            <a:endParaRPr lang="en-US" altLang="zh-CN" sz="1400" dirty="0">
              <a:latin typeface="+mj-ea"/>
              <a:ea typeface="+mj-ea"/>
            </a:endParaRPr>
          </a:p>
          <a:p>
            <a:pPr>
              <a:buNone/>
            </a:pPr>
            <a:endParaRPr lang="en-US" altLang="zh-CN" sz="1400" dirty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400" dirty="0">
                <a:latin typeface="+mj-ea"/>
                <a:ea typeface="+mj-ea"/>
              </a:rPr>
              <a:t>2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 err="1">
                <a:latin typeface="+mj-ea"/>
                <a:ea typeface="+mj-ea"/>
              </a:rPr>
              <a:t>Wordpress</a:t>
            </a:r>
            <a:r>
              <a:rPr lang="zh-CN" altLang="en-US" sz="1400" dirty="0">
                <a:latin typeface="+mj-ea"/>
                <a:ea typeface="+mj-ea"/>
              </a:rPr>
              <a:t>应用（</a:t>
            </a:r>
            <a:r>
              <a:rPr lang="en-US" altLang="zh-CN" sz="1400" dirty="0">
                <a:latin typeface="+mj-ea"/>
                <a:ea typeface="+mj-ea"/>
              </a:rPr>
              <a:t>1</a:t>
            </a:r>
            <a:r>
              <a:rPr lang="zh-CN" altLang="en-US" sz="1400" dirty="0">
                <a:latin typeface="+mj-ea"/>
                <a:ea typeface="+mj-ea"/>
              </a:rPr>
              <a:t>个</a:t>
            </a:r>
            <a:r>
              <a:rPr lang="en-US" altLang="zh-CN" sz="1400" dirty="0" err="1">
                <a:latin typeface="+mj-ea"/>
                <a:ea typeface="+mj-ea"/>
              </a:rPr>
              <a:t>Wordpress</a:t>
            </a:r>
            <a:r>
              <a:rPr lang="zh-CN" altLang="en-US" sz="1400" dirty="0">
                <a:latin typeface="+mj-ea"/>
                <a:ea typeface="+mj-ea"/>
              </a:rPr>
              <a:t>服务、一个数据库服务）</a:t>
            </a:r>
            <a:endParaRPr lang="en-US" altLang="zh-CN" sz="1400" dirty="0">
              <a:latin typeface="+mj-ea"/>
              <a:ea typeface="+mj-ea"/>
            </a:endParaRPr>
          </a:p>
          <a:p>
            <a:pPr>
              <a:buNone/>
            </a:pPr>
            <a:endParaRPr lang="en-US" altLang="zh-CN" sz="1400" dirty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400" dirty="0">
                <a:latin typeface="+mj-ea"/>
                <a:ea typeface="+mj-ea"/>
              </a:rPr>
              <a:t>3</a:t>
            </a:r>
            <a:r>
              <a:rPr lang="zh-CN" altLang="en-US" sz="1400" dirty="0">
                <a:latin typeface="+mj-ea"/>
                <a:ea typeface="+mj-ea"/>
              </a:rPr>
              <a:t>、自动分组：发现  </a:t>
            </a:r>
            <a:r>
              <a:rPr lang="en-US" altLang="zh-CN" sz="1400" dirty="0">
                <a:latin typeface="+mj-ea"/>
                <a:ea typeface="+mj-ea"/>
              </a:rPr>
              <a:t>—  </a:t>
            </a:r>
            <a:r>
              <a:rPr lang="zh-CN" altLang="en-US" sz="1400" dirty="0">
                <a:latin typeface="+mj-ea"/>
                <a:ea typeface="+mj-ea"/>
              </a:rPr>
              <a:t>监视  </a:t>
            </a:r>
            <a:r>
              <a:rPr lang="en-US" altLang="zh-CN" sz="1400" dirty="0">
                <a:latin typeface="+mj-ea"/>
                <a:ea typeface="+mj-ea"/>
              </a:rPr>
              <a:t>—   </a:t>
            </a:r>
            <a:r>
              <a:rPr lang="zh-CN" altLang="en-US" sz="1400" dirty="0">
                <a:latin typeface="+mj-ea"/>
                <a:ea typeface="+mj-ea"/>
              </a:rPr>
              <a:t>防护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995488" y="2954338"/>
            <a:ext cx="5370512" cy="0"/>
          </a:xfrm>
          <a:prstGeom prst="line">
            <a:avLst/>
          </a:prstGeom>
          <a:ln>
            <a:solidFill>
              <a:srgbClr val="572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995488" y="3806825"/>
            <a:ext cx="5370512" cy="0"/>
          </a:xfrm>
          <a:prstGeom prst="line">
            <a:avLst/>
          </a:prstGeom>
          <a:ln>
            <a:solidFill>
              <a:srgbClr val="572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124200" y="3119120"/>
            <a:ext cx="277939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72D7C"/>
                </a:solidFill>
                <a:latin typeface="微软雅黑" panose="020B0503020204020204" charset="-122"/>
                <a:ea typeface="微软雅黑" panose="020B0503020204020204" charset="-122"/>
              </a:rPr>
              <a:t>容器与应用监控</a:t>
            </a:r>
          </a:p>
        </p:txBody>
      </p:sp>
      <p:sp>
        <p:nvSpPr>
          <p:cNvPr id="9" name="六边形 8"/>
          <p:cNvSpPr/>
          <p:nvPr/>
        </p:nvSpPr>
        <p:spPr>
          <a:xfrm rot="5400000">
            <a:off x="3660775" y="660400"/>
            <a:ext cx="1822450" cy="1670050"/>
          </a:xfrm>
          <a:prstGeom prst="hexagon">
            <a:avLst/>
          </a:prstGeom>
          <a:solidFill>
            <a:srgbClr val="401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14342" name="文本框 9"/>
          <p:cNvSpPr txBox="1">
            <a:spLocks noChangeArrowheads="1"/>
          </p:cNvSpPr>
          <p:nvPr/>
        </p:nvSpPr>
        <p:spPr bwMode="auto">
          <a:xfrm>
            <a:off x="3792538" y="1033463"/>
            <a:ext cx="1998662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5400" b="1" dirty="0">
                <a:solidFill>
                  <a:schemeClr val="bg1"/>
                </a:solidFill>
              </a:rPr>
              <a:t>   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zh-CN" altLang="en-US" b="1" dirty="0" smtClean="0"/>
              <a:t>监控系统</a:t>
            </a:r>
            <a:r>
              <a:rPr lang="x-none" b="1" dirty="0" smtClean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b="1" dirty="0"/>
              <a:t>介绍</a:t>
            </a:r>
            <a:endParaRPr lang="x-none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677870"/>
            <a:ext cx="5760640" cy="4026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995488" y="2954338"/>
            <a:ext cx="5370512" cy="0"/>
          </a:xfrm>
          <a:prstGeom prst="line">
            <a:avLst/>
          </a:prstGeom>
          <a:ln>
            <a:solidFill>
              <a:srgbClr val="572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995488" y="3806825"/>
            <a:ext cx="5370512" cy="0"/>
          </a:xfrm>
          <a:prstGeom prst="line">
            <a:avLst/>
          </a:prstGeom>
          <a:ln>
            <a:solidFill>
              <a:srgbClr val="572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928926" y="3088194"/>
            <a:ext cx="3357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4A236B"/>
                </a:solidFill>
                <a:latin typeface="+mj-ea"/>
                <a:ea typeface="+mj-ea"/>
              </a:rPr>
              <a:t>Kubernetes</a:t>
            </a:r>
            <a:r>
              <a:rPr lang="zh-CN" altLang="en-US" sz="3200" b="1" dirty="0">
                <a:solidFill>
                  <a:srgbClr val="4A236B"/>
                </a:solidFill>
                <a:latin typeface="+mj-ea"/>
                <a:ea typeface="+mj-ea"/>
              </a:rPr>
              <a:t>介绍</a:t>
            </a:r>
            <a:endParaRPr lang="zh-CN" altLang="en-US" sz="3200" b="1" dirty="0" smtClean="0">
              <a:solidFill>
                <a:srgbClr val="4A236B"/>
              </a:solidFill>
              <a:latin typeface="+mj-ea"/>
              <a:ea typeface="+mj-ea"/>
            </a:endParaRPr>
          </a:p>
        </p:txBody>
      </p:sp>
      <p:sp>
        <p:nvSpPr>
          <p:cNvPr id="21" name="六边形 20"/>
          <p:cNvSpPr/>
          <p:nvPr/>
        </p:nvSpPr>
        <p:spPr>
          <a:xfrm rot="5400000">
            <a:off x="3660775" y="660400"/>
            <a:ext cx="1822450" cy="1670050"/>
          </a:xfrm>
          <a:prstGeom prst="hexagon">
            <a:avLst/>
          </a:prstGeom>
          <a:solidFill>
            <a:srgbClr val="401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11270" name="文本框 21"/>
          <p:cNvSpPr txBox="1">
            <a:spLocks noChangeArrowheads="1"/>
          </p:cNvSpPr>
          <p:nvPr/>
        </p:nvSpPr>
        <p:spPr bwMode="auto">
          <a:xfrm>
            <a:off x="3792538" y="1033463"/>
            <a:ext cx="1998662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5400" b="1">
                <a:solidFill>
                  <a:schemeClr val="bg1"/>
                </a:solidFill>
              </a:rPr>
              <a:t>   1</a:t>
            </a:r>
            <a:endParaRPr lang="zh-CN" altLang="en-US" sz="5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zh-CN" altLang="en-US" b="1" dirty="0" smtClean="0"/>
              <a:t>监控系统</a:t>
            </a:r>
            <a:r>
              <a:rPr lang="x-none" b="1" dirty="0" smtClean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b="1" dirty="0" smtClean="0"/>
              <a:t>方案</a:t>
            </a:r>
            <a:endParaRPr lang="x-none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673836"/>
            <a:ext cx="7309471" cy="4058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zh-CN" altLang="en-US" b="1" dirty="0" smtClean="0"/>
              <a:t>监控系统</a:t>
            </a:r>
            <a:r>
              <a:rPr lang="x-none" b="1" dirty="0" smtClean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en-US" b="1" dirty="0" smtClean="0"/>
              <a:t>Prometheus</a:t>
            </a:r>
            <a:r>
              <a:rPr lang="zh-CN" altLang="en-US" b="1" dirty="0"/>
              <a:t>介绍</a:t>
            </a:r>
            <a:endParaRPr lang="x-none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600" y="843558"/>
            <a:ext cx="605581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是一个开源的系统监控和报警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en-US" altLang="zh-CN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+mj-ea"/>
              <a:ea typeface="+mj-ea"/>
            </a:endParaRPr>
          </a:p>
          <a:p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特点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多维数据模型（时序列数据由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metric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名和一组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key/value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组成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在多维度上灵活的查询语言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PromQl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不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依赖分布式存储，单主节点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工作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pull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方式采集时序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可以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push gateway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进行时序列数据推送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(pushing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可以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通过服务发现或者静态配置去获取要采集的目标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多种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可视化图表及仪表盘支持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zh-CN" altLang="en-US" b="1" dirty="0" smtClean="0"/>
              <a:t>监控系统</a:t>
            </a:r>
            <a:r>
              <a:rPr lang="x-none" b="1" dirty="0" smtClean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en-US" b="1" dirty="0" smtClean="0"/>
              <a:t>Prometheus</a:t>
            </a:r>
            <a:r>
              <a:rPr lang="zh-CN" altLang="en-US" b="1" dirty="0" smtClean="0"/>
              <a:t>组件</a:t>
            </a:r>
            <a:endParaRPr lang="x-none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577587"/>
            <a:ext cx="813690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Prometheus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server 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主要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负责数据采集和存储，提供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PromQL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查询语言的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支持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客户端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sdk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官方提供的客户端类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库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go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scala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ruby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，其他还有很多第三方开发的类库，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支持</a:t>
            </a: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</a:rPr>
              <a:t>nodejs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php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erlang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等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Push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Gateway 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支持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临时性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主动推送指标的中间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网关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</a:rPr>
              <a:t>PromDash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rails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开发的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dashboard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，用于可视化指标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exporters </a:t>
            </a: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支持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其他数据源的指标导入到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，支持数据库、硬件、消息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中间件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、存储系统、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服务器、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jmx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等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性组件、用来进行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报警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</a:rPr>
              <a:t>prometheus_cli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命令行工具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其他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辅助性工具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zh-CN" altLang="en-US" b="1" dirty="0" smtClean="0"/>
              <a:t>监控系统</a:t>
            </a:r>
            <a:r>
              <a:rPr lang="x-none" b="1" dirty="0" smtClean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en-US" b="1" dirty="0" smtClean="0"/>
              <a:t>Prometheus</a:t>
            </a:r>
            <a:r>
              <a:rPr lang="zh-CN" altLang="en-US" b="1" dirty="0" smtClean="0"/>
              <a:t>架构</a:t>
            </a:r>
            <a:endParaRPr lang="x-none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750347"/>
            <a:ext cx="6984776" cy="3909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r>
              <a:rPr lang="en-US" altLang="zh-CN" b="1" dirty="0" err="1" smtClean="0">
                <a:latin typeface="微软雅黑" panose="020B0503020204020204" charset="-122"/>
                <a:ea typeface="微软雅黑" panose="020B0503020204020204" charset="-122"/>
              </a:rPr>
              <a:t>kubernetes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起源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491" y="821996"/>
            <a:ext cx="1933575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来源：</a:t>
            </a:r>
            <a:r>
              <a:rPr lang="en-US" altLang="zh-CN" sz="1600" dirty="0" smtClean="0">
                <a:latin typeface="+mj-ea"/>
                <a:ea typeface="+mj-ea"/>
              </a:rPr>
              <a:t>Google Borg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7407" y="1382701"/>
            <a:ext cx="140208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用于资源管理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8835" y="2741614"/>
            <a:ext cx="140208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用于任务调度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1633" y="1382701"/>
            <a:ext cx="2440940" cy="1083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 smtClean="0">
                <a:latin typeface="+mj-ea"/>
                <a:ea typeface="+mj-ea"/>
              </a:rPr>
              <a:t>平均</a:t>
            </a:r>
            <a:r>
              <a:rPr lang="en-US" altLang="zh-CN" sz="1600" dirty="0" smtClean="0">
                <a:latin typeface="+mj-ea"/>
                <a:ea typeface="+mj-ea"/>
              </a:rPr>
              <a:t>cell</a:t>
            </a:r>
            <a:r>
              <a:rPr lang="zh-CN" altLang="en-US" sz="1600" dirty="0" smtClean="0">
                <a:latin typeface="+mj-ea"/>
                <a:ea typeface="+mj-ea"/>
              </a:rPr>
              <a:t>大小有</a:t>
            </a:r>
            <a:r>
              <a:rPr lang="en-US" altLang="zh-CN" sz="1600" dirty="0" smtClean="0">
                <a:latin typeface="+mj-ea"/>
                <a:ea typeface="+mj-ea"/>
              </a:rPr>
              <a:t>10k</a:t>
            </a:r>
            <a:r>
              <a:rPr lang="zh-CN" altLang="en-US" sz="1600" dirty="0" smtClean="0">
                <a:latin typeface="+mj-ea"/>
                <a:ea typeface="+mj-ea"/>
              </a:rPr>
              <a:t>个节点</a:t>
            </a:r>
          </a:p>
          <a:p>
            <a:pPr algn="l"/>
            <a:r>
              <a:rPr lang="en-US" altLang="zh-CN" sz="1600" dirty="0" smtClean="0">
                <a:latin typeface="+mj-ea"/>
                <a:ea typeface="+mj-ea"/>
              </a:rPr>
              <a:t>cell</a:t>
            </a:r>
            <a:r>
              <a:rPr lang="zh-CN" altLang="en-US" sz="1600" dirty="0" smtClean="0">
                <a:latin typeface="+mj-ea"/>
                <a:ea typeface="+mj-ea"/>
              </a:rPr>
              <a:t>内设备可以是异构的</a:t>
            </a:r>
          </a:p>
          <a:p>
            <a:pPr algn="l"/>
            <a:r>
              <a:rPr lang="en-US" altLang="zh-CN" sz="1600" dirty="0" smtClean="0">
                <a:latin typeface="+mj-ea"/>
                <a:ea typeface="+mj-ea"/>
                <a:sym typeface="+mn-ea"/>
              </a:rPr>
              <a:t>cell</a:t>
            </a:r>
            <a:r>
              <a:rPr lang="zh-CN" altLang="en-US" sz="1600" dirty="0" smtClean="0">
                <a:latin typeface="+mj-ea"/>
                <a:ea typeface="+mj-ea"/>
                <a:sym typeface="+mn-ea"/>
              </a:rPr>
              <a:t>组成</a:t>
            </a:r>
            <a:r>
              <a:rPr lang="en-US" altLang="zh-CN" sz="1600" dirty="0" smtClean="0">
                <a:latin typeface="+mj-ea"/>
                <a:ea typeface="+mj-ea"/>
                <a:sym typeface="+mn-ea"/>
              </a:rPr>
              <a:t>cluster</a:t>
            </a:r>
          </a:p>
          <a:p>
            <a:pPr algn="l"/>
            <a:r>
              <a:rPr lang="en-US" altLang="zh-CN" sz="1600" dirty="0" smtClean="0">
                <a:latin typeface="+mj-ea"/>
                <a:ea typeface="+mj-ea"/>
                <a:sym typeface="+mn-ea"/>
              </a:rPr>
              <a:t>cluster</a:t>
            </a:r>
            <a:r>
              <a:rPr lang="zh-CN" altLang="en-US" sz="1600" dirty="0" smtClean="0">
                <a:latin typeface="+mj-ea"/>
                <a:ea typeface="+mj-ea"/>
                <a:sym typeface="+mn-ea"/>
              </a:rPr>
              <a:t>组成</a:t>
            </a:r>
            <a:r>
              <a:rPr lang="en-US" altLang="zh-CN" sz="1600" dirty="0" smtClean="0">
                <a:latin typeface="+mj-ea"/>
                <a:ea typeface="+mj-ea"/>
                <a:sym typeface="+mn-ea"/>
              </a:rPr>
              <a:t>site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1614" y="2741614"/>
            <a:ext cx="2824480" cy="1083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 smtClean="0">
                <a:latin typeface="+mj-ea"/>
                <a:ea typeface="+mj-ea"/>
              </a:rPr>
              <a:t>以</a:t>
            </a:r>
            <a:r>
              <a:rPr lang="en-US" altLang="zh-CN" sz="1600" dirty="0" smtClean="0">
                <a:latin typeface="+mj-ea"/>
                <a:ea typeface="+mj-ea"/>
              </a:rPr>
              <a:t>job</a:t>
            </a:r>
            <a:r>
              <a:rPr lang="zh-CN" altLang="en-US" sz="1600" dirty="0" smtClean="0">
                <a:latin typeface="+mj-ea"/>
                <a:ea typeface="+mj-ea"/>
              </a:rPr>
              <a:t>为核心</a:t>
            </a:r>
          </a:p>
          <a:p>
            <a:pPr algn="l"/>
            <a:r>
              <a:rPr lang="zh-CN" altLang="en-US" sz="1600" dirty="0" smtClean="0">
                <a:latin typeface="+mj-ea"/>
                <a:ea typeface="+mj-ea"/>
              </a:rPr>
              <a:t>高利用率</a:t>
            </a:r>
          </a:p>
          <a:p>
            <a:pPr algn="l"/>
            <a:r>
              <a:rPr lang="zh-CN" altLang="en-US" sz="1600" dirty="0" smtClean="0">
                <a:latin typeface="+mj-ea"/>
                <a:ea typeface="+mj-ea"/>
              </a:rPr>
              <a:t>高可用性</a:t>
            </a:r>
          </a:p>
          <a:p>
            <a:pPr algn="l"/>
            <a:r>
              <a:rPr lang="zh-CN" altLang="en-US" sz="1600" dirty="0" smtClean="0">
                <a:latin typeface="+mj-ea"/>
                <a:ea typeface="+mj-ea"/>
              </a:rPr>
              <a:t>隐藏资源管理和故障处理细节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en-US" altLang="zh-CN" b="1" dirty="0" err="1" smtClean="0">
                <a:latin typeface="微软雅黑" panose="020B0503020204020204" charset="-122"/>
                <a:ea typeface="微软雅黑" panose="020B0503020204020204" charset="-122"/>
              </a:rPr>
              <a:t>kubernetes</a:t>
            </a:r>
            <a:endParaRPr lang="zh-CN" altLang="en-US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20899"/>
            <a:ext cx="259334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是什么</a:t>
            </a:r>
            <a:r>
              <a:rPr lang="en-US" altLang="zh-CN" sz="1400" dirty="0" smtClean="0">
                <a:latin typeface="+mj-ea"/>
                <a:ea typeface="+mj-ea"/>
              </a:rPr>
              <a:t>: </a:t>
            </a:r>
            <a:r>
              <a:rPr lang="zh-CN" altLang="en-US" sz="1400" dirty="0" smtClean="0">
                <a:latin typeface="+mj-ea"/>
                <a:ea typeface="+mj-ea"/>
              </a:rPr>
              <a:t>开源容器集群管理系统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71604" y="1071552"/>
          <a:ext cx="5238744" cy="914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571504"/>
                <a:gridCol w="4667240"/>
              </a:tblGrid>
              <a:tr h="23217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j-ea"/>
                          <a:ea typeface="+mj-ea"/>
                        </a:rPr>
                        <a:t>开源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j-ea"/>
                          <a:ea typeface="+mj-ea"/>
                        </a:rPr>
                        <a:t>社区推动</a:t>
                      </a:r>
                      <a:r>
                        <a:rPr lang="en-US" altLang="zh-CN" sz="14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zh-CN" sz="1400" dirty="0" err="1" smtClean="0">
                          <a:latin typeface="+mj-ea"/>
                          <a:ea typeface="+mj-ea"/>
                        </a:rPr>
                        <a:t>Google,Redhat,CoreOS,Microsoft</a:t>
                      </a:r>
                      <a:r>
                        <a:rPr lang="en-US" altLang="zh-CN" sz="14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sz="1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400" dirty="0" err="1" smtClean="0">
                          <a:latin typeface="+mj-ea"/>
                          <a:ea typeface="+mj-ea"/>
                        </a:rPr>
                        <a:t>VMWare</a:t>
                      </a:r>
                      <a:endParaRPr lang="en-US" altLang="en-US" sz="1400" dirty="0" err="1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3217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j-ea"/>
                          <a:ea typeface="+mj-ea"/>
                        </a:rPr>
                        <a:t>容器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j-ea"/>
                          <a:ea typeface="+mj-ea"/>
                        </a:rPr>
                        <a:t>以容器为中心</a:t>
                      </a:r>
                      <a:r>
                        <a:rPr lang="en-US" altLang="zh-CN" sz="14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zh-CN" altLang="en-US" sz="1400" dirty="0" smtClean="0">
                          <a:latin typeface="+mj-ea"/>
                          <a:ea typeface="+mj-ea"/>
                        </a:rPr>
                        <a:t>提供对应用容器的部署</a:t>
                      </a:r>
                      <a:r>
                        <a:rPr lang="en-US" altLang="zh-CN" sz="14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zh-CN" altLang="en-US" sz="1400" dirty="0" smtClean="0">
                          <a:latin typeface="+mj-ea"/>
                          <a:ea typeface="+mj-ea"/>
                        </a:rPr>
                        <a:t>规模控制</a:t>
                      </a:r>
                      <a:r>
                        <a:rPr lang="en-US" altLang="zh-CN" sz="14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zh-CN" altLang="en-US" sz="1400" dirty="0" smtClean="0">
                          <a:latin typeface="+mj-ea"/>
                          <a:ea typeface="+mj-ea"/>
                        </a:rPr>
                        <a:t>操作</a:t>
                      </a:r>
                    </a:p>
                  </a:txBody>
                  <a:tcPr/>
                </a:tc>
              </a:tr>
              <a:tr h="23217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j-ea"/>
                          <a:ea typeface="+mj-ea"/>
                        </a:rPr>
                        <a:t>集群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j-ea"/>
                          <a:ea typeface="+mj-ea"/>
                        </a:rPr>
                        <a:t>跨主机</a:t>
                      </a:r>
                      <a:r>
                        <a:rPr lang="en-US" altLang="zh-CN" sz="14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zh-CN" altLang="en-US" sz="1400" dirty="0" smtClean="0">
                          <a:latin typeface="+mj-ea"/>
                          <a:ea typeface="+mj-ea"/>
                        </a:rPr>
                        <a:t>多主机所组成的集群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8596" y="2643188"/>
            <a:ext cx="288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不是什么</a:t>
            </a:r>
            <a:r>
              <a:rPr lang="en-US" altLang="zh-CN" sz="1400" dirty="0" smtClean="0">
                <a:latin typeface="+mj-ea"/>
                <a:ea typeface="+mj-ea"/>
              </a:rPr>
              <a:t>:  </a:t>
            </a:r>
            <a:r>
              <a:rPr lang="zh-CN" altLang="en-US" sz="1400" dirty="0" smtClean="0">
                <a:latin typeface="+mj-ea"/>
                <a:ea typeface="+mj-ea"/>
              </a:rPr>
              <a:t>传统的</a:t>
            </a:r>
            <a:r>
              <a:rPr lang="en-US" altLang="zh-CN" sz="1400" dirty="0" smtClean="0">
                <a:latin typeface="+mj-ea"/>
                <a:ea typeface="+mj-ea"/>
              </a:rPr>
              <a:t>,</a:t>
            </a:r>
            <a:r>
              <a:rPr lang="zh-CN" altLang="en-US" sz="1400" dirty="0" smtClean="0">
                <a:latin typeface="+mj-ea"/>
                <a:ea typeface="+mj-ea"/>
              </a:rPr>
              <a:t>完整的</a:t>
            </a:r>
            <a:r>
              <a:rPr lang="en-US" altLang="zh-CN" sz="1400" dirty="0" smtClean="0">
                <a:latin typeface="+mj-ea"/>
                <a:ea typeface="+mj-ea"/>
              </a:rPr>
              <a:t>PAAS</a:t>
            </a:r>
            <a:r>
              <a:rPr lang="zh-CN" altLang="en-US" sz="1400" dirty="0" smtClean="0">
                <a:latin typeface="+mj-ea"/>
                <a:ea typeface="+mj-ea"/>
              </a:rPr>
              <a:t>平台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57290" y="3071816"/>
          <a:ext cx="6096000" cy="150876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096000"/>
              </a:tblGrid>
              <a:tr h="2876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不限制支持的应用类型</a:t>
                      </a:r>
                      <a:r>
                        <a:rPr lang="en-US" altLang="zh-CN" sz="1050" dirty="0" smtClean="0"/>
                        <a:t>,</a:t>
                      </a:r>
                      <a:r>
                        <a:rPr lang="zh-CN" altLang="en-US" sz="1050" dirty="0" smtClean="0"/>
                        <a:t>应用在容器中可运行即可</a:t>
                      </a:r>
                      <a:endParaRPr lang="zh-CN" altLang="en-US" sz="1050" dirty="0"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无内嵌中间件、框架、数据库、集群存储</a:t>
                      </a:r>
                      <a:endParaRPr lang="zh-CN" altLang="en-US" sz="1050" dirty="0"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无一键部署的应用商店</a:t>
                      </a:r>
                      <a:endParaRPr lang="zh-CN" altLang="en-US" sz="1050" dirty="0"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不负责</a:t>
                      </a:r>
                      <a:r>
                        <a:rPr lang="en-US" altLang="zh-CN" sz="1050" dirty="0" smtClean="0">
                          <a:latin typeface="+mj-ea"/>
                          <a:ea typeface="+mj-ea"/>
                        </a:rPr>
                        <a:t>CI</a:t>
                      </a:r>
                      <a:r>
                        <a:rPr lang="zh-CN" altLang="en-US" sz="1050" dirty="0" smtClean="0"/>
                        <a:t>流程</a:t>
                      </a:r>
                      <a:endParaRPr lang="zh-CN" altLang="en-US" sz="1050" dirty="0"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允许用户自选监控、日志、告警方案进行集成</a:t>
                      </a:r>
                      <a:endParaRPr lang="zh-CN" altLang="en-US" sz="1050" dirty="0"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/>
                </a:tc>
              </a:tr>
              <a:tr h="160931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不负责主机设备的配置、维护、管理</a:t>
                      </a:r>
                      <a:endParaRPr lang="zh-CN" altLang="en-US" sz="1050" dirty="0"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</p:spPr>
        <p:txBody>
          <a:bodyPr/>
          <a:lstStyle/>
          <a:p>
            <a:r>
              <a:rPr lang="en-US" altLang="zh-CN" b="1" dirty="0" err="1" smtClean="0">
                <a:latin typeface="微软雅黑" panose="020B0503020204020204" charset="-122"/>
                <a:ea typeface="微软雅黑" panose="020B0503020204020204" charset="-122"/>
              </a:rPr>
              <a:t>kubernetes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架构</a:t>
            </a:r>
          </a:p>
        </p:txBody>
      </p:sp>
      <p:pic>
        <p:nvPicPr>
          <p:cNvPr id="6" name="图片 5" descr="archite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" y="73024"/>
            <a:ext cx="5983179" cy="4927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架构说明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822325" y="812800"/>
          <a:ext cx="7706995" cy="3620135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964690"/>
                <a:gridCol w="5742305"/>
              </a:tblGrid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+mj-ea"/>
                          <a:ea typeface="+mj-ea"/>
                        </a:rPr>
                        <a:t>etcd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+mj-ea"/>
                          <a:ea typeface="+mj-ea"/>
                        </a:rPr>
                        <a:t>KV store</a:t>
                      </a:r>
                    </a:p>
                  </a:txBody>
                  <a:tcPr anchor="ctr"/>
                </a:tc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+mj-ea"/>
                          <a:ea typeface="+mj-ea"/>
                        </a:rPr>
                        <a:t>api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>
                          <a:latin typeface="+mj-ea"/>
                          <a:ea typeface="+mj-ea"/>
                        </a:rPr>
                        <a:t>提供</a:t>
                      </a:r>
                      <a:r>
                        <a:rPr lang="en-US" altLang="zh-CN">
                          <a:latin typeface="+mj-ea"/>
                          <a:ea typeface="+mj-ea"/>
                        </a:rPr>
                        <a:t>kubernetes api</a:t>
                      </a:r>
                      <a:r>
                        <a:rPr lang="zh-CN" altLang="en-US">
                          <a:latin typeface="+mj-ea"/>
                          <a:ea typeface="+mj-ea"/>
                        </a:rPr>
                        <a:t>，</a:t>
                      </a:r>
                      <a:r>
                        <a:rPr lang="en-US" altLang="zh-CN" sz="1400">
                          <a:latin typeface="+mj-ea"/>
                          <a:ea typeface="+mj-ea"/>
                          <a:sym typeface="+mn-ea"/>
                        </a:rPr>
                        <a:t>以RESTFul接口方式提供给外部和内部组件调用</a:t>
                      </a:r>
                      <a:r>
                        <a:rPr lang="zh-CN" altLang="en-US" sz="1400">
                          <a:latin typeface="+mj-ea"/>
                          <a:ea typeface="+mj-ea"/>
                          <a:sym typeface="+mn-ea"/>
                        </a:rPr>
                        <a:t>，</a:t>
                      </a: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封装操作对象，并将操作对象持久化到</a:t>
                      </a:r>
                      <a:r>
                        <a:rPr lang="en-US" altLang="zh-CN">
                          <a:latin typeface="+mj-ea"/>
                          <a:ea typeface="+mj-ea"/>
                        </a:rPr>
                        <a:t>etcd</a:t>
                      </a:r>
                      <a:r>
                        <a:rPr lang="zh-CN" altLang="en-US">
                          <a:latin typeface="+mj-ea"/>
                          <a:ea typeface="+mj-ea"/>
                        </a:rPr>
                        <a:t>中。</a:t>
                      </a:r>
                      <a:endParaRPr lang="en-US" altLang="zh-CN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603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scheduler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集群的调度器，负责</a:t>
                      </a:r>
                      <a:r>
                        <a:rPr lang="en-US" altLang="zh-CN">
                          <a:latin typeface="+mj-ea"/>
                          <a:ea typeface="+mj-ea"/>
                        </a:rPr>
                        <a:t>pod</a:t>
                      </a:r>
                      <a:r>
                        <a:rPr lang="zh-CN" altLang="en-US">
                          <a:latin typeface="+mj-ea"/>
                          <a:ea typeface="+mj-ea"/>
                        </a:rPr>
                        <a:t>在集群节点中的调度分配。</a:t>
                      </a:r>
                    </a:p>
                  </a:txBody>
                  <a:tcPr anchor="ctr"/>
                </a:tc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controller-manager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负责各种集群控制器的执行。</a:t>
                      </a:r>
                    </a:p>
                  </a:txBody>
                  <a:tcPr anchor="ctr"/>
                </a:tc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kubelet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管理某节点上的</a:t>
                      </a:r>
                      <a:r>
                        <a:rPr lang="en-US" altLang="zh-CN">
                          <a:latin typeface="+mj-ea"/>
                          <a:ea typeface="+mj-ea"/>
                        </a:rPr>
                        <a:t>pod</a:t>
                      </a:r>
                      <a:r>
                        <a:rPr lang="zh-CN" altLang="en-US">
                          <a:latin typeface="+mj-ea"/>
                          <a:ea typeface="+mj-ea"/>
                        </a:rPr>
                        <a:t>的生命周期，同时汇报</a:t>
                      </a:r>
                      <a:r>
                        <a:rPr lang="en-US" altLang="zh-CN">
                          <a:latin typeface="+mj-ea"/>
                          <a:ea typeface="+mj-ea"/>
                        </a:rPr>
                        <a:t>node</a:t>
                      </a:r>
                      <a:r>
                        <a:rPr lang="zh-CN" altLang="en-US">
                          <a:latin typeface="+mj-ea"/>
                          <a:ea typeface="+mj-ea"/>
                        </a:rPr>
                        <a:t>的相关信息</a:t>
                      </a:r>
                    </a:p>
                  </a:txBody>
                  <a:tcPr anchor="ctr"/>
                </a:tc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kube-proxy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+mj-ea"/>
                          <a:ea typeface="+mj-ea"/>
                        </a:rPr>
                        <a:t>提供网络代理和负载均衡，对应</a:t>
                      </a:r>
                      <a:r>
                        <a:rPr lang="en-US" altLang="zh-CN">
                          <a:latin typeface="+mj-ea"/>
                          <a:ea typeface="+mj-ea"/>
                        </a:rPr>
                        <a:t>service</a:t>
                      </a:r>
                      <a:r>
                        <a:rPr lang="zh-CN" altLang="en-US">
                          <a:latin typeface="+mj-ea"/>
                          <a:ea typeface="+mj-ea"/>
                        </a:rPr>
                        <a:t>，并根据</a:t>
                      </a:r>
                      <a:r>
                        <a:rPr lang="en-US" altLang="zh-CN">
                          <a:latin typeface="+mj-ea"/>
                          <a:ea typeface="+mj-ea"/>
                        </a:rPr>
                        <a:t>service</a:t>
                      </a:r>
                      <a:r>
                        <a:rPr lang="zh-CN" altLang="en-US">
                          <a:latin typeface="+mj-ea"/>
                          <a:ea typeface="+mj-ea"/>
                        </a:rPr>
                        <a:t>创建代理。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主要概念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599440" y="1343660"/>
          <a:ext cx="7945120" cy="2456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10617200" imgH="3302000" progId="Visio.Drawing.15">
                  <p:embed/>
                </p:oleObj>
              </mc:Choice>
              <mc:Fallback>
                <p:oleObj r:id="rId4" imgW="10617200" imgH="330200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</p:blipFill>
                    <p:spPr>
                      <a:xfrm>
                        <a:off x="599440" y="1343660"/>
                        <a:ext cx="7945120" cy="2456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457200" y="73025"/>
            <a:ext cx="6426200" cy="482600"/>
          </a:xfr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r>
              <a:rPr lang="zh-CN" altLang="zh-CN" b="1" dirty="0">
                <a:sym typeface="+mn-ea"/>
              </a:rPr>
              <a:t>主要概念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1590040" y="1245235"/>
          <a:ext cx="5963920" cy="265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7975600" imgH="3568700" progId="Visio.Drawing.15">
                  <p:embed/>
                </p:oleObj>
              </mc:Choice>
              <mc:Fallback>
                <p:oleObj r:id="rId4" imgW="7975600" imgH="356870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</p:blipFill>
                    <p:spPr>
                      <a:xfrm>
                        <a:off x="1590040" y="1245235"/>
                        <a:ext cx="5963920" cy="2652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fronwa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>
            <a:latin typeface="+mj-ea"/>
            <a:ea typeface="+mj-ea"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2363</Words>
  <Application>Microsoft Office PowerPoint</Application>
  <PresentationFormat>全屏显示(16:9)</PresentationFormat>
  <Paragraphs>337</Paragraphs>
  <Slides>34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Franklin Gothic Book</vt:lpstr>
      <vt:lpstr>Helvetica Neue</vt:lpstr>
      <vt:lpstr>黑体</vt:lpstr>
      <vt:lpstr>华文宋体</vt:lpstr>
      <vt:lpstr>宋体</vt:lpstr>
      <vt:lpstr>微软雅黑</vt:lpstr>
      <vt:lpstr>Arial</vt:lpstr>
      <vt:lpstr>Calibri</vt:lpstr>
      <vt:lpstr>Wingdings</vt:lpstr>
      <vt:lpstr>ppt_template_fronware</vt:lpstr>
      <vt:lpstr>Visio.Drawing.15</vt:lpstr>
      <vt:lpstr>PowerPoint 演示文稿</vt:lpstr>
      <vt:lpstr>PowerPoint 演示文稿</vt:lpstr>
      <vt:lpstr>PowerPoint 演示文稿</vt:lpstr>
      <vt:lpstr>kubernetes起源</vt:lpstr>
      <vt:lpstr>kubernetes</vt:lpstr>
      <vt:lpstr>kubernetes架构</vt:lpstr>
      <vt:lpstr>架构说明</vt:lpstr>
      <vt:lpstr>主要概念</vt:lpstr>
      <vt:lpstr>主要概念</vt:lpstr>
      <vt:lpstr>主要概念</vt:lpstr>
      <vt:lpstr>PowerPoint 演示文稿</vt:lpstr>
      <vt:lpstr>Kubernetes网络</vt:lpstr>
      <vt:lpstr>Kubernetes网络-Flannel</vt:lpstr>
      <vt:lpstr>Kubernetes网络-Flannel</vt:lpstr>
      <vt:lpstr>Kubernetes网络-Calico</vt:lpstr>
      <vt:lpstr>Kubernetes网络-Calico</vt:lpstr>
      <vt:lpstr>PowerPoint 演示文稿</vt:lpstr>
      <vt:lpstr>Kubernetes存储定义</vt:lpstr>
      <vt:lpstr>Kubernetes存储定义</vt:lpstr>
      <vt:lpstr>Kubernetes存储定义</vt:lpstr>
      <vt:lpstr>PowerPoint 演示文稿</vt:lpstr>
      <vt:lpstr>集群安全机制——Authentication认证</vt:lpstr>
      <vt:lpstr>集群安全机制——Authorization授权</vt:lpstr>
      <vt:lpstr>集群安全机制——Admission Control准入控制</vt:lpstr>
      <vt:lpstr>应用安全机制——AppSafe架构</vt:lpstr>
      <vt:lpstr>应用安全机制——AppSafe工作流程</vt:lpstr>
      <vt:lpstr>应用安全机制——AppSafe解决方案</vt:lpstr>
      <vt:lpstr>PowerPoint 演示文稿</vt:lpstr>
      <vt:lpstr>监控系统——介绍</vt:lpstr>
      <vt:lpstr>监控系统——方案</vt:lpstr>
      <vt:lpstr>监控系统——Prometheus介绍</vt:lpstr>
      <vt:lpstr>监控系统——Prometheus组件</vt:lpstr>
      <vt:lpstr>监控系统——Prometheus架构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VivianLei</dc:creator>
  <cp:lastModifiedBy>yourong08</cp:lastModifiedBy>
  <cp:revision>4685</cp:revision>
  <dcterms:created xsi:type="dcterms:W3CDTF">2013-03-06T05:19:00Z</dcterms:created>
  <dcterms:modified xsi:type="dcterms:W3CDTF">2017-07-03T02:20:29Z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