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324" r:id="rId3"/>
    <p:sldId id="345" r:id="rId4"/>
    <p:sldId id="325" r:id="rId5"/>
    <p:sldId id="326" r:id="rId6"/>
    <p:sldId id="327" r:id="rId7"/>
    <p:sldId id="348" r:id="rId8"/>
    <p:sldId id="328" r:id="rId9"/>
    <p:sldId id="330" r:id="rId10"/>
    <p:sldId id="331" r:id="rId11"/>
    <p:sldId id="349" r:id="rId12"/>
    <p:sldId id="332" r:id="rId13"/>
    <p:sldId id="333" r:id="rId14"/>
    <p:sldId id="334" r:id="rId15"/>
    <p:sldId id="336" r:id="rId16"/>
    <p:sldId id="335" r:id="rId17"/>
    <p:sldId id="338" r:id="rId18"/>
    <p:sldId id="339" r:id="rId19"/>
    <p:sldId id="340" r:id="rId20"/>
    <p:sldId id="341" r:id="rId21"/>
    <p:sldId id="342" r:id="rId22"/>
    <p:sldId id="343" r:id="rId23"/>
    <p:sldId id="34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FF"/>
    <a:srgbClr val="00A4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86437" autoAdjust="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C2D167-571C-4C15-AF94-4EE205769635}" type="doc">
      <dgm:prSet loTypeId="urn:microsoft.com/office/officeart/2005/8/layout/process3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4840F337-2167-4A6A-913B-3907E72635F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725B55-1468-41BD-BE26-C7A625071A52}" type="parTrans" cxnId="{4480A3D1-31E3-4821-ADD2-9FE45176E2CE}">
      <dgm:prSet/>
      <dgm:spPr/>
      <dgm:t>
        <a:bodyPr/>
        <a:lstStyle/>
        <a:p>
          <a:endParaRPr lang="zh-CN" altLang="en-US"/>
        </a:p>
      </dgm:t>
    </dgm:pt>
    <dgm:pt modelId="{0624556F-634B-426E-ACF5-67D7716C1097}" type="sibTrans" cxnId="{4480A3D1-31E3-4821-ADD2-9FE45176E2CE}">
      <dgm:prSet/>
      <dgm:spPr/>
      <dgm:t>
        <a:bodyPr/>
        <a:lstStyle/>
        <a:p>
          <a:endParaRPr lang="zh-CN" altLang="en-US"/>
        </a:p>
      </dgm:t>
    </dgm:pt>
    <dgm:pt modelId="{6B77036D-BE54-4533-9B59-D83AE6927B44}">
      <dgm:prSet phldrT="[文本]" custT="1"/>
      <dgm:spPr/>
      <dgm:t>
        <a:bodyPr/>
        <a:lstStyle/>
        <a:p>
          <a:r>
            <a:rPr lang="en-US" altLang="zh-CN" sz="14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dev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环境配置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45A525-2F8F-48AB-8404-4C8A4BB56A15}" type="parTrans" cxnId="{A4F69C27-980D-45CC-8CA7-94313AD760C8}">
      <dgm:prSet/>
      <dgm:spPr/>
      <dgm:t>
        <a:bodyPr/>
        <a:lstStyle/>
        <a:p>
          <a:endParaRPr lang="zh-CN" altLang="en-US"/>
        </a:p>
      </dgm:t>
    </dgm:pt>
    <dgm:pt modelId="{6A080BE2-B2F0-4D7E-AAE5-3CA6024F94D6}" type="sibTrans" cxnId="{A4F69C27-980D-45CC-8CA7-94313AD760C8}">
      <dgm:prSet/>
      <dgm:spPr/>
      <dgm:t>
        <a:bodyPr/>
        <a:lstStyle/>
        <a:p>
          <a:endParaRPr lang="zh-CN" altLang="en-US"/>
        </a:p>
      </dgm:t>
    </dgm:pt>
    <dgm:pt modelId="{8F5A2279-A18A-4F5C-B0BA-ACFE17932567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282C01-2458-40F5-ACF5-F11442DA76D9}" type="parTrans" cxnId="{B99EF0CD-DA7A-47FB-A10F-371216E58063}">
      <dgm:prSet/>
      <dgm:spPr/>
      <dgm:t>
        <a:bodyPr/>
        <a:lstStyle/>
        <a:p>
          <a:endParaRPr lang="zh-CN" altLang="en-US"/>
        </a:p>
      </dgm:t>
    </dgm:pt>
    <dgm:pt modelId="{508CB348-922C-4C44-BDA8-70C7396917A0}" type="sibTrans" cxnId="{B99EF0CD-DA7A-47FB-A10F-371216E58063}">
      <dgm:prSet/>
      <dgm:spPr/>
      <dgm:t>
        <a:bodyPr/>
        <a:lstStyle/>
        <a:p>
          <a:endParaRPr lang="zh-CN" altLang="en-US"/>
        </a:p>
      </dgm:t>
    </dgm:pt>
    <dgm:pt modelId="{3EDC31D0-0BFE-49E0-8B0C-FB6A4FF8AC8D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test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环境配置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E4213A-327C-4195-BE91-8C777083E71C}" type="parTrans" cxnId="{C6E5330C-04A5-4A9F-805C-32DC155C97C0}">
      <dgm:prSet/>
      <dgm:spPr/>
      <dgm:t>
        <a:bodyPr/>
        <a:lstStyle/>
        <a:p>
          <a:endParaRPr lang="zh-CN" altLang="en-US"/>
        </a:p>
      </dgm:t>
    </dgm:pt>
    <dgm:pt modelId="{1DF13225-EF6B-4317-81B0-36A3A0DA155B}" type="sibTrans" cxnId="{C6E5330C-04A5-4A9F-805C-32DC155C97C0}">
      <dgm:prSet/>
      <dgm:spPr/>
      <dgm:t>
        <a:bodyPr/>
        <a:lstStyle/>
        <a:p>
          <a:endParaRPr lang="zh-CN" altLang="en-US"/>
        </a:p>
      </dgm:t>
    </dgm:pt>
    <dgm:pt modelId="{EC2558C6-8809-4333-999D-0B131AFA3205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运维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ECCE3-D7D5-4691-B5E9-1851E0E7766E}" type="parTrans" cxnId="{E332F615-641F-43CF-A594-18277E8C50E2}">
      <dgm:prSet/>
      <dgm:spPr/>
      <dgm:t>
        <a:bodyPr/>
        <a:lstStyle/>
        <a:p>
          <a:endParaRPr lang="zh-CN" altLang="en-US"/>
        </a:p>
      </dgm:t>
    </dgm:pt>
    <dgm:pt modelId="{5BAE5917-15C0-4B42-AC7F-A5229CE204B5}" type="sibTrans" cxnId="{E332F615-641F-43CF-A594-18277E8C50E2}">
      <dgm:prSet/>
      <dgm:spPr/>
      <dgm:t>
        <a:bodyPr/>
        <a:lstStyle/>
        <a:p>
          <a:endParaRPr lang="zh-CN" altLang="en-US"/>
        </a:p>
      </dgm:t>
    </dgm:pt>
    <dgm:pt modelId="{BB3FB098-C168-4E90-8B9F-8292C7252A03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预发布配置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90E9F7-DBCF-4FFE-B613-DA8D5EF5DE0C}" type="parTrans" cxnId="{294BDE76-BA70-454B-B7F1-DA7FD591E3BF}">
      <dgm:prSet/>
      <dgm:spPr/>
      <dgm:t>
        <a:bodyPr/>
        <a:lstStyle/>
        <a:p>
          <a:endParaRPr lang="zh-CN" altLang="en-US"/>
        </a:p>
      </dgm:t>
    </dgm:pt>
    <dgm:pt modelId="{9A737DCE-BD27-4C91-BD26-80018B5667C1}" type="sibTrans" cxnId="{294BDE76-BA70-454B-B7F1-DA7FD591E3BF}">
      <dgm:prSet/>
      <dgm:spPr/>
      <dgm:t>
        <a:bodyPr/>
        <a:lstStyle/>
        <a:p>
          <a:endParaRPr lang="zh-CN" altLang="en-US"/>
        </a:p>
      </dgm:t>
    </dgm:pt>
    <dgm:pt modelId="{12A15AD3-8225-4F1B-8F36-74FC5A52BACC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3742E0-F3D7-464A-824B-6508FCD448A9}" type="parTrans" cxnId="{15BB228F-88ED-41AE-910D-5B0E5BCEF492}">
      <dgm:prSet/>
      <dgm:spPr/>
      <dgm:t>
        <a:bodyPr/>
        <a:lstStyle/>
        <a:p>
          <a:endParaRPr lang="zh-CN" altLang="en-US"/>
        </a:p>
      </dgm:t>
    </dgm:pt>
    <dgm:pt modelId="{99FC79FB-DE2C-48BF-8155-A9DC4FABBA69}" type="sibTrans" cxnId="{15BB228F-88ED-41AE-910D-5B0E5BCEF492}">
      <dgm:prSet/>
      <dgm:spPr/>
      <dgm:t>
        <a:bodyPr/>
        <a:lstStyle/>
        <a:p>
          <a:endParaRPr lang="zh-CN" altLang="en-US"/>
        </a:p>
      </dgm:t>
    </dgm:pt>
    <dgm:pt modelId="{44912FE8-C910-4331-B587-245C512A2FC8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部署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5D9F63-DE3D-47E0-9946-705721D84A08}" type="parTrans" cxnId="{6818AF4D-4F3D-4C91-98C3-8FB11AB5495F}">
      <dgm:prSet/>
      <dgm:spPr/>
      <dgm:t>
        <a:bodyPr/>
        <a:lstStyle/>
        <a:p>
          <a:endParaRPr lang="zh-CN" altLang="en-US"/>
        </a:p>
      </dgm:t>
    </dgm:pt>
    <dgm:pt modelId="{07A0FF06-740E-478F-A300-23CBE0ACD0E0}" type="sibTrans" cxnId="{6818AF4D-4F3D-4C91-98C3-8FB11AB5495F}">
      <dgm:prSet/>
      <dgm:spPr/>
      <dgm:t>
        <a:bodyPr/>
        <a:lstStyle/>
        <a:p>
          <a:endParaRPr lang="zh-CN" altLang="en-US"/>
        </a:p>
      </dgm:t>
    </dgm:pt>
    <dgm:pt modelId="{B3AB109E-AF21-47D6-8101-34D93221E54B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部署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58AC6B-3EB6-4D57-AE5F-4A53660321EE}" type="parTrans" cxnId="{40BFEB11-EA98-43D7-A111-06C49578D3B3}">
      <dgm:prSet/>
      <dgm:spPr/>
      <dgm:t>
        <a:bodyPr/>
        <a:lstStyle/>
        <a:p>
          <a:endParaRPr lang="zh-CN" altLang="en-US"/>
        </a:p>
      </dgm:t>
    </dgm:pt>
    <dgm:pt modelId="{AF602946-2517-485A-A0A2-D6575AB9342D}" type="sibTrans" cxnId="{40BFEB11-EA98-43D7-A111-06C49578D3B3}">
      <dgm:prSet/>
      <dgm:spPr/>
      <dgm:t>
        <a:bodyPr/>
        <a:lstStyle/>
        <a:p>
          <a:endParaRPr lang="zh-CN" altLang="en-US"/>
        </a:p>
      </dgm:t>
    </dgm:pt>
    <dgm:pt modelId="{1AB9104A-D397-463E-9AE7-7152D4129A0A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2F2C2E-ADA9-4FCD-B06D-10E53B7DC67E}" type="parTrans" cxnId="{388B1DDB-625D-48E1-AA82-EDFBBA5BBE6F}">
      <dgm:prSet/>
      <dgm:spPr/>
      <dgm:t>
        <a:bodyPr/>
        <a:lstStyle/>
        <a:p>
          <a:endParaRPr lang="zh-CN" altLang="en-US"/>
        </a:p>
      </dgm:t>
    </dgm:pt>
    <dgm:pt modelId="{057D45BB-4654-4C1D-B31A-85991A25494D}" type="sibTrans" cxnId="{388B1DDB-625D-48E1-AA82-EDFBBA5BBE6F}">
      <dgm:prSet/>
      <dgm:spPr/>
      <dgm:t>
        <a:bodyPr/>
        <a:lstStyle/>
        <a:p>
          <a:endParaRPr lang="zh-CN" altLang="en-US"/>
        </a:p>
      </dgm:t>
    </dgm:pt>
    <dgm:pt modelId="{25D2971F-6FE1-40F0-A80F-C4EBFDF00621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预发布部署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7AAEA9-D1CD-4226-8321-098F2CBE5DA5}" type="parTrans" cxnId="{AD71F4CB-BC03-4763-9006-CA5B6E96D603}">
      <dgm:prSet/>
      <dgm:spPr/>
      <dgm:t>
        <a:bodyPr/>
        <a:lstStyle/>
        <a:p>
          <a:endParaRPr lang="zh-CN" altLang="en-US"/>
        </a:p>
      </dgm:t>
    </dgm:pt>
    <dgm:pt modelId="{9670CAFC-E9FE-4789-BD91-80846EA10439}" type="sibTrans" cxnId="{AD71F4CB-BC03-4763-9006-CA5B6E96D603}">
      <dgm:prSet/>
      <dgm:spPr/>
      <dgm:t>
        <a:bodyPr/>
        <a:lstStyle/>
        <a:p>
          <a:endParaRPr lang="zh-CN" altLang="en-US"/>
        </a:p>
      </dgm:t>
    </dgm:pt>
    <dgm:pt modelId="{1988466B-0A33-45C2-A693-F661059C8F51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生产环境配置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6802F5-A17D-4F10-BD65-D2F1DA8DF195}" type="parTrans" cxnId="{C83BE67B-CB54-4C31-B7B6-0E0858079A9E}">
      <dgm:prSet/>
      <dgm:spPr/>
      <dgm:t>
        <a:bodyPr/>
        <a:lstStyle/>
        <a:p>
          <a:endParaRPr lang="zh-CN" altLang="en-US"/>
        </a:p>
      </dgm:t>
    </dgm:pt>
    <dgm:pt modelId="{D9464F28-36C5-4156-AE7E-250A3BEC4BF4}" type="sibTrans" cxnId="{C83BE67B-CB54-4C31-B7B6-0E0858079A9E}">
      <dgm:prSet/>
      <dgm:spPr/>
      <dgm:t>
        <a:bodyPr/>
        <a:lstStyle/>
        <a:p>
          <a:endParaRPr lang="zh-CN" altLang="en-US"/>
        </a:p>
      </dgm:t>
    </dgm:pt>
    <dgm:pt modelId="{5B7D053D-77D2-4D3E-8F7B-A4F194C736F5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生产部署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CD177B-2E40-45BC-831C-250804A7C4B8}" type="parTrans" cxnId="{145DFD0D-DA72-4D6D-BCEA-0FB8F09BED25}">
      <dgm:prSet/>
      <dgm:spPr/>
      <dgm:t>
        <a:bodyPr/>
        <a:lstStyle/>
        <a:p>
          <a:endParaRPr lang="zh-CN" altLang="en-US"/>
        </a:p>
      </dgm:t>
    </dgm:pt>
    <dgm:pt modelId="{700C8D20-CE3F-479E-81A4-63CBC22B251E}" type="sibTrans" cxnId="{145DFD0D-DA72-4D6D-BCEA-0FB8F09BED25}">
      <dgm:prSet/>
      <dgm:spPr/>
      <dgm:t>
        <a:bodyPr/>
        <a:lstStyle/>
        <a:p>
          <a:endParaRPr lang="zh-CN" altLang="en-US"/>
        </a:p>
      </dgm:t>
    </dgm:pt>
    <dgm:pt modelId="{ED8BD324-0EDE-4005-B3A4-4482478B6D09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自测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480E53-B7C5-4FFD-9C3A-420FF994CE1F}" type="parTrans" cxnId="{A4F805DA-6D44-463E-B8F5-E22CA3565EB8}">
      <dgm:prSet/>
      <dgm:spPr/>
      <dgm:t>
        <a:bodyPr/>
        <a:lstStyle/>
        <a:p>
          <a:endParaRPr lang="zh-CN" altLang="en-US"/>
        </a:p>
      </dgm:t>
    </dgm:pt>
    <dgm:pt modelId="{05D745AE-35D8-4F0E-B380-100FB4E3FFDA}" type="sibTrans" cxnId="{A4F805DA-6D44-463E-B8F5-E22CA3565EB8}">
      <dgm:prSet/>
      <dgm:spPr/>
      <dgm:t>
        <a:bodyPr/>
        <a:lstStyle/>
        <a:p>
          <a:endParaRPr lang="zh-CN" altLang="en-US"/>
        </a:p>
      </dgm:t>
    </dgm:pt>
    <dgm:pt modelId="{93CAAF53-70F6-4C99-AF9F-E2FF46DEC5B4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环境代码部署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34E021-B3C5-498E-BFC7-62D188E035FA}" type="sibTrans" cxnId="{1E34B8C4-5286-4F1A-9BAC-CEBED0956B3A}">
      <dgm:prSet/>
      <dgm:spPr/>
      <dgm:t>
        <a:bodyPr/>
        <a:lstStyle/>
        <a:p>
          <a:endParaRPr lang="zh-CN" altLang="en-US"/>
        </a:p>
      </dgm:t>
    </dgm:pt>
    <dgm:pt modelId="{473544BE-7669-46B1-8FEF-322CEC235D1D}" type="parTrans" cxnId="{1E34B8C4-5286-4F1A-9BAC-CEBED0956B3A}">
      <dgm:prSet/>
      <dgm:spPr/>
      <dgm:t>
        <a:bodyPr/>
        <a:lstStyle/>
        <a:p>
          <a:endParaRPr lang="zh-CN" altLang="en-US"/>
        </a:p>
      </dgm:t>
    </dgm:pt>
    <dgm:pt modelId="{993762FC-0E2F-4E05-8333-236D3CCD325F}" type="pres">
      <dgm:prSet presAssocID="{8CC2D167-571C-4C15-AF94-4EE20576963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64AD154-34A7-4E2C-990A-79C8B6D466D8}" type="pres">
      <dgm:prSet presAssocID="{4840F337-2167-4A6A-913B-3907E72635FD}" presName="composite" presStyleCnt="0"/>
      <dgm:spPr/>
    </dgm:pt>
    <dgm:pt modelId="{E3E83BC4-696F-4F45-9A12-A354132438AC}" type="pres">
      <dgm:prSet presAssocID="{4840F337-2167-4A6A-913B-3907E72635F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451CFB-D808-4C33-8978-F3BC06559D0B}" type="pres">
      <dgm:prSet presAssocID="{4840F337-2167-4A6A-913B-3907E72635FD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74375D86-A4F7-428B-8045-43C4762E89F2}" type="pres">
      <dgm:prSet presAssocID="{4840F337-2167-4A6A-913B-3907E72635FD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59C929-2766-4168-8FAF-06AC8498A3AB}" type="pres">
      <dgm:prSet presAssocID="{0624556F-634B-426E-ACF5-67D7716C1097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AB55DF00-F14E-405C-9BFC-6F9297C3440E}" type="pres">
      <dgm:prSet presAssocID="{0624556F-634B-426E-ACF5-67D7716C1097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4E9BC408-9096-44D8-97DC-DDF6DC8BF431}" type="pres">
      <dgm:prSet presAssocID="{8F5A2279-A18A-4F5C-B0BA-ACFE17932567}" presName="composite" presStyleCnt="0"/>
      <dgm:spPr/>
    </dgm:pt>
    <dgm:pt modelId="{00080597-E675-4A06-A28C-B3B54EE106BF}" type="pres">
      <dgm:prSet presAssocID="{8F5A2279-A18A-4F5C-B0BA-ACFE1793256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3BB130-8242-4A0E-91DC-E889172C2252}" type="pres">
      <dgm:prSet presAssocID="{8F5A2279-A18A-4F5C-B0BA-ACFE17932567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3E111D2B-BFE7-4B58-8D59-88B4D8D364B5}" type="pres">
      <dgm:prSet presAssocID="{8F5A2279-A18A-4F5C-B0BA-ACFE17932567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C15DBD-89D4-4CFD-BFAF-6E4DD148DCA9}" type="pres">
      <dgm:prSet presAssocID="{508CB348-922C-4C44-BDA8-70C7396917A0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CFCEB5A8-3EB1-4814-B4D1-7D565B67B389}" type="pres">
      <dgm:prSet presAssocID="{508CB348-922C-4C44-BDA8-70C7396917A0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44607150-48FC-4EB8-AE45-76B62933976D}" type="pres">
      <dgm:prSet presAssocID="{EC2558C6-8809-4333-999D-0B131AFA3205}" presName="composite" presStyleCnt="0"/>
      <dgm:spPr/>
    </dgm:pt>
    <dgm:pt modelId="{67138FAD-3D09-4681-83F0-09A0EB9BF124}" type="pres">
      <dgm:prSet presAssocID="{EC2558C6-8809-4333-999D-0B131AFA3205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4483D3-485A-4879-8379-30527677A132}" type="pres">
      <dgm:prSet presAssocID="{EC2558C6-8809-4333-999D-0B131AFA3205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B8045EEE-62F4-4BFD-8BD6-43FB9997A457}" type="pres">
      <dgm:prSet presAssocID="{EC2558C6-8809-4333-999D-0B131AFA3205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42461A-12BE-4FFA-BD21-744B22B85B86}" type="presOf" srcId="{6B77036D-BE54-4533-9B59-D83AE6927B44}" destId="{74375D86-A4F7-428B-8045-43C4762E89F2}" srcOrd="0" destOrd="0" presId="urn:microsoft.com/office/officeart/2005/8/layout/process3#1"/>
    <dgm:cxn modelId="{C80011A7-500D-4265-888C-181239F9EE2A}" type="presOf" srcId="{44912FE8-C910-4331-B587-245C512A2FC8}" destId="{3E111D2B-BFE7-4B58-8D59-88B4D8D364B5}" srcOrd="0" destOrd="1" presId="urn:microsoft.com/office/officeart/2005/8/layout/process3#1"/>
    <dgm:cxn modelId="{6818AF4D-4F3D-4C91-98C3-8FB11AB5495F}" srcId="{8F5A2279-A18A-4F5C-B0BA-ACFE17932567}" destId="{44912FE8-C910-4331-B587-245C512A2FC8}" srcOrd="1" destOrd="0" parTransId="{585D9F63-DE3D-47E0-9946-705721D84A08}" sibTransId="{07A0FF06-740E-478F-A300-23CBE0ACD0E0}"/>
    <dgm:cxn modelId="{B99EF0CD-DA7A-47FB-A10F-371216E58063}" srcId="{8CC2D167-571C-4C15-AF94-4EE205769635}" destId="{8F5A2279-A18A-4F5C-B0BA-ACFE17932567}" srcOrd="1" destOrd="0" parTransId="{3D282C01-2458-40F5-ACF5-F11442DA76D9}" sibTransId="{508CB348-922C-4C44-BDA8-70C7396917A0}"/>
    <dgm:cxn modelId="{57C1F0B5-C68F-4F7A-93A3-B3F71E724B2B}" type="presOf" srcId="{25D2971F-6FE1-40F0-A80F-C4EBFDF00621}" destId="{B8045EEE-62F4-4BFD-8BD6-43FB9997A457}" srcOrd="0" destOrd="1" presId="urn:microsoft.com/office/officeart/2005/8/layout/process3#1"/>
    <dgm:cxn modelId="{04A2A5DD-57A4-4AB5-8198-8088D9CC5B6A}" type="presOf" srcId="{1AB9104A-D397-463E-9AE7-7152D4129A0A}" destId="{3E111D2B-BFE7-4B58-8D59-88B4D8D364B5}" srcOrd="0" destOrd="2" presId="urn:microsoft.com/office/officeart/2005/8/layout/process3#1"/>
    <dgm:cxn modelId="{E700AB87-7ABE-40CC-881C-06BBD794E893}" type="presOf" srcId="{5B7D053D-77D2-4D3E-8F7B-A4F194C736F5}" destId="{B8045EEE-62F4-4BFD-8BD6-43FB9997A457}" srcOrd="0" destOrd="3" presId="urn:microsoft.com/office/officeart/2005/8/layout/process3#1"/>
    <dgm:cxn modelId="{2204507F-EA87-49D5-BBB3-B971430FF6EB}" type="presOf" srcId="{508CB348-922C-4C44-BDA8-70C7396917A0}" destId="{CFCEB5A8-3EB1-4814-B4D1-7D565B67B389}" srcOrd="1" destOrd="0" presId="urn:microsoft.com/office/officeart/2005/8/layout/process3#1"/>
    <dgm:cxn modelId="{881A0A43-F3B1-41F2-86D6-41EA52903EC9}" type="presOf" srcId="{8F5A2279-A18A-4F5C-B0BA-ACFE17932567}" destId="{6C3BB130-8242-4A0E-91DC-E889172C2252}" srcOrd="1" destOrd="0" presId="urn:microsoft.com/office/officeart/2005/8/layout/process3#1"/>
    <dgm:cxn modelId="{7E0431AC-46FA-4555-89C4-715CAC89B1DD}" type="presOf" srcId="{B3AB109E-AF21-47D6-8101-34D93221E54B}" destId="{74375D86-A4F7-428B-8045-43C4762E89F2}" srcOrd="0" destOrd="3" presId="urn:microsoft.com/office/officeart/2005/8/layout/process3#1"/>
    <dgm:cxn modelId="{E63E8C87-CE43-441A-9B56-BED5775D91E6}" type="presOf" srcId="{4840F337-2167-4A6A-913B-3907E72635FD}" destId="{18451CFB-D808-4C33-8978-F3BC06559D0B}" srcOrd="1" destOrd="0" presId="urn:microsoft.com/office/officeart/2005/8/layout/process3#1"/>
    <dgm:cxn modelId="{388B1DDB-625D-48E1-AA82-EDFBBA5BBE6F}" srcId="{8F5A2279-A18A-4F5C-B0BA-ACFE17932567}" destId="{1AB9104A-D397-463E-9AE7-7152D4129A0A}" srcOrd="2" destOrd="0" parTransId="{8C2F2C2E-ADA9-4FCD-B06D-10E53B7DC67E}" sibTransId="{057D45BB-4654-4C1D-B31A-85991A25494D}"/>
    <dgm:cxn modelId="{6D227928-D9F3-44C2-A8EE-AF8645284448}" type="presOf" srcId="{BB3FB098-C168-4E90-8B9F-8292C7252A03}" destId="{B8045EEE-62F4-4BFD-8BD6-43FB9997A457}" srcOrd="0" destOrd="0" presId="urn:microsoft.com/office/officeart/2005/8/layout/process3#1"/>
    <dgm:cxn modelId="{70761434-78D3-4C90-A5BB-CA5AD2A89A66}" type="presOf" srcId="{ED8BD324-0EDE-4005-B3A4-4482478B6D09}" destId="{74375D86-A4F7-428B-8045-43C4762E89F2}" srcOrd="0" destOrd="4" presId="urn:microsoft.com/office/officeart/2005/8/layout/process3#1"/>
    <dgm:cxn modelId="{F4607DE9-805B-4F67-87F0-8DBCD81B0309}" type="presOf" srcId="{508CB348-922C-4C44-BDA8-70C7396917A0}" destId="{D0C15DBD-89D4-4CFD-BFAF-6E4DD148DCA9}" srcOrd="0" destOrd="0" presId="urn:microsoft.com/office/officeart/2005/8/layout/process3#1"/>
    <dgm:cxn modelId="{A4F69C27-980D-45CC-8CA7-94313AD760C8}" srcId="{4840F337-2167-4A6A-913B-3907E72635FD}" destId="{6B77036D-BE54-4533-9B59-D83AE6927B44}" srcOrd="0" destOrd="0" parTransId="{3645A525-2F8F-48AB-8404-4C8A4BB56A15}" sibTransId="{6A080BE2-B2F0-4D7E-AAE5-3CA6024F94D6}"/>
    <dgm:cxn modelId="{C6E5330C-04A5-4A9F-805C-32DC155C97C0}" srcId="{8F5A2279-A18A-4F5C-B0BA-ACFE17932567}" destId="{3EDC31D0-0BFE-49E0-8B0C-FB6A4FF8AC8D}" srcOrd="0" destOrd="0" parTransId="{1EE4213A-327C-4195-BE91-8C777083E71C}" sibTransId="{1DF13225-EF6B-4317-81B0-36A3A0DA155B}"/>
    <dgm:cxn modelId="{A16E1C64-E8B5-40C6-B1F0-DCD451809E54}" type="presOf" srcId="{EC2558C6-8809-4333-999D-0B131AFA3205}" destId="{67138FAD-3D09-4681-83F0-09A0EB9BF124}" srcOrd="0" destOrd="0" presId="urn:microsoft.com/office/officeart/2005/8/layout/process3#1"/>
    <dgm:cxn modelId="{382C735B-723C-4D04-90B3-F90C205F416F}" type="presOf" srcId="{3EDC31D0-0BFE-49E0-8B0C-FB6A4FF8AC8D}" destId="{3E111D2B-BFE7-4B58-8D59-88B4D8D364B5}" srcOrd="0" destOrd="0" presId="urn:microsoft.com/office/officeart/2005/8/layout/process3#1"/>
    <dgm:cxn modelId="{A4F805DA-6D44-463E-B8F5-E22CA3565EB8}" srcId="{4840F337-2167-4A6A-913B-3907E72635FD}" destId="{ED8BD324-0EDE-4005-B3A4-4482478B6D09}" srcOrd="4" destOrd="0" parTransId="{4B480E53-B7C5-4FFD-9C3A-420FF994CE1F}" sibTransId="{05D745AE-35D8-4F0E-B380-100FB4E3FFDA}"/>
    <dgm:cxn modelId="{4480A3D1-31E3-4821-ADD2-9FE45176E2CE}" srcId="{8CC2D167-571C-4C15-AF94-4EE205769635}" destId="{4840F337-2167-4A6A-913B-3907E72635FD}" srcOrd="0" destOrd="0" parTransId="{95725B55-1468-41BD-BE26-C7A625071A52}" sibTransId="{0624556F-634B-426E-ACF5-67D7716C1097}"/>
    <dgm:cxn modelId="{7C61EFB1-A256-421A-A633-A984ACA88AAC}" type="presOf" srcId="{8F5A2279-A18A-4F5C-B0BA-ACFE17932567}" destId="{00080597-E675-4A06-A28C-B3B54EE106BF}" srcOrd="0" destOrd="0" presId="urn:microsoft.com/office/officeart/2005/8/layout/process3#1"/>
    <dgm:cxn modelId="{CC82A571-E418-4AA5-A038-341219D4E098}" type="presOf" srcId="{0624556F-634B-426E-ACF5-67D7716C1097}" destId="{6D59C929-2766-4168-8FAF-06AC8498A3AB}" srcOrd="0" destOrd="0" presId="urn:microsoft.com/office/officeart/2005/8/layout/process3#1"/>
    <dgm:cxn modelId="{15BB228F-88ED-41AE-910D-5B0E5BCEF492}" srcId="{4840F337-2167-4A6A-913B-3907E72635FD}" destId="{12A15AD3-8225-4F1B-8F36-74FC5A52BACC}" srcOrd="2" destOrd="0" parTransId="{153742E0-F3D7-464A-824B-6508FCD448A9}" sibTransId="{99FC79FB-DE2C-48BF-8155-A9DC4FABBA69}"/>
    <dgm:cxn modelId="{145DFD0D-DA72-4D6D-BCEA-0FB8F09BED25}" srcId="{EC2558C6-8809-4333-999D-0B131AFA3205}" destId="{5B7D053D-77D2-4D3E-8F7B-A4F194C736F5}" srcOrd="3" destOrd="0" parTransId="{78CD177B-2E40-45BC-831C-250804A7C4B8}" sibTransId="{700C8D20-CE3F-479E-81A4-63CBC22B251E}"/>
    <dgm:cxn modelId="{70977A8A-3422-4284-BEB9-467BE6ED979A}" type="presOf" srcId="{0624556F-634B-426E-ACF5-67D7716C1097}" destId="{AB55DF00-F14E-405C-9BFC-6F9297C3440E}" srcOrd="1" destOrd="0" presId="urn:microsoft.com/office/officeart/2005/8/layout/process3#1"/>
    <dgm:cxn modelId="{7C3C8709-2189-4864-B3A3-B830EAC2DDD2}" type="presOf" srcId="{4840F337-2167-4A6A-913B-3907E72635FD}" destId="{E3E83BC4-696F-4F45-9A12-A354132438AC}" srcOrd="0" destOrd="0" presId="urn:microsoft.com/office/officeart/2005/8/layout/process3#1"/>
    <dgm:cxn modelId="{AD71F4CB-BC03-4763-9006-CA5B6E96D603}" srcId="{EC2558C6-8809-4333-999D-0B131AFA3205}" destId="{25D2971F-6FE1-40F0-A80F-C4EBFDF00621}" srcOrd="1" destOrd="0" parTransId="{A07AAEA9-D1CD-4226-8321-098F2CBE5DA5}" sibTransId="{9670CAFC-E9FE-4789-BD91-80846EA10439}"/>
    <dgm:cxn modelId="{5F3135D4-37D6-4479-A71A-8CC85853119B}" type="presOf" srcId="{8CC2D167-571C-4C15-AF94-4EE205769635}" destId="{993762FC-0E2F-4E05-8333-236D3CCD325F}" srcOrd="0" destOrd="0" presId="urn:microsoft.com/office/officeart/2005/8/layout/process3#1"/>
    <dgm:cxn modelId="{294BDE76-BA70-454B-B7F1-DA7FD591E3BF}" srcId="{EC2558C6-8809-4333-999D-0B131AFA3205}" destId="{BB3FB098-C168-4E90-8B9F-8292C7252A03}" srcOrd="0" destOrd="0" parTransId="{8290E9F7-DBCF-4FFE-B613-DA8D5EF5DE0C}" sibTransId="{9A737DCE-BD27-4C91-BD26-80018B5667C1}"/>
    <dgm:cxn modelId="{E332F615-641F-43CF-A594-18277E8C50E2}" srcId="{8CC2D167-571C-4C15-AF94-4EE205769635}" destId="{EC2558C6-8809-4333-999D-0B131AFA3205}" srcOrd="2" destOrd="0" parTransId="{81DECCE3-D7D5-4691-B5E9-1851E0E7766E}" sibTransId="{5BAE5917-15C0-4B42-AC7F-A5229CE204B5}"/>
    <dgm:cxn modelId="{19C7AFD6-169D-4618-B7C0-1651718965A9}" type="presOf" srcId="{12A15AD3-8225-4F1B-8F36-74FC5A52BACC}" destId="{74375D86-A4F7-428B-8045-43C4762E89F2}" srcOrd="0" destOrd="2" presId="urn:microsoft.com/office/officeart/2005/8/layout/process3#1"/>
    <dgm:cxn modelId="{1E34B8C4-5286-4F1A-9BAC-CEBED0956B3A}" srcId="{4840F337-2167-4A6A-913B-3907E72635FD}" destId="{93CAAF53-70F6-4C99-AF9F-E2FF46DEC5B4}" srcOrd="1" destOrd="0" parTransId="{473544BE-7669-46B1-8FEF-322CEC235D1D}" sibTransId="{D434E021-B3C5-498E-BFC7-62D188E035FA}"/>
    <dgm:cxn modelId="{C83BE67B-CB54-4C31-B7B6-0E0858079A9E}" srcId="{EC2558C6-8809-4333-999D-0B131AFA3205}" destId="{1988466B-0A33-45C2-A693-F661059C8F51}" srcOrd="2" destOrd="0" parTransId="{3C6802F5-A17D-4F10-BD65-D2F1DA8DF195}" sibTransId="{D9464F28-36C5-4156-AE7E-250A3BEC4BF4}"/>
    <dgm:cxn modelId="{40BFEB11-EA98-43D7-A111-06C49578D3B3}" srcId="{4840F337-2167-4A6A-913B-3907E72635FD}" destId="{B3AB109E-AF21-47D6-8101-34D93221E54B}" srcOrd="3" destOrd="0" parTransId="{CB58AC6B-3EB6-4D57-AE5F-4A53660321EE}" sibTransId="{AF602946-2517-485A-A0A2-D6575AB9342D}"/>
    <dgm:cxn modelId="{3DCC6D67-33B0-4F97-8811-FF7D2568770A}" type="presOf" srcId="{1988466B-0A33-45C2-A693-F661059C8F51}" destId="{B8045EEE-62F4-4BFD-8BD6-43FB9997A457}" srcOrd="0" destOrd="2" presId="urn:microsoft.com/office/officeart/2005/8/layout/process3#1"/>
    <dgm:cxn modelId="{95EE9EAF-36C4-45AA-AF7B-98D1509A0C2B}" type="presOf" srcId="{EC2558C6-8809-4333-999D-0B131AFA3205}" destId="{594483D3-485A-4879-8379-30527677A132}" srcOrd="1" destOrd="0" presId="urn:microsoft.com/office/officeart/2005/8/layout/process3#1"/>
    <dgm:cxn modelId="{DFF77D2E-2316-4062-86AD-575349B49B96}" type="presOf" srcId="{93CAAF53-70F6-4C99-AF9F-E2FF46DEC5B4}" destId="{74375D86-A4F7-428B-8045-43C4762E89F2}" srcOrd="0" destOrd="1" presId="urn:microsoft.com/office/officeart/2005/8/layout/process3#1"/>
    <dgm:cxn modelId="{121AFF1E-6D11-4DF6-A7E7-BB9B794E662C}" type="presParOf" srcId="{993762FC-0E2F-4E05-8333-236D3CCD325F}" destId="{964AD154-34A7-4E2C-990A-79C8B6D466D8}" srcOrd="0" destOrd="0" presId="urn:microsoft.com/office/officeart/2005/8/layout/process3#1"/>
    <dgm:cxn modelId="{485E2A12-CA77-4218-90B2-10BB4EB71EA1}" type="presParOf" srcId="{964AD154-34A7-4E2C-990A-79C8B6D466D8}" destId="{E3E83BC4-696F-4F45-9A12-A354132438AC}" srcOrd="0" destOrd="0" presId="urn:microsoft.com/office/officeart/2005/8/layout/process3#1"/>
    <dgm:cxn modelId="{A482E5D4-0DD4-498F-9210-99A0AC74841C}" type="presParOf" srcId="{964AD154-34A7-4E2C-990A-79C8B6D466D8}" destId="{18451CFB-D808-4C33-8978-F3BC06559D0B}" srcOrd="1" destOrd="0" presId="urn:microsoft.com/office/officeart/2005/8/layout/process3#1"/>
    <dgm:cxn modelId="{7FB2373E-2924-4E62-A5EA-5758BF6EFB9A}" type="presParOf" srcId="{964AD154-34A7-4E2C-990A-79C8B6D466D8}" destId="{74375D86-A4F7-428B-8045-43C4762E89F2}" srcOrd="2" destOrd="0" presId="urn:microsoft.com/office/officeart/2005/8/layout/process3#1"/>
    <dgm:cxn modelId="{2701895B-B30D-4136-8416-8E2668ADF18C}" type="presParOf" srcId="{993762FC-0E2F-4E05-8333-236D3CCD325F}" destId="{6D59C929-2766-4168-8FAF-06AC8498A3AB}" srcOrd="1" destOrd="0" presId="urn:microsoft.com/office/officeart/2005/8/layout/process3#1"/>
    <dgm:cxn modelId="{9206DFEF-8F6E-4728-837B-F91F04138DC4}" type="presParOf" srcId="{6D59C929-2766-4168-8FAF-06AC8498A3AB}" destId="{AB55DF00-F14E-405C-9BFC-6F9297C3440E}" srcOrd="0" destOrd="0" presId="urn:microsoft.com/office/officeart/2005/8/layout/process3#1"/>
    <dgm:cxn modelId="{0479860D-C739-44F8-8D9F-50967840962D}" type="presParOf" srcId="{993762FC-0E2F-4E05-8333-236D3CCD325F}" destId="{4E9BC408-9096-44D8-97DC-DDF6DC8BF431}" srcOrd="2" destOrd="0" presId="urn:microsoft.com/office/officeart/2005/8/layout/process3#1"/>
    <dgm:cxn modelId="{0F1D00FA-6936-40C1-AED6-193544147B6E}" type="presParOf" srcId="{4E9BC408-9096-44D8-97DC-DDF6DC8BF431}" destId="{00080597-E675-4A06-A28C-B3B54EE106BF}" srcOrd="0" destOrd="0" presId="urn:microsoft.com/office/officeart/2005/8/layout/process3#1"/>
    <dgm:cxn modelId="{ABD0A32C-233C-4131-AD31-6DBEA2707E7A}" type="presParOf" srcId="{4E9BC408-9096-44D8-97DC-DDF6DC8BF431}" destId="{6C3BB130-8242-4A0E-91DC-E889172C2252}" srcOrd="1" destOrd="0" presId="urn:microsoft.com/office/officeart/2005/8/layout/process3#1"/>
    <dgm:cxn modelId="{EC4AFF44-F8BD-40FF-BD8F-F85D8DFE818E}" type="presParOf" srcId="{4E9BC408-9096-44D8-97DC-DDF6DC8BF431}" destId="{3E111D2B-BFE7-4B58-8D59-88B4D8D364B5}" srcOrd="2" destOrd="0" presId="urn:microsoft.com/office/officeart/2005/8/layout/process3#1"/>
    <dgm:cxn modelId="{82D9C2EE-7C3B-42E2-A56F-493A65A34540}" type="presParOf" srcId="{993762FC-0E2F-4E05-8333-236D3CCD325F}" destId="{D0C15DBD-89D4-4CFD-BFAF-6E4DD148DCA9}" srcOrd="3" destOrd="0" presId="urn:microsoft.com/office/officeart/2005/8/layout/process3#1"/>
    <dgm:cxn modelId="{DADD71CF-B420-449A-80F3-E7C82D2355C6}" type="presParOf" srcId="{D0C15DBD-89D4-4CFD-BFAF-6E4DD148DCA9}" destId="{CFCEB5A8-3EB1-4814-B4D1-7D565B67B389}" srcOrd="0" destOrd="0" presId="urn:microsoft.com/office/officeart/2005/8/layout/process3#1"/>
    <dgm:cxn modelId="{66BF931B-336E-42D5-9516-9908858752C7}" type="presParOf" srcId="{993762FC-0E2F-4E05-8333-236D3CCD325F}" destId="{44607150-48FC-4EB8-AE45-76B62933976D}" srcOrd="4" destOrd="0" presId="urn:microsoft.com/office/officeart/2005/8/layout/process3#1"/>
    <dgm:cxn modelId="{A19E3428-ED75-4A9A-B4B7-DCB896C50657}" type="presParOf" srcId="{44607150-48FC-4EB8-AE45-76B62933976D}" destId="{67138FAD-3D09-4681-83F0-09A0EB9BF124}" srcOrd="0" destOrd="0" presId="urn:microsoft.com/office/officeart/2005/8/layout/process3#1"/>
    <dgm:cxn modelId="{EBF96F82-27A5-4D0D-9B0D-EBF0195D8CAD}" type="presParOf" srcId="{44607150-48FC-4EB8-AE45-76B62933976D}" destId="{594483D3-485A-4879-8379-30527677A132}" srcOrd="1" destOrd="0" presId="urn:microsoft.com/office/officeart/2005/8/layout/process3#1"/>
    <dgm:cxn modelId="{2477F004-5717-4E39-A5CF-50CFCCE8E185}" type="presParOf" srcId="{44607150-48FC-4EB8-AE45-76B62933976D}" destId="{B8045EEE-62F4-4BFD-8BD6-43FB9997A457}" srcOrd="2" destOrd="0" presId="urn:microsoft.com/office/officeart/2005/8/layout/process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#1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704B2-5F1A-4605-AA03-7F7E84FCF225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2CDD3-BAFD-44C4-A61D-6D35D2A0A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50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AE31-51B4-4473-ACE1-50F51170F10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0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612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https://feisky.gitbooks.io/kubernetes/concepts/configmap.html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2CDD3-BAFD-44C4-A61D-6D35D2A0A51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243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A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9635" y="1151467"/>
            <a:ext cx="10536912" cy="4832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pic>
        <p:nvPicPr>
          <p:cNvPr id="11" name="Picture 5" descr="02_tcloud_logo_v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25837"/>
            <a:ext cx="4349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 userDrawn="1"/>
        </p:nvCxnSpPr>
        <p:spPr>
          <a:xfrm>
            <a:off x="444139" y="976929"/>
            <a:ext cx="10432408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00A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3233678" y="3086100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单击此处编辑母版标题样式</a:t>
            </a:r>
            <a:endParaRPr lang="zh-CN" altLang="en-US" sz="3600" dirty="0">
              <a:solidFill>
                <a:schemeClr val="bg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方正兰亭刊黑_GBK" panose="02000000000000000000" pitchFamily="2" charset="-122"/>
                <a:ea typeface="方正兰亭刊黑_GBK" panose="02000000000000000000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Picture 5" descr="02_tcloud_logo_v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25837"/>
            <a:ext cx="4349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5107577" cy="6858000"/>
          </a:xfrm>
          <a:prstGeom prst="rect">
            <a:avLst/>
          </a:prstGeom>
          <a:solidFill>
            <a:srgbClr val="00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574766"/>
            <a:ext cx="4093887" cy="1149259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571500" y="2003516"/>
            <a:ext cx="4093887" cy="454015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6021977" y="933449"/>
            <a:ext cx="5191125" cy="499110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pic>
        <p:nvPicPr>
          <p:cNvPr id="15" name="Picture 5" descr="02_tcloud_logo_v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25837"/>
            <a:ext cx="4349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0"/>
            <a:ext cx="12192000" cy="5146766"/>
          </a:xfrm>
          <a:prstGeom prst="rect">
            <a:avLst/>
          </a:prstGeom>
          <a:solidFill>
            <a:srgbClr val="00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 descr="02_tcloud_logo_v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25837"/>
            <a:ext cx="4349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865277" y="1319350"/>
            <a:ext cx="2833688" cy="33698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1" name="内容占位符 9"/>
          <p:cNvSpPr>
            <a:spLocks noGrp="1"/>
          </p:cNvSpPr>
          <p:nvPr>
            <p:ph sz="quarter" idx="14"/>
          </p:nvPr>
        </p:nvSpPr>
        <p:spPr>
          <a:xfrm>
            <a:off x="4584450" y="1319350"/>
            <a:ext cx="2833688" cy="33698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2" name="内容占位符 9"/>
          <p:cNvSpPr>
            <a:spLocks noGrp="1"/>
          </p:cNvSpPr>
          <p:nvPr>
            <p:ph sz="quarter" idx="15"/>
          </p:nvPr>
        </p:nvSpPr>
        <p:spPr>
          <a:xfrm>
            <a:off x="8303622" y="1319350"/>
            <a:ext cx="2833688" cy="33698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865276" y="5564012"/>
            <a:ext cx="10634913" cy="613443"/>
          </a:xfrm>
        </p:spPr>
        <p:txBody>
          <a:bodyPr/>
          <a:lstStyle>
            <a:lvl1pPr>
              <a:defRPr>
                <a:solidFill>
                  <a:srgbClr val="00A4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0"/>
            <a:ext cx="12192000" cy="5146766"/>
          </a:xfrm>
          <a:prstGeom prst="rect">
            <a:avLst/>
          </a:prstGeom>
          <a:solidFill>
            <a:srgbClr val="00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 descr="02_tcloud_logo_v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25837"/>
            <a:ext cx="4349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2605087" y="819150"/>
            <a:ext cx="6981825" cy="38605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标题 14"/>
          <p:cNvSpPr>
            <a:spLocks noGrp="1"/>
          </p:cNvSpPr>
          <p:nvPr>
            <p:ph type="title"/>
          </p:nvPr>
        </p:nvSpPr>
        <p:spPr>
          <a:xfrm>
            <a:off x="865276" y="5564012"/>
            <a:ext cx="10634913" cy="613443"/>
          </a:xfrm>
        </p:spPr>
        <p:txBody>
          <a:bodyPr/>
          <a:lstStyle>
            <a:lvl1pPr>
              <a:defRPr>
                <a:solidFill>
                  <a:srgbClr val="00A4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39635" y="311234"/>
            <a:ext cx="10536912" cy="613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2925" y="1151467"/>
            <a:ext cx="10333622" cy="4832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方正兰亭刊黑_GBK" panose="02000000000000000000" pitchFamily="2" charset="-122"/>
          <a:ea typeface="方正兰亭刊黑_GBK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方正兰亭刊黑_GBK" panose="02000000000000000000" pitchFamily="2" charset="-122"/>
          <a:ea typeface="方正兰亭刊黑_GBK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方正兰亭刊黑_GBK" panose="02000000000000000000" pitchFamily="2" charset="-122"/>
          <a:ea typeface="方正兰亭刊黑_GBK" panose="020000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方正兰亭刊黑_GBK" panose="02000000000000000000" pitchFamily="2" charset="-122"/>
          <a:ea typeface="方正兰亭刊黑_GBK" panose="020000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方正兰亭刊黑_GBK" panose="02000000000000000000" pitchFamily="2" charset="-122"/>
          <a:ea typeface="方正兰亭刊黑_GBK" panose="020000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方正兰亭刊黑_GBK" panose="02000000000000000000" pitchFamily="2" charset="-122"/>
          <a:ea typeface="方正兰亭刊黑_GBK" panose="020000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74115" y="2037715"/>
            <a:ext cx="9843770" cy="878840"/>
          </a:xfrm>
        </p:spPr>
        <p:txBody>
          <a:bodyPr>
            <a:normAutofit fontScale="90000"/>
          </a:bodyPr>
          <a:lstStyle/>
          <a:p>
            <a:r>
              <a:rPr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腾讯云基于kubernetes的应用编排实践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颜卫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腾讯云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2017.06.30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kubernetes社区应用编排发展现状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7355" y="2972707"/>
            <a:ext cx="7003465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的问题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更侧重于包管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语法复杂，学习成本高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服务更新和管理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目前不支持服务启动顺序管理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不支持差异化比较</a:t>
            </a:r>
          </a:p>
        </p:txBody>
      </p:sp>
      <p:sp>
        <p:nvSpPr>
          <p:cNvPr id="4" name="文本框 7"/>
          <p:cNvSpPr txBox="1"/>
          <p:nvPr/>
        </p:nvSpPr>
        <p:spPr>
          <a:xfrm>
            <a:off x="633861" y="1285910"/>
            <a:ext cx="70034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kubernetes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的问题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原生支持通过服务和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进行管理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093" y="4124462"/>
            <a:ext cx="1633463" cy="1633463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976" y="1320648"/>
            <a:ext cx="2666428" cy="22855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969895" y="1557020"/>
            <a:ext cx="6252210" cy="3290570"/>
            <a:chOff x="4807" y="2620"/>
            <a:chExt cx="9846" cy="5182"/>
          </a:xfrm>
        </p:grpSpPr>
        <p:sp>
          <p:nvSpPr>
            <p:cNvPr id="54" name="Rectangle 31"/>
            <p:cNvSpPr>
              <a:spLocks noChangeArrowheads="1"/>
            </p:cNvSpPr>
            <p:nvPr/>
          </p:nvSpPr>
          <p:spPr bwMode="auto">
            <a:xfrm>
              <a:off x="4807" y="3282"/>
              <a:ext cx="9585" cy="293"/>
            </a:xfrm>
            <a:prstGeom prst="rect">
              <a:avLst/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华文细黑" panose="02010600040101010101" pitchFamily="2" charset="-122"/>
              </a:endParaRPr>
            </a:p>
          </p:txBody>
        </p:sp>
        <p:sp>
          <p:nvSpPr>
            <p:cNvPr id="56" name="Rectangle 33"/>
            <p:cNvSpPr>
              <a:spLocks noChangeArrowheads="1"/>
            </p:cNvSpPr>
            <p:nvPr/>
          </p:nvSpPr>
          <p:spPr bwMode="auto">
            <a:xfrm>
              <a:off x="4807" y="6385"/>
              <a:ext cx="9585" cy="293"/>
            </a:xfrm>
            <a:prstGeom prst="rect">
              <a:avLst/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华文细黑" panose="02010600040101010101" pitchFamily="2" charset="-122"/>
              </a:endParaRPr>
            </a:p>
          </p:txBody>
        </p:sp>
        <p:sp>
          <p:nvSpPr>
            <p:cNvPr id="58" name="AutoShape 6"/>
            <p:cNvSpPr>
              <a:spLocks noChangeArrowheads="1"/>
            </p:cNvSpPr>
            <p:nvPr/>
          </p:nvSpPr>
          <p:spPr bwMode="auto">
            <a:xfrm>
              <a:off x="4867" y="2620"/>
              <a:ext cx="9525" cy="8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华文细黑" panose="02010600040101010101" pitchFamily="2" charset="-122"/>
              </a:endParaRPr>
            </a:p>
          </p:txBody>
        </p:sp>
        <p:sp>
          <p:nvSpPr>
            <p:cNvPr id="60" name="AutoShape 12"/>
            <p:cNvSpPr>
              <a:spLocks noChangeArrowheads="1"/>
            </p:cNvSpPr>
            <p:nvPr/>
          </p:nvSpPr>
          <p:spPr bwMode="auto">
            <a:xfrm>
              <a:off x="4867" y="5723"/>
              <a:ext cx="9525" cy="84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64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5264" y="2845"/>
              <a:ext cx="190" cy="4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0" cap="none" spc="0" normalizeH="0" baseline="0" noProof="0" smtClean="0">
                  <a:ln w="3175">
                    <a:solidFill>
                      <a:srgbClr val="0875F8"/>
                    </a:solidFill>
                    <a:round/>
                  </a:ln>
                  <a:solidFill>
                    <a:srgbClr val="0875F8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kumimoji="0" lang="zh-CN" altLang="en-US" sz="3600" b="0" i="0" u="none" strike="noStrike" kern="10" cap="none" spc="0" normalizeH="0" baseline="0" noProof="0" smtClean="0">
                <a:ln w="3175">
                  <a:solidFill>
                    <a:srgbClr val="0875F8"/>
                  </a:solidFill>
                  <a:round/>
                </a:ln>
                <a:solidFill>
                  <a:srgbClr val="0875F8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6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5224" y="5933"/>
              <a:ext cx="290" cy="4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0" cap="none" spc="0" normalizeH="0" baseline="0" noProof="0" smtClean="0">
                  <a:ln w="3175">
                    <a:solidFill>
                      <a:srgbClr val="0875F8"/>
                    </a:solidFill>
                    <a:round/>
                  </a:ln>
                  <a:solidFill>
                    <a:srgbClr val="0875F8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kumimoji="0" lang="zh-CN" altLang="en-US" sz="3600" b="0" i="0" u="none" strike="noStrike" kern="10" cap="none" spc="0" normalizeH="0" baseline="0" noProof="0" smtClean="0">
                <a:ln w="3175">
                  <a:solidFill>
                    <a:srgbClr val="0875F8"/>
                  </a:solidFill>
                  <a:round/>
                </a:ln>
                <a:solidFill>
                  <a:srgbClr val="0875F8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7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5194" y="6563"/>
              <a:ext cx="290" cy="4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0" cap="none" spc="0" normalizeH="0" baseline="0" noProof="0" smtClean="0">
                <a:ln w="3175">
                  <a:solidFill>
                    <a:srgbClr val="0875F8"/>
                  </a:solidFill>
                  <a:round/>
                </a:ln>
                <a:solidFill>
                  <a:srgbClr val="0875F8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" name="AutoShape 25"/>
            <p:cNvSpPr>
              <a:spLocks noChangeArrowheads="1"/>
            </p:cNvSpPr>
            <p:nvPr/>
          </p:nvSpPr>
          <p:spPr bwMode="auto">
            <a:xfrm>
              <a:off x="5814" y="2647"/>
              <a:ext cx="8510" cy="84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144000" anchor="ctr"/>
            <a:lstStyle/>
            <a:p>
              <a:pPr indent="0" algn="l">
                <a:lnSpc>
                  <a:spcPct val="150000"/>
                </a:lnSpc>
                <a:buFont typeface="Wingdings" panose="05000000000000000000" charset="0"/>
                <a:buNone/>
                <a:defRPr/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引言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--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为什么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需要应用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编排</a:t>
              </a:r>
              <a:endParaRPr lang="en-US" altLang="zh-CN">
                <a:latin typeface="微软雅黑" panose="020B0503020204020204" pitchFamily="34" charset="-122"/>
              </a:endParaRPr>
            </a:p>
          </p:txBody>
        </p:sp>
        <p:sp>
          <p:nvSpPr>
            <p:cNvPr id="71" name="AutoShape 27"/>
            <p:cNvSpPr>
              <a:spLocks noChangeArrowheads="1"/>
            </p:cNvSpPr>
            <p:nvPr/>
          </p:nvSpPr>
          <p:spPr bwMode="auto">
            <a:xfrm>
              <a:off x="5814" y="5723"/>
              <a:ext cx="8577" cy="84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indent="0" algn="l">
                <a:lnSpc>
                  <a:spcPct val="150000"/>
                </a:lnSpc>
                <a:buFont typeface="Wingdings" panose="05000000000000000000" charset="0"/>
                <a:buNone/>
                <a:defRPr/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腾讯云容器服务应用编排</a:t>
              </a:r>
              <a:endParaRPr lang="en-US" altLang="zh-CN">
                <a:latin typeface="微软雅黑" panose="020B0503020204020204" pitchFamily="34" charset="-122"/>
              </a:endParaRPr>
            </a:p>
          </p:txBody>
        </p:sp>
        <p:sp>
          <p:nvSpPr>
            <p:cNvPr id="4" name="Rectangle 31"/>
            <p:cNvSpPr>
              <a:spLocks noChangeArrowheads="1"/>
            </p:cNvSpPr>
            <p:nvPr/>
          </p:nvSpPr>
          <p:spPr bwMode="auto">
            <a:xfrm>
              <a:off x="4807" y="4873"/>
              <a:ext cx="9585" cy="293"/>
            </a:xfrm>
            <a:prstGeom prst="rect">
              <a:avLst/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华文细黑" panose="02010600040101010101" pitchFamily="2" charset="-122"/>
              </a:endParaRPr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4867" y="4211"/>
              <a:ext cx="9525" cy="8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华文细黑" panose="02010600040101010101" pitchFamily="2" charset="-122"/>
              </a:endParaRPr>
            </a:p>
          </p:txBody>
        </p:sp>
        <p:sp>
          <p:nvSpPr>
            <p:cNvPr id="7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5264" y="4436"/>
              <a:ext cx="250" cy="4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0" cap="none" spc="0" normalizeH="0" baseline="0" noProof="0" smtClean="0">
                  <a:ln w="3175">
                    <a:solidFill>
                      <a:srgbClr val="0875F8"/>
                    </a:solidFill>
                    <a:round/>
                  </a:ln>
                  <a:solidFill>
                    <a:srgbClr val="0875F8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8" name="AutoShape 25"/>
            <p:cNvSpPr>
              <a:spLocks noChangeArrowheads="1"/>
            </p:cNvSpPr>
            <p:nvPr/>
          </p:nvSpPr>
          <p:spPr bwMode="auto">
            <a:xfrm>
              <a:off x="5813" y="4210"/>
              <a:ext cx="8840" cy="84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144000" anchor="ctr"/>
            <a:lstStyle/>
            <a:p>
              <a:pPr indent="0" algn="l">
                <a:lnSpc>
                  <a:spcPct val="150000"/>
                </a:lnSpc>
                <a:buFont typeface="Wingdings" panose="05000000000000000000" charset="0"/>
                <a:buNone/>
                <a:defRPr/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kubernetes社区应用编排发展现状</a:t>
              </a:r>
              <a:endParaRPr lang="en-US" altLang="zh-CN">
                <a:latin typeface="微软雅黑" panose="020B0503020204020204" pitchFamily="34" charset="-122"/>
              </a:endParaRPr>
            </a:p>
          </p:txBody>
        </p:sp>
        <p:sp>
          <p:nvSpPr>
            <p:cNvPr id="63" name="AutoShape 19"/>
            <p:cNvSpPr>
              <a:spLocks noChangeArrowheads="1"/>
            </p:cNvSpPr>
            <p:nvPr/>
          </p:nvSpPr>
          <p:spPr bwMode="auto">
            <a:xfrm>
              <a:off x="12836" y="6045"/>
              <a:ext cx="680" cy="340"/>
            </a:xfrm>
            <a:prstGeom prst="leftArrow">
              <a:avLst>
                <a:gd name="adj1" fmla="val 50278"/>
                <a:gd name="adj2" fmla="val 72731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华文细黑" panose="02010600040101010101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867" y="7222"/>
              <a:ext cx="2195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285750" indent="-285750">
                <a:buFont typeface="Wingdings" panose="05000000000000000000" charset="0"/>
                <a:buChar char="ü"/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配置管理 </a:t>
              </a:r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238" y="7222"/>
              <a:ext cx="2555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285750" indent="-285750" algn="l">
                <a:buFont typeface="Wingdings" panose="05000000000000000000" charset="0"/>
                <a:buChar char="ü"/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应用模板管理 </a:t>
              </a:r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329" y="7222"/>
              <a:ext cx="3995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285750" indent="-285750" algn="l">
                <a:buFont typeface="Wingdings" panose="05000000000000000000" charset="0"/>
                <a:buChar char="ü"/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基于应用的服务组管理 </a:t>
              </a:r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腾讯云容器服务应用编排</a:t>
            </a:r>
          </a:p>
        </p:txBody>
      </p:sp>
      <p:sp>
        <p:nvSpPr>
          <p:cNvPr id="68" name="矩形 67"/>
          <p:cNvSpPr/>
          <p:nvPr/>
        </p:nvSpPr>
        <p:spPr>
          <a:xfrm>
            <a:off x="7687310" y="1059180"/>
            <a:ext cx="3312160" cy="531876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002">
            <a:schemeClr val="dk2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应用：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包括描述多个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服务以及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这些服务间的相互调用依赖关系 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方便用户管理服务。</a:t>
            </a:r>
          </a:p>
          <a:p>
            <a:endParaRPr lang="zh-CN" altLang="en-US" sz="16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应用模板</a:t>
            </a:r>
            <a:r>
              <a:rPr lang="zh-CN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包括多个服务的定义加一个默认配置，通过应用模板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配置项的组合，</a:t>
            </a:r>
            <a:r>
              <a:rPr lang="zh-CN" altLang="en-US" sz="16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方便用户部署相同应用的不同环境。</a:t>
            </a:r>
          </a:p>
          <a:p>
            <a:endParaRPr lang="en-US" altLang="zh-CN" sz="16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配置项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：将应用中常变的值以变量的形式替代，通过应用模板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配置项的组合，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方便用户部署相同应用的不同</a:t>
            </a:r>
            <a:r>
              <a:rPr lang="zh-CN" altLang="en-US" sz="16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。配置项支持多版本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方便用户进行更新和回滚应用。</a:t>
            </a:r>
            <a:endParaRPr lang="en-US" altLang="zh-CN" sz="1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3889" y="1168569"/>
            <a:ext cx="2776386" cy="2407640"/>
          </a:xfrm>
          <a:prstGeom prst="rect">
            <a:avLst/>
          </a:prstGeom>
          <a:ln>
            <a:solidFill>
              <a:srgbClr val="00A4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仅服务的概念</a:t>
            </a:r>
          </a:p>
        </p:txBody>
      </p:sp>
      <p:sp>
        <p:nvSpPr>
          <p:cNvPr id="4" name="椭圆 3"/>
          <p:cNvSpPr/>
          <p:nvPr/>
        </p:nvSpPr>
        <p:spPr>
          <a:xfrm>
            <a:off x="1317072" y="1676099"/>
            <a:ext cx="369116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5" name="椭圆 4"/>
          <p:cNvSpPr/>
          <p:nvPr/>
        </p:nvSpPr>
        <p:spPr>
          <a:xfrm>
            <a:off x="1652631" y="2093051"/>
            <a:ext cx="369116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42333" y="3104691"/>
            <a:ext cx="369116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7" name="椭圆 6"/>
          <p:cNvSpPr/>
          <p:nvPr/>
        </p:nvSpPr>
        <p:spPr>
          <a:xfrm>
            <a:off x="2021747" y="1755797"/>
            <a:ext cx="369116" cy="36072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" name="椭圆 7"/>
          <p:cNvSpPr/>
          <p:nvPr/>
        </p:nvSpPr>
        <p:spPr>
          <a:xfrm>
            <a:off x="2262929" y="2421030"/>
            <a:ext cx="369116" cy="36072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57775" y="2032634"/>
            <a:ext cx="369116" cy="36072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0" name="椭圆 9"/>
          <p:cNvSpPr/>
          <p:nvPr/>
        </p:nvSpPr>
        <p:spPr>
          <a:xfrm>
            <a:off x="2294389" y="3104691"/>
            <a:ext cx="369116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椭圆 10"/>
          <p:cNvSpPr/>
          <p:nvPr/>
        </p:nvSpPr>
        <p:spPr>
          <a:xfrm>
            <a:off x="1143001" y="2522544"/>
            <a:ext cx="369116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719743" y="2743964"/>
            <a:ext cx="369116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3510915" y="2032000"/>
            <a:ext cx="1132205" cy="749935"/>
          </a:xfrm>
          <a:prstGeom prst="rightArrow">
            <a:avLst/>
          </a:prstGeom>
          <a:solidFill>
            <a:srgbClr val="00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新增应用</a:t>
            </a:r>
          </a:p>
        </p:txBody>
      </p:sp>
      <p:sp>
        <p:nvSpPr>
          <p:cNvPr id="16" name="矩形 15"/>
          <p:cNvSpPr/>
          <p:nvPr/>
        </p:nvSpPr>
        <p:spPr>
          <a:xfrm>
            <a:off x="4827863" y="1168569"/>
            <a:ext cx="2428613" cy="2401750"/>
          </a:xfrm>
          <a:prstGeom prst="rect">
            <a:avLst/>
          </a:prstGeom>
          <a:ln>
            <a:solidFill>
              <a:srgbClr val="00A4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基于应用管理</a:t>
            </a:r>
          </a:p>
        </p:txBody>
      </p:sp>
      <p:sp>
        <p:nvSpPr>
          <p:cNvPr id="17" name="矩形 16"/>
          <p:cNvSpPr/>
          <p:nvPr/>
        </p:nvSpPr>
        <p:spPr>
          <a:xfrm>
            <a:off x="4915945" y="1568739"/>
            <a:ext cx="687897" cy="1770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应用甲</a:t>
            </a:r>
          </a:p>
        </p:txBody>
      </p:sp>
      <p:sp>
        <p:nvSpPr>
          <p:cNvPr id="19" name="矩形 18"/>
          <p:cNvSpPr/>
          <p:nvPr/>
        </p:nvSpPr>
        <p:spPr>
          <a:xfrm>
            <a:off x="5685637" y="1568739"/>
            <a:ext cx="687897" cy="17700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应用乙</a:t>
            </a:r>
          </a:p>
        </p:txBody>
      </p:sp>
      <p:sp>
        <p:nvSpPr>
          <p:cNvPr id="20" name="矩形 19"/>
          <p:cNvSpPr/>
          <p:nvPr/>
        </p:nvSpPr>
        <p:spPr>
          <a:xfrm>
            <a:off x="6455329" y="1568739"/>
            <a:ext cx="687897" cy="1770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应用丙</a:t>
            </a:r>
          </a:p>
        </p:txBody>
      </p:sp>
      <p:sp>
        <p:nvSpPr>
          <p:cNvPr id="21" name="椭圆 20"/>
          <p:cNvSpPr/>
          <p:nvPr/>
        </p:nvSpPr>
        <p:spPr>
          <a:xfrm>
            <a:off x="5075335" y="1836298"/>
            <a:ext cx="369116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2" name="椭圆 21"/>
          <p:cNvSpPr/>
          <p:nvPr/>
        </p:nvSpPr>
        <p:spPr>
          <a:xfrm>
            <a:off x="5078481" y="2273414"/>
            <a:ext cx="369116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075335" y="2710530"/>
            <a:ext cx="369116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25" name="椭圆 24"/>
          <p:cNvSpPr/>
          <p:nvPr/>
        </p:nvSpPr>
        <p:spPr>
          <a:xfrm>
            <a:off x="5845027" y="1849749"/>
            <a:ext cx="369116" cy="36072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26" name="椭圆 25"/>
          <p:cNvSpPr/>
          <p:nvPr/>
        </p:nvSpPr>
        <p:spPr>
          <a:xfrm>
            <a:off x="5845027" y="2273413"/>
            <a:ext cx="369116" cy="36072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845027" y="2685337"/>
            <a:ext cx="369116" cy="36072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28" name="椭圆 27"/>
          <p:cNvSpPr/>
          <p:nvPr/>
        </p:nvSpPr>
        <p:spPr>
          <a:xfrm>
            <a:off x="6614718" y="1858075"/>
            <a:ext cx="369116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9" name="椭圆 28"/>
          <p:cNvSpPr/>
          <p:nvPr/>
        </p:nvSpPr>
        <p:spPr>
          <a:xfrm>
            <a:off x="6614718" y="2273412"/>
            <a:ext cx="369116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614718" y="2710529"/>
            <a:ext cx="369116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593889" y="4062777"/>
            <a:ext cx="2776386" cy="2407640"/>
            <a:chOff x="593889" y="4062777"/>
            <a:chExt cx="2776386" cy="2407640"/>
          </a:xfrm>
        </p:grpSpPr>
        <p:sp>
          <p:nvSpPr>
            <p:cNvPr id="60" name="矩形 59"/>
            <p:cNvSpPr/>
            <p:nvPr/>
          </p:nvSpPr>
          <p:spPr>
            <a:xfrm>
              <a:off x="593889" y="4062777"/>
              <a:ext cx="2776386" cy="2407640"/>
            </a:xfrm>
            <a:prstGeom prst="rect">
              <a:avLst/>
            </a:prstGeom>
            <a:ln>
              <a:solidFill>
                <a:srgbClr val="00A4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无模板、配置概念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715163" y="4341300"/>
              <a:ext cx="996192" cy="31878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V1</a:t>
              </a:r>
              <a:endPara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" name="直接箭头连接符 34"/>
            <p:cNvCxnSpPr>
              <a:stCxn id="33" idx="3"/>
              <a:endCxn id="36" idx="1"/>
            </p:cNvCxnSpPr>
            <p:nvPr/>
          </p:nvCxnSpPr>
          <p:spPr>
            <a:xfrm flipV="1">
              <a:off x="1711355" y="4500607"/>
              <a:ext cx="494950" cy="84"/>
            </a:xfrm>
            <a:prstGeom prst="straightConnector1">
              <a:avLst/>
            </a:prstGeom>
            <a:ln>
              <a:solidFill>
                <a:srgbClr val="00A4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2206305" y="4341216"/>
              <a:ext cx="996192" cy="31878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V2</a:t>
              </a:r>
              <a:endPara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733787" y="4223692"/>
              <a:ext cx="492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</a:p>
          </p:txBody>
        </p:sp>
        <p:cxnSp>
          <p:nvCxnSpPr>
            <p:cNvPr id="42" name="肘形连接符 41"/>
            <p:cNvCxnSpPr>
              <a:stCxn id="36" idx="2"/>
              <a:endCxn id="33" idx="2"/>
            </p:cNvCxnSpPr>
            <p:nvPr/>
          </p:nvCxnSpPr>
          <p:spPr>
            <a:xfrm rot="5400000">
              <a:off x="1958788" y="3914469"/>
              <a:ext cx="84" cy="1491142"/>
            </a:xfrm>
            <a:prstGeom prst="bentConnector3">
              <a:avLst>
                <a:gd name="adj1" fmla="val 272242857"/>
              </a:avLst>
            </a:prstGeom>
            <a:ln>
              <a:solidFill>
                <a:srgbClr val="00A4FF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1619693" y="4639022"/>
              <a:ext cx="80021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</a:t>
              </a:r>
              <a:r>
                <a:rPr lang="zh-CN" altLang="en-US" sz="120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滚困难</a:t>
              </a:r>
              <a:endPara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15163" y="5584480"/>
              <a:ext cx="996192" cy="3187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2294389" y="5126469"/>
              <a:ext cx="996192" cy="31878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开发环境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2294389" y="5592856"/>
              <a:ext cx="996192" cy="31878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测试环境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2294389" y="6059243"/>
              <a:ext cx="996192" cy="31878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</a:t>
              </a:r>
              <a:r>
                <a:rPr lang="zh-CN" altLang="en-US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</a:t>
              </a:r>
            </a:p>
          </p:txBody>
        </p:sp>
        <p:cxnSp>
          <p:nvCxnSpPr>
            <p:cNvPr id="53" name="直接箭头连接符 52"/>
            <p:cNvCxnSpPr>
              <a:stCxn id="46" idx="3"/>
              <a:endCxn id="49" idx="1"/>
            </p:cNvCxnSpPr>
            <p:nvPr/>
          </p:nvCxnSpPr>
          <p:spPr>
            <a:xfrm flipV="1">
              <a:off x="1711355" y="5285860"/>
              <a:ext cx="583034" cy="458011"/>
            </a:xfrm>
            <a:prstGeom prst="straightConnector1">
              <a:avLst/>
            </a:prstGeom>
            <a:ln>
              <a:solidFill>
                <a:srgbClr val="00A4FF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46" idx="3"/>
              <a:endCxn id="50" idx="1"/>
            </p:cNvCxnSpPr>
            <p:nvPr/>
          </p:nvCxnSpPr>
          <p:spPr>
            <a:xfrm>
              <a:off x="1711355" y="5743871"/>
              <a:ext cx="583034" cy="8376"/>
            </a:xfrm>
            <a:prstGeom prst="straightConnector1">
              <a:avLst/>
            </a:prstGeom>
            <a:ln>
              <a:solidFill>
                <a:srgbClr val="00A4FF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6" idx="3"/>
              <a:endCxn id="51" idx="1"/>
            </p:cNvCxnSpPr>
            <p:nvPr/>
          </p:nvCxnSpPr>
          <p:spPr>
            <a:xfrm>
              <a:off x="1711355" y="5743871"/>
              <a:ext cx="583034" cy="474763"/>
            </a:xfrm>
            <a:prstGeom prst="straightConnector1">
              <a:avLst/>
            </a:prstGeom>
            <a:ln>
              <a:solidFill>
                <a:srgbClr val="00A4FF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743530" y="6009015"/>
              <a:ext cx="12618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0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多环境部署困难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801946" y="5498598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3510791" y="4084985"/>
            <a:ext cx="3701643" cy="2401750"/>
            <a:chOff x="3510791" y="4084985"/>
            <a:chExt cx="3701643" cy="2401750"/>
          </a:xfrm>
        </p:grpSpPr>
        <p:sp>
          <p:nvSpPr>
            <p:cNvPr id="61" name="右箭头 60"/>
            <p:cNvSpPr/>
            <p:nvPr/>
          </p:nvSpPr>
          <p:spPr>
            <a:xfrm>
              <a:off x="3510791" y="4777135"/>
              <a:ext cx="1132205" cy="753745"/>
            </a:xfrm>
            <a:prstGeom prst="rightArrow">
              <a:avLst/>
            </a:prstGeom>
            <a:solidFill>
              <a:srgbClr val="00A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新增模板</a:t>
              </a:r>
              <a:r>
                <a:rPr lang="en-US" altLang="zh-CN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zh-CN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4783821" y="4084985"/>
              <a:ext cx="2428613" cy="2401750"/>
            </a:xfrm>
            <a:prstGeom prst="rect">
              <a:avLst/>
            </a:prstGeom>
            <a:ln>
              <a:solidFill>
                <a:srgbClr val="00A4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通过配置和应用模板实现多环境部署，快速回滚，环境快速复制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5444451" y="4916021"/>
              <a:ext cx="836810" cy="31878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应用模板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4848827" y="4458739"/>
              <a:ext cx="929804" cy="31878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dashboard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5816359" y="4458739"/>
              <a:ext cx="716416" cy="31878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etcd</a:t>
              </a:r>
              <a:endPara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614036" y="4459000"/>
              <a:ext cx="529590" cy="31877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norm</a:t>
              </a:r>
            </a:p>
          </p:txBody>
        </p:sp>
        <p:cxnSp>
          <p:nvCxnSpPr>
            <p:cNvPr id="73" name="曲线连接符 72"/>
            <p:cNvCxnSpPr>
              <a:stCxn id="69" idx="2"/>
              <a:endCxn id="66" idx="0"/>
            </p:cNvCxnSpPr>
            <p:nvPr/>
          </p:nvCxnSpPr>
          <p:spPr>
            <a:xfrm rot="16200000" flipH="1">
              <a:off x="5519042" y="4572207"/>
              <a:ext cx="138500" cy="549127"/>
            </a:xfrm>
            <a:prstGeom prst="curvedConnector3">
              <a:avLst/>
            </a:prstGeom>
            <a:ln>
              <a:solidFill>
                <a:srgbClr val="00A4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曲线连接符 74"/>
            <p:cNvCxnSpPr>
              <a:endCxn id="66" idx="0"/>
            </p:cNvCxnSpPr>
            <p:nvPr/>
          </p:nvCxnSpPr>
          <p:spPr>
            <a:xfrm rot="10800000" flipV="1">
              <a:off x="5862857" y="4777521"/>
              <a:ext cx="311711" cy="138500"/>
            </a:xfrm>
            <a:prstGeom prst="curvedConnector2">
              <a:avLst/>
            </a:prstGeom>
            <a:ln>
              <a:solidFill>
                <a:srgbClr val="00A4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曲线连接符 76"/>
            <p:cNvCxnSpPr>
              <a:stCxn id="71" idx="2"/>
              <a:endCxn id="66" idx="0"/>
            </p:cNvCxnSpPr>
            <p:nvPr/>
          </p:nvCxnSpPr>
          <p:spPr>
            <a:xfrm rot="5400000">
              <a:off x="6301740" y="4338955"/>
              <a:ext cx="138430" cy="1016000"/>
            </a:xfrm>
            <a:prstGeom prst="curvedConnector3">
              <a:avLst>
                <a:gd name="adj1" fmla="val 49978"/>
              </a:avLst>
            </a:prstGeom>
            <a:ln>
              <a:solidFill>
                <a:srgbClr val="00A4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4822951" y="5410648"/>
              <a:ext cx="780891" cy="31878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Dev</a:t>
              </a:r>
              <a:r>
                <a:rPr lang="zh-CN" altLang="en-US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</a:t>
              </a:r>
            </a:p>
          </p:txBody>
        </p:sp>
        <p:sp>
          <p:nvSpPr>
            <p:cNvPr id="80" name="矩形 79"/>
            <p:cNvSpPr/>
            <p:nvPr/>
          </p:nvSpPr>
          <p:spPr>
            <a:xfrm>
              <a:off x="5623603" y="5410648"/>
              <a:ext cx="780891" cy="31878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test</a:t>
              </a:r>
              <a:r>
                <a:rPr lang="zh-CN" altLang="en-US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6418018" y="5410648"/>
              <a:ext cx="780891" cy="31878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prov</a:t>
              </a:r>
              <a:r>
                <a:rPr lang="zh-CN" altLang="en-US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</a:t>
              </a:r>
            </a:p>
          </p:txBody>
        </p:sp>
        <p:cxnSp>
          <p:nvCxnSpPr>
            <p:cNvPr id="90" name="曲线连接符 89"/>
            <p:cNvCxnSpPr>
              <a:stCxn id="66" idx="2"/>
              <a:endCxn id="79" idx="0"/>
            </p:cNvCxnSpPr>
            <p:nvPr/>
          </p:nvCxnSpPr>
          <p:spPr>
            <a:xfrm rot="5400000">
              <a:off x="5450205" y="4997996"/>
              <a:ext cx="175845" cy="649459"/>
            </a:xfrm>
            <a:prstGeom prst="curvedConnector3">
              <a:avLst/>
            </a:prstGeom>
            <a:ln>
              <a:solidFill>
                <a:srgbClr val="00A4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曲线连接符 91"/>
            <p:cNvCxnSpPr>
              <a:stCxn id="66" idx="2"/>
              <a:endCxn id="80" idx="0"/>
            </p:cNvCxnSpPr>
            <p:nvPr/>
          </p:nvCxnSpPr>
          <p:spPr>
            <a:xfrm rot="16200000" flipH="1">
              <a:off x="5850530" y="5247128"/>
              <a:ext cx="175845" cy="151193"/>
            </a:xfrm>
            <a:prstGeom prst="curvedConnector3">
              <a:avLst/>
            </a:prstGeom>
            <a:ln>
              <a:solidFill>
                <a:srgbClr val="00A4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曲线连接符 93"/>
            <p:cNvCxnSpPr>
              <a:stCxn id="66" idx="2"/>
              <a:endCxn id="81" idx="0"/>
            </p:cNvCxnSpPr>
            <p:nvPr/>
          </p:nvCxnSpPr>
          <p:spPr>
            <a:xfrm rot="16200000" flipH="1">
              <a:off x="6247738" y="4849921"/>
              <a:ext cx="175845" cy="945608"/>
            </a:xfrm>
            <a:prstGeom prst="curvedConnector3">
              <a:avLst/>
            </a:prstGeom>
            <a:ln>
              <a:solidFill>
                <a:srgbClr val="00A4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4822701" y="5969665"/>
              <a:ext cx="781050" cy="31877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Dev</a:t>
              </a:r>
              <a:r>
                <a:rPr lang="zh-CN" altLang="en-US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</a:p>
          </p:txBody>
        </p:sp>
        <p:sp>
          <p:nvSpPr>
            <p:cNvPr id="97" name="矩形 96"/>
            <p:cNvSpPr/>
            <p:nvPr/>
          </p:nvSpPr>
          <p:spPr>
            <a:xfrm>
              <a:off x="5623436" y="5969030"/>
              <a:ext cx="781050" cy="319405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test</a:t>
              </a:r>
              <a:r>
                <a:rPr lang="zh-CN" altLang="en-US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</a:p>
          </p:txBody>
        </p:sp>
        <p:sp>
          <p:nvSpPr>
            <p:cNvPr id="98" name="矩形 97"/>
            <p:cNvSpPr/>
            <p:nvPr/>
          </p:nvSpPr>
          <p:spPr>
            <a:xfrm>
              <a:off x="6418017" y="5967167"/>
              <a:ext cx="780891" cy="31187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prov</a:t>
              </a:r>
              <a:r>
                <a:rPr lang="zh-CN" altLang="en-US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</a:p>
          </p:txBody>
        </p:sp>
        <p:cxnSp>
          <p:nvCxnSpPr>
            <p:cNvPr id="100" name="直接箭头连接符 99"/>
            <p:cNvCxnSpPr>
              <a:stCxn id="79" idx="2"/>
              <a:endCxn id="96" idx="0"/>
            </p:cNvCxnSpPr>
            <p:nvPr/>
          </p:nvCxnSpPr>
          <p:spPr>
            <a:xfrm>
              <a:off x="5213397" y="5729430"/>
              <a:ext cx="0" cy="240030"/>
            </a:xfrm>
            <a:prstGeom prst="straightConnector1">
              <a:avLst/>
            </a:prstGeom>
            <a:ln>
              <a:solidFill>
                <a:srgbClr val="00A4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>
              <a:stCxn id="80" idx="2"/>
              <a:endCxn id="97" idx="0"/>
            </p:cNvCxnSpPr>
            <p:nvPr/>
          </p:nvCxnSpPr>
          <p:spPr>
            <a:xfrm>
              <a:off x="6014049" y="5729430"/>
              <a:ext cx="0" cy="239395"/>
            </a:xfrm>
            <a:prstGeom prst="straightConnector1">
              <a:avLst/>
            </a:prstGeom>
            <a:ln>
              <a:solidFill>
                <a:srgbClr val="00A4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81" idx="2"/>
              <a:endCxn id="98" idx="0"/>
            </p:cNvCxnSpPr>
            <p:nvPr/>
          </p:nvCxnSpPr>
          <p:spPr>
            <a:xfrm flipH="1">
              <a:off x="6808463" y="5729430"/>
              <a:ext cx="1" cy="237737"/>
            </a:xfrm>
            <a:prstGeom prst="straightConnector1">
              <a:avLst/>
            </a:prstGeom>
            <a:ln>
              <a:solidFill>
                <a:srgbClr val="00A4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腾讯云容器服务应用编排</a:t>
            </a:r>
          </a:p>
        </p:txBody>
      </p:sp>
      <p:pic>
        <p:nvPicPr>
          <p:cNvPr id="4" name="图片 3" descr="@Q%N(HKHW91`E$LKGNTLM[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" y="1522730"/>
            <a:ext cx="9095105" cy="421894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9828530" y="1219200"/>
            <a:ext cx="1219200" cy="5010150"/>
            <a:chOff x="14150" y="-4040"/>
            <a:chExt cx="1920" cy="7890"/>
          </a:xfrm>
          <a:solidFill>
            <a:schemeClr val="accent1"/>
          </a:solidFill>
        </p:grpSpPr>
        <p:sp>
          <p:nvSpPr>
            <p:cNvPr id="18" name="椭圆 17"/>
            <p:cNvSpPr/>
            <p:nvPr/>
          </p:nvSpPr>
          <p:spPr>
            <a:xfrm>
              <a:off x="14150" y="-920"/>
              <a:ext cx="1920" cy="168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14150" y="-4040"/>
              <a:ext cx="1920" cy="168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应用模板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4150" y="2170"/>
              <a:ext cx="1920" cy="1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应用实例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加号 21"/>
            <p:cNvSpPr/>
            <p:nvPr/>
          </p:nvSpPr>
          <p:spPr>
            <a:xfrm>
              <a:off x="14690" y="-1984"/>
              <a:ext cx="840" cy="737"/>
            </a:xfrm>
            <a:prstGeom prst="mathPlus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于号 22"/>
            <p:cNvSpPr/>
            <p:nvPr/>
          </p:nvSpPr>
          <p:spPr>
            <a:xfrm>
              <a:off x="14690" y="1128"/>
              <a:ext cx="820" cy="673"/>
            </a:xfrm>
            <a:prstGeom prst="mathEqual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腾讯云容器服务应用编排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9725" y="1151255"/>
            <a:ext cx="4441825" cy="483235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配置管理的作用：</a:t>
            </a: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、支持多环境部署  </a:t>
            </a: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、支持灵活的服务变更</a:t>
            </a: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、服务之间依赖关系管理</a:t>
            </a:r>
          </a:p>
          <a:p>
            <a:endParaRPr lang="zh-CN" altLang="en-US"/>
          </a:p>
          <a:p>
            <a:pPr marL="0" indent="0"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配置管理实现：</a:t>
            </a: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Helm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变量渲染</a:t>
            </a: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kubernetes的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ConfigMap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环境变量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配置文件挂载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470" y="1005840"/>
            <a:ext cx="4471670" cy="564769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8795385" y="3106420"/>
            <a:ext cx="2852420" cy="922020"/>
            <a:chOff x="13851" y="4892"/>
            <a:chExt cx="4492" cy="1452"/>
          </a:xfrm>
        </p:grpSpPr>
        <p:sp>
          <p:nvSpPr>
            <p:cNvPr id="4" name="右箭头 3"/>
            <p:cNvSpPr/>
            <p:nvPr/>
          </p:nvSpPr>
          <p:spPr>
            <a:xfrm>
              <a:off x="13851" y="5043"/>
              <a:ext cx="1447" cy="737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altLang="zh-CN" sz="1600" b="1" smtClean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5299" y="4892"/>
              <a:ext cx="3045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Helm </a:t>
              </a:r>
              <a:r>
                <a:rPr lang="zh-CN" altLang="en-US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 Template</a:t>
              </a:r>
              <a:r>
                <a:rPr lang="zh-CN" altLang="en-US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实现变量渲染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15570" y="254635"/>
            <a:ext cx="12007850" cy="6348730"/>
            <a:chOff x="182" y="401"/>
            <a:chExt cx="18910" cy="9998"/>
          </a:xfrm>
        </p:grpSpPr>
        <p:grpSp>
          <p:nvGrpSpPr>
            <p:cNvPr id="12" name="组合 11"/>
            <p:cNvGrpSpPr/>
            <p:nvPr/>
          </p:nvGrpSpPr>
          <p:grpSpPr>
            <a:xfrm>
              <a:off x="182" y="401"/>
              <a:ext cx="18658" cy="9998"/>
              <a:chOff x="182" y="401"/>
              <a:chExt cx="18894" cy="9998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82" y="401"/>
                <a:ext cx="18835" cy="9998"/>
                <a:chOff x="113" y="724"/>
                <a:chExt cx="18835" cy="9998"/>
              </a:xfrm>
            </p:grpSpPr>
            <p:sp>
              <p:nvSpPr>
                <p:cNvPr id="4" name="文本框 3"/>
                <p:cNvSpPr txBox="1"/>
                <p:nvPr/>
              </p:nvSpPr>
              <p:spPr>
                <a:xfrm>
                  <a:off x="113" y="724"/>
                  <a:ext cx="4268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en-US" altLang="zh-CN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a. </a:t>
                  </a:r>
                  <a:r>
                    <a:rPr lang="zh-CN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以环境变量方式引用</a:t>
                  </a:r>
                </a:p>
              </p:txBody>
            </p:sp>
            <p:pic>
              <p:nvPicPr>
                <p:cNvPr id="5" name="图片 4" descr="Z6Y(EN80KF7N8@ONC8J8JW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3" y="1485"/>
                  <a:ext cx="5358" cy="9237"/>
                </a:xfrm>
                <a:prstGeom prst="rect">
                  <a:avLst/>
                </a:prstGeom>
              </p:spPr>
            </p:pic>
            <p:pic>
              <p:nvPicPr>
                <p:cNvPr id="7" name="图片 6" descr="ZR]OHLJ9L5_`Y`2P2URHDCX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89" y="1498"/>
                  <a:ext cx="6574" cy="9224"/>
                </a:xfrm>
                <a:prstGeom prst="rect">
                  <a:avLst/>
                </a:prstGeom>
              </p:spPr>
            </p:pic>
            <p:sp>
              <p:nvSpPr>
                <p:cNvPr id="8" name="文本框 7"/>
                <p:cNvSpPr txBox="1"/>
                <p:nvPr/>
              </p:nvSpPr>
              <p:spPr>
                <a:xfrm>
                  <a:off x="5689" y="724"/>
                  <a:ext cx="4268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en-US" altLang="zh-CN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b. </a:t>
                  </a:r>
                  <a:r>
                    <a:rPr lang="zh-CN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以参数方式引用</a:t>
                  </a:r>
                </a:p>
              </p:txBody>
            </p:sp>
            <p:pic>
              <p:nvPicPr>
                <p:cNvPr id="10" name="图片 9" descr="N0@E$7YJCFRN7G`%LZLTFI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351" y="1498"/>
                  <a:ext cx="6597" cy="7289"/>
                </a:xfrm>
                <a:prstGeom prst="rect">
                  <a:avLst/>
                </a:prstGeom>
              </p:spPr>
            </p:pic>
          </p:grpSp>
          <p:sp>
            <p:nvSpPr>
              <p:cNvPr id="9" name="文本框 8"/>
              <p:cNvSpPr txBox="1"/>
              <p:nvPr/>
            </p:nvSpPr>
            <p:spPr>
              <a:xfrm>
                <a:off x="10026" y="8880"/>
                <a:ext cx="9050" cy="7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kubernetes的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ConfigMap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的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3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种方式</a:t>
                </a: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12180" y="401"/>
              <a:ext cx="691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C、直接用ConfigMap的数据填充Volume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145" y="103589"/>
            <a:ext cx="10536912" cy="61344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腾讯云容器服务应用编排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配置管理</a:t>
            </a:r>
          </a:p>
        </p:txBody>
      </p:sp>
      <p:pic>
        <p:nvPicPr>
          <p:cNvPr id="6" name="图片 5" descr="C2RBEC`85A7HK(~CSX}K}%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838835"/>
            <a:ext cx="5647690" cy="51809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20" y="821690"/>
            <a:ext cx="5461635" cy="49231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腾讯云容器服务应用编排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应用模板</a:t>
            </a:r>
          </a:p>
        </p:txBody>
      </p:sp>
      <p:pic>
        <p:nvPicPr>
          <p:cNvPr id="5" name="图片 4" descr="4K0N50(O`DBD$3NJI@QL~G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925" y="1180465"/>
            <a:ext cx="6782435" cy="479044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应用模板的主要作用：</a:t>
            </a:r>
          </a:p>
          <a:p>
            <a:pPr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应用的快速克隆</a:t>
            </a:r>
          </a:p>
          <a:p>
            <a:pPr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应用的多环境部署</a:t>
            </a:r>
          </a:p>
          <a:p>
            <a:pPr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应用市场</a:t>
            </a:r>
          </a:p>
          <a:p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主要实现方式：</a:t>
            </a:r>
          </a:p>
          <a:p>
            <a:pPr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应用模板中包含多个服务</a:t>
            </a:r>
          </a:p>
          <a:p>
            <a:pPr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GoTemplate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的信息描述</a:t>
            </a:r>
          </a:p>
          <a:p>
            <a:pPr marL="0" indent="0">
              <a:buNone/>
            </a:pP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实现方式与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Helm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保持一致，便于后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期与社区对接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腾讯云容器服务应用编排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应用模板</a:t>
            </a:r>
          </a:p>
        </p:txBody>
      </p:sp>
      <p:pic>
        <p:nvPicPr>
          <p:cNvPr id="5" name="图片 4" descr="MY8)1J`QS8{XE%E(FB68HU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20" y="1096010"/>
            <a:ext cx="9433560" cy="54813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腾讯云容器服务应用编排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应用的主要作用：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基于应用管理多个服务</a:t>
            </a: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应用中支持的功能：</a:t>
            </a:r>
          </a:p>
          <a:p>
            <a:pPr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同一应用服务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筛选</a:t>
            </a:r>
          </a:p>
          <a:p>
            <a:pPr>
              <a:buFont typeface="Wingdings" panose="05000000000000000000" charset="0"/>
              <a:buChar char="ü"/>
            </a:pP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服务之间的关联管理</a:t>
            </a:r>
          </a:p>
          <a:p>
            <a:pPr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服务修改显示修改的状态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240" y="1165960"/>
            <a:ext cx="5638800" cy="518901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034030" y="1617980"/>
            <a:ext cx="6252210" cy="2895600"/>
            <a:chOff x="4778" y="2788"/>
            <a:chExt cx="9846" cy="4560"/>
          </a:xfrm>
        </p:grpSpPr>
        <p:sp>
          <p:nvSpPr>
            <p:cNvPr id="54" name="Rectangle 31"/>
            <p:cNvSpPr>
              <a:spLocks noChangeArrowheads="1"/>
            </p:cNvSpPr>
            <p:nvPr/>
          </p:nvSpPr>
          <p:spPr bwMode="auto">
            <a:xfrm>
              <a:off x="4778" y="3450"/>
              <a:ext cx="9585" cy="293"/>
            </a:xfrm>
            <a:prstGeom prst="rect">
              <a:avLst/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华文细黑" panose="02010600040101010101" pitchFamily="2" charset="-122"/>
              </a:endParaRPr>
            </a:p>
          </p:txBody>
        </p:sp>
        <p:sp>
          <p:nvSpPr>
            <p:cNvPr id="56" name="Rectangle 33"/>
            <p:cNvSpPr>
              <a:spLocks noChangeArrowheads="1"/>
            </p:cNvSpPr>
            <p:nvPr/>
          </p:nvSpPr>
          <p:spPr bwMode="auto">
            <a:xfrm>
              <a:off x="4778" y="6553"/>
              <a:ext cx="9585" cy="293"/>
            </a:xfrm>
            <a:prstGeom prst="rect">
              <a:avLst/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华文细黑" panose="02010600040101010101" pitchFamily="2" charset="-122"/>
              </a:endParaRPr>
            </a:p>
          </p:txBody>
        </p:sp>
        <p:sp>
          <p:nvSpPr>
            <p:cNvPr id="58" name="AutoShape 6"/>
            <p:cNvSpPr>
              <a:spLocks noChangeArrowheads="1"/>
            </p:cNvSpPr>
            <p:nvPr/>
          </p:nvSpPr>
          <p:spPr bwMode="auto">
            <a:xfrm>
              <a:off x="4838" y="2788"/>
              <a:ext cx="9525" cy="8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华文细黑" panose="02010600040101010101" pitchFamily="2" charset="-122"/>
              </a:endParaRPr>
            </a:p>
          </p:txBody>
        </p:sp>
        <p:sp>
          <p:nvSpPr>
            <p:cNvPr id="60" name="AutoShape 12"/>
            <p:cNvSpPr>
              <a:spLocks noChangeArrowheads="1"/>
            </p:cNvSpPr>
            <p:nvPr/>
          </p:nvSpPr>
          <p:spPr bwMode="auto">
            <a:xfrm>
              <a:off x="4838" y="5891"/>
              <a:ext cx="9525" cy="8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64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5235" y="3013"/>
              <a:ext cx="190" cy="4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0" cap="none" spc="0" normalizeH="0" baseline="0" noProof="0" smtClean="0">
                  <a:ln w="3175">
                    <a:solidFill>
                      <a:srgbClr val="0875F8"/>
                    </a:solidFill>
                    <a:round/>
                  </a:ln>
                  <a:solidFill>
                    <a:srgbClr val="0875F8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kumimoji="0" lang="zh-CN" altLang="en-US" sz="3600" b="0" i="0" u="none" strike="noStrike" kern="10" cap="none" spc="0" normalizeH="0" baseline="0" noProof="0" smtClean="0">
                <a:ln w="3175">
                  <a:solidFill>
                    <a:srgbClr val="0875F8"/>
                  </a:solidFill>
                  <a:round/>
                </a:ln>
                <a:solidFill>
                  <a:srgbClr val="0875F8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6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5195" y="6101"/>
              <a:ext cx="290" cy="4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0" cap="none" spc="0" normalizeH="0" baseline="0" noProof="0" smtClean="0">
                  <a:ln w="3175">
                    <a:solidFill>
                      <a:srgbClr val="0875F8"/>
                    </a:solidFill>
                    <a:round/>
                  </a:ln>
                  <a:solidFill>
                    <a:srgbClr val="0875F8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kumimoji="0" lang="zh-CN" altLang="en-US" sz="3600" b="0" i="0" u="none" strike="noStrike" kern="10" cap="none" spc="0" normalizeH="0" baseline="0" noProof="0" smtClean="0">
                <a:ln w="3175">
                  <a:solidFill>
                    <a:srgbClr val="0875F8"/>
                  </a:solidFill>
                  <a:round/>
                </a:ln>
                <a:solidFill>
                  <a:srgbClr val="0875F8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7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5165" y="6731"/>
              <a:ext cx="290" cy="4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0" cap="none" spc="0" normalizeH="0" baseline="0" noProof="0" smtClean="0">
                <a:ln w="3175">
                  <a:solidFill>
                    <a:srgbClr val="0875F8"/>
                  </a:solidFill>
                  <a:round/>
                </a:ln>
                <a:solidFill>
                  <a:srgbClr val="0875F8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" name="AutoShape 25"/>
            <p:cNvSpPr>
              <a:spLocks noChangeArrowheads="1"/>
            </p:cNvSpPr>
            <p:nvPr/>
          </p:nvSpPr>
          <p:spPr bwMode="auto">
            <a:xfrm>
              <a:off x="5785" y="2815"/>
              <a:ext cx="8510" cy="84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144000" anchor="ctr"/>
            <a:lstStyle/>
            <a:p>
              <a:pPr indent="0" algn="l">
                <a:lnSpc>
                  <a:spcPct val="150000"/>
                </a:lnSpc>
                <a:buFont typeface="Wingdings" panose="05000000000000000000" charset="0"/>
                <a:buNone/>
                <a:defRPr/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引言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--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为什么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需要应用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编排</a:t>
              </a:r>
              <a:endParaRPr lang="en-US" altLang="zh-CN">
                <a:latin typeface="微软雅黑" panose="020B0503020204020204" pitchFamily="34" charset="-122"/>
              </a:endParaRPr>
            </a:p>
          </p:txBody>
        </p:sp>
        <p:sp>
          <p:nvSpPr>
            <p:cNvPr id="71" name="AutoShape 27"/>
            <p:cNvSpPr>
              <a:spLocks noChangeArrowheads="1"/>
            </p:cNvSpPr>
            <p:nvPr/>
          </p:nvSpPr>
          <p:spPr bwMode="auto">
            <a:xfrm>
              <a:off x="5785" y="5891"/>
              <a:ext cx="8577" cy="84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indent="0" algn="l">
                <a:lnSpc>
                  <a:spcPct val="150000"/>
                </a:lnSpc>
                <a:buFont typeface="Wingdings" panose="05000000000000000000" charset="0"/>
                <a:buNone/>
                <a:defRPr/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腾讯云容器服务应用编排</a:t>
              </a:r>
              <a:endParaRPr lang="en-US" altLang="zh-CN">
                <a:latin typeface="微软雅黑" panose="020B0503020204020204" pitchFamily="34" charset="-122"/>
              </a:endParaRPr>
            </a:p>
          </p:txBody>
        </p:sp>
        <p:sp>
          <p:nvSpPr>
            <p:cNvPr id="72" name="AutoShape 28"/>
            <p:cNvSpPr>
              <a:spLocks noChangeArrowheads="1"/>
            </p:cNvSpPr>
            <p:nvPr/>
          </p:nvSpPr>
          <p:spPr bwMode="auto">
            <a:xfrm>
              <a:off x="4953" y="6508"/>
              <a:ext cx="8510" cy="84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144000" anchor="ctr"/>
            <a:lstStyle/>
            <a:p>
              <a:pPr lvl="1"/>
              <a:endParaRPr lang="en-US" altLang="zh-CN">
                <a:latin typeface="微软雅黑" panose="020B0503020204020204" pitchFamily="34" charset="-122"/>
              </a:endParaRPr>
            </a:p>
          </p:txBody>
        </p:sp>
        <p:sp>
          <p:nvSpPr>
            <p:cNvPr id="4" name="Rectangle 31"/>
            <p:cNvSpPr>
              <a:spLocks noChangeArrowheads="1"/>
            </p:cNvSpPr>
            <p:nvPr/>
          </p:nvSpPr>
          <p:spPr bwMode="auto">
            <a:xfrm>
              <a:off x="4778" y="5041"/>
              <a:ext cx="9585" cy="293"/>
            </a:xfrm>
            <a:prstGeom prst="rect">
              <a:avLst/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华文细黑" panose="02010600040101010101" pitchFamily="2" charset="-122"/>
              </a:endParaRPr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4838" y="4379"/>
              <a:ext cx="9525" cy="8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华文细黑" panose="02010600040101010101" pitchFamily="2" charset="-122"/>
              </a:endParaRPr>
            </a:p>
          </p:txBody>
        </p:sp>
        <p:sp>
          <p:nvSpPr>
            <p:cNvPr id="7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5235" y="4604"/>
              <a:ext cx="250" cy="4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0" cap="none" spc="0" normalizeH="0" baseline="0" noProof="0" smtClean="0">
                  <a:ln w="3175">
                    <a:solidFill>
                      <a:srgbClr val="0875F8"/>
                    </a:solidFill>
                    <a:round/>
                  </a:ln>
                  <a:solidFill>
                    <a:srgbClr val="0875F8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8" name="AutoShape 25"/>
            <p:cNvSpPr>
              <a:spLocks noChangeArrowheads="1"/>
            </p:cNvSpPr>
            <p:nvPr/>
          </p:nvSpPr>
          <p:spPr bwMode="auto">
            <a:xfrm>
              <a:off x="5784" y="4378"/>
              <a:ext cx="8840" cy="84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144000" anchor="ctr"/>
            <a:lstStyle/>
            <a:p>
              <a:pPr indent="0" algn="l">
                <a:lnSpc>
                  <a:spcPct val="150000"/>
                </a:lnSpc>
                <a:buFont typeface="Wingdings" panose="05000000000000000000" charset="0"/>
                <a:buNone/>
                <a:defRPr/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kubernetes社区应用编排发展现状</a:t>
              </a:r>
              <a:endParaRPr lang="en-US" altLang="zh-CN">
                <a:latin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腾讯云容器服务应用编排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应用管理</a:t>
            </a:r>
          </a:p>
        </p:txBody>
      </p:sp>
      <p:pic>
        <p:nvPicPr>
          <p:cNvPr id="4" name="图片 3" descr="W~[UCY@PC6QT~PXL5C(P)3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60" y="1104900"/>
            <a:ext cx="9714230" cy="53809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腾讯云容器服务应用编排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应用管理</a:t>
            </a:r>
          </a:p>
        </p:txBody>
      </p:sp>
      <p:pic>
        <p:nvPicPr>
          <p:cNvPr id="4" name="图片 3" descr="N3U[H}DIWH(XBAO13PB9DF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15" y="1297940"/>
            <a:ext cx="8285480" cy="51409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830" y="1310217"/>
            <a:ext cx="10536912" cy="4832238"/>
          </a:xfrm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423920" y="1420495"/>
            <a:ext cx="5579745" cy="3152140"/>
            <a:chOff x="5392" y="2288"/>
            <a:chExt cx="8787" cy="4964"/>
          </a:xfrm>
        </p:grpSpPr>
        <p:grpSp>
          <p:nvGrpSpPr>
            <p:cNvPr id="39" name="组合 48"/>
            <p:cNvGrpSpPr/>
            <p:nvPr/>
          </p:nvGrpSpPr>
          <p:grpSpPr bwMode="auto">
            <a:xfrm>
              <a:off x="6447" y="2288"/>
              <a:ext cx="7733" cy="883"/>
              <a:chOff x="0" y="0"/>
              <a:chExt cx="3619555" cy="412624"/>
            </a:xfrm>
          </p:grpSpPr>
          <p:sp>
            <p:nvSpPr>
              <p:cNvPr id="40" name="圆角矩形 7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19555" cy="412624"/>
              </a:xfrm>
              <a:prstGeom prst="roundRect">
                <a:avLst>
                  <a:gd name="adj" fmla="val 16667"/>
                </a:avLst>
              </a:prstGeom>
              <a:solidFill>
                <a:srgbClr val="00A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BABA00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1" name="矩形 73"/>
              <p:cNvSpPr>
                <a:spLocks noChangeArrowheads="1"/>
              </p:cNvSpPr>
              <p:nvPr/>
            </p:nvSpPr>
            <p:spPr bwMode="auto">
              <a:xfrm>
                <a:off x="608265" y="37054"/>
                <a:ext cx="1482833" cy="338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启动顺序控制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endParaRPr>
              </a:p>
            </p:txBody>
          </p:sp>
        </p:grpSp>
        <p:grpSp>
          <p:nvGrpSpPr>
            <p:cNvPr id="42" name="组合 74"/>
            <p:cNvGrpSpPr/>
            <p:nvPr/>
          </p:nvGrpSpPr>
          <p:grpSpPr bwMode="auto">
            <a:xfrm>
              <a:off x="6447" y="3680"/>
              <a:ext cx="7733" cy="882"/>
              <a:chOff x="0" y="0"/>
              <a:chExt cx="3619554" cy="412624"/>
            </a:xfrm>
          </p:grpSpPr>
          <p:sp>
            <p:nvSpPr>
              <p:cNvPr id="43" name="圆角矩形 7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19554" cy="412624"/>
              </a:xfrm>
              <a:prstGeom prst="roundRect">
                <a:avLst>
                  <a:gd name="adj" fmla="val 16667"/>
                </a:avLst>
              </a:prstGeom>
              <a:solidFill>
                <a:srgbClr val="00A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BABA00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矩形 76"/>
              <p:cNvSpPr>
                <a:spLocks noChangeArrowheads="1"/>
              </p:cNvSpPr>
              <p:nvPr/>
            </p:nvSpPr>
            <p:spPr bwMode="auto">
              <a:xfrm>
                <a:off x="608669" y="36581"/>
                <a:ext cx="1707505" cy="339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应用下日志聚合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5" name="组合 77"/>
            <p:cNvGrpSpPr/>
            <p:nvPr/>
          </p:nvGrpSpPr>
          <p:grpSpPr bwMode="auto">
            <a:xfrm>
              <a:off x="6447" y="6370"/>
              <a:ext cx="7733" cy="882"/>
              <a:chOff x="0" y="0"/>
              <a:chExt cx="3619554" cy="412624"/>
            </a:xfrm>
          </p:grpSpPr>
          <p:sp>
            <p:nvSpPr>
              <p:cNvPr id="46" name="圆角矩形 7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19554" cy="412624"/>
              </a:xfrm>
              <a:prstGeom prst="roundRect">
                <a:avLst>
                  <a:gd name="adj" fmla="val 16667"/>
                </a:avLst>
              </a:prstGeom>
              <a:solidFill>
                <a:srgbClr val="00A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BABA00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矩形 79"/>
              <p:cNvSpPr>
                <a:spLocks noChangeArrowheads="1"/>
              </p:cNvSpPr>
              <p:nvPr/>
            </p:nvSpPr>
            <p:spPr bwMode="auto">
              <a:xfrm>
                <a:off x="608486" y="36490"/>
                <a:ext cx="2156848" cy="339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公共模板与应用市场</a:t>
                </a:r>
                <a:endParaRPr kumimoji="0" lang="zh-CN" altLang="en-US" sz="2400" b="1" i="0" u="none" strike="noStrike" cap="none" spc="0" normalizeH="0" baseline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endParaRPr>
              </a:p>
            </p:txBody>
          </p:sp>
        </p:grpSp>
        <p:grpSp>
          <p:nvGrpSpPr>
            <p:cNvPr id="48" name="组合 80"/>
            <p:cNvGrpSpPr/>
            <p:nvPr/>
          </p:nvGrpSpPr>
          <p:grpSpPr bwMode="auto">
            <a:xfrm>
              <a:off x="6447" y="5010"/>
              <a:ext cx="7733" cy="882"/>
              <a:chOff x="0" y="0"/>
              <a:chExt cx="3619554" cy="412624"/>
            </a:xfrm>
          </p:grpSpPr>
          <p:sp>
            <p:nvSpPr>
              <p:cNvPr id="49" name="圆角矩形 8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19554" cy="412624"/>
              </a:xfrm>
              <a:prstGeom prst="roundRect">
                <a:avLst>
                  <a:gd name="adj" fmla="val 16667"/>
                </a:avLst>
              </a:prstGeom>
              <a:solidFill>
                <a:srgbClr val="00A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BABA00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0" name="矩形 82"/>
              <p:cNvSpPr>
                <a:spLocks noChangeArrowheads="1"/>
              </p:cNvSpPr>
              <p:nvPr/>
            </p:nvSpPr>
            <p:spPr bwMode="auto">
              <a:xfrm>
                <a:off x="608669" y="36581"/>
                <a:ext cx="1482833" cy="339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调用关系展示</a:t>
                </a:r>
                <a:endParaRPr kumimoji="0" lang="zh-CN" altLang="en-US" sz="2400" b="1" i="0" u="none" strike="noStrike" cap="none" spc="0" normalizeH="0" baseline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endParaRPr>
              </a:p>
            </p:txBody>
          </p:sp>
        </p:grpSp>
        <p:sp>
          <p:nvSpPr>
            <p:cNvPr id="51" name="圆角矩形 10"/>
            <p:cNvSpPr>
              <a:spLocks noChangeArrowheads="1"/>
            </p:cNvSpPr>
            <p:nvPr/>
          </p:nvSpPr>
          <p:spPr bwMode="auto">
            <a:xfrm>
              <a:off x="5392" y="2288"/>
              <a:ext cx="1625" cy="883"/>
            </a:xfrm>
            <a:custGeom>
              <a:avLst/>
              <a:gdLst>
                <a:gd name="T0" fmla="*/ 0 w 760508"/>
                <a:gd name="T1" fmla="*/ 0 h 412624"/>
                <a:gd name="T2" fmla="*/ 760508 w 760508"/>
                <a:gd name="T3" fmla="*/ 412624 h 412624"/>
              </a:gdLst>
              <a:ahLst/>
              <a:cxnLst/>
              <a:rect l="T0" t="T1" r="T2" b="T3"/>
              <a:pathLst>
                <a:path w="760508" h="412624">
                  <a:moveTo>
                    <a:pt x="68772" y="0"/>
                  </a:moveTo>
                  <a:lnTo>
                    <a:pt x="322746" y="0"/>
                  </a:lnTo>
                  <a:lnTo>
                    <a:pt x="397990" y="0"/>
                  </a:lnTo>
                  <a:lnTo>
                    <a:pt x="554196" y="0"/>
                  </a:lnTo>
                  <a:lnTo>
                    <a:pt x="760508" y="206312"/>
                  </a:lnTo>
                  <a:lnTo>
                    <a:pt x="554196" y="412624"/>
                  </a:lnTo>
                  <a:lnTo>
                    <a:pt x="397990" y="412624"/>
                  </a:lnTo>
                  <a:lnTo>
                    <a:pt x="322746" y="412624"/>
                  </a:lnTo>
                  <a:lnTo>
                    <a:pt x="68772" y="412624"/>
                  </a:lnTo>
                  <a:cubicBezTo>
                    <a:pt x="30790" y="412624"/>
                    <a:pt x="0" y="381834"/>
                    <a:pt x="0" y="343852"/>
                  </a:cubicBezTo>
                  <a:lnTo>
                    <a:pt x="0" y="68772"/>
                  </a:lnTo>
                  <a:cubicBezTo>
                    <a:pt x="0" y="30790"/>
                    <a:pt x="30790" y="0"/>
                    <a:pt x="68772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1.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2" name="圆角矩形 10"/>
            <p:cNvSpPr>
              <a:spLocks noChangeArrowheads="1"/>
            </p:cNvSpPr>
            <p:nvPr/>
          </p:nvSpPr>
          <p:spPr bwMode="auto">
            <a:xfrm>
              <a:off x="5392" y="3680"/>
              <a:ext cx="1625" cy="882"/>
            </a:xfrm>
            <a:custGeom>
              <a:avLst/>
              <a:gdLst>
                <a:gd name="T0" fmla="*/ 0 w 760508"/>
                <a:gd name="T1" fmla="*/ 0 h 412624"/>
                <a:gd name="T2" fmla="*/ 760508 w 760508"/>
                <a:gd name="T3" fmla="*/ 412624 h 412624"/>
              </a:gdLst>
              <a:ahLst/>
              <a:cxnLst/>
              <a:rect l="T0" t="T1" r="T2" b="T3"/>
              <a:pathLst>
                <a:path w="760508" h="412624">
                  <a:moveTo>
                    <a:pt x="68772" y="0"/>
                  </a:moveTo>
                  <a:lnTo>
                    <a:pt x="322746" y="0"/>
                  </a:lnTo>
                  <a:lnTo>
                    <a:pt x="397990" y="0"/>
                  </a:lnTo>
                  <a:lnTo>
                    <a:pt x="554196" y="0"/>
                  </a:lnTo>
                  <a:lnTo>
                    <a:pt x="760508" y="206312"/>
                  </a:lnTo>
                  <a:lnTo>
                    <a:pt x="554196" y="412624"/>
                  </a:lnTo>
                  <a:lnTo>
                    <a:pt x="397990" y="412624"/>
                  </a:lnTo>
                  <a:lnTo>
                    <a:pt x="322746" y="412624"/>
                  </a:lnTo>
                  <a:lnTo>
                    <a:pt x="68772" y="412624"/>
                  </a:lnTo>
                  <a:cubicBezTo>
                    <a:pt x="30790" y="412624"/>
                    <a:pt x="0" y="381834"/>
                    <a:pt x="0" y="343852"/>
                  </a:cubicBezTo>
                  <a:lnTo>
                    <a:pt x="0" y="68772"/>
                  </a:lnTo>
                  <a:cubicBezTo>
                    <a:pt x="0" y="30790"/>
                    <a:pt x="30790" y="0"/>
                    <a:pt x="68772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2.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圆角矩形 10"/>
            <p:cNvSpPr>
              <a:spLocks noChangeArrowheads="1"/>
            </p:cNvSpPr>
            <p:nvPr/>
          </p:nvSpPr>
          <p:spPr bwMode="auto">
            <a:xfrm>
              <a:off x="5392" y="6370"/>
              <a:ext cx="1625" cy="882"/>
            </a:xfrm>
            <a:custGeom>
              <a:avLst/>
              <a:gdLst>
                <a:gd name="T0" fmla="*/ 0 w 760508"/>
                <a:gd name="T1" fmla="*/ 0 h 412624"/>
                <a:gd name="T2" fmla="*/ 760508 w 760508"/>
                <a:gd name="T3" fmla="*/ 412624 h 412624"/>
              </a:gdLst>
              <a:ahLst/>
              <a:cxnLst/>
              <a:rect l="T0" t="T1" r="T2" b="T3"/>
              <a:pathLst>
                <a:path w="760508" h="412624">
                  <a:moveTo>
                    <a:pt x="68772" y="0"/>
                  </a:moveTo>
                  <a:lnTo>
                    <a:pt x="322746" y="0"/>
                  </a:lnTo>
                  <a:lnTo>
                    <a:pt x="397990" y="0"/>
                  </a:lnTo>
                  <a:lnTo>
                    <a:pt x="554196" y="0"/>
                  </a:lnTo>
                  <a:lnTo>
                    <a:pt x="760508" y="206312"/>
                  </a:lnTo>
                  <a:lnTo>
                    <a:pt x="554196" y="412624"/>
                  </a:lnTo>
                  <a:lnTo>
                    <a:pt x="397990" y="412624"/>
                  </a:lnTo>
                  <a:lnTo>
                    <a:pt x="322746" y="412624"/>
                  </a:lnTo>
                  <a:lnTo>
                    <a:pt x="68772" y="412624"/>
                  </a:lnTo>
                  <a:cubicBezTo>
                    <a:pt x="30790" y="412624"/>
                    <a:pt x="0" y="381834"/>
                    <a:pt x="0" y="343852"/>
                  </a:cubicBezTo>
                  <a:lnTo>
                    <a:pt x="0" y="68772"/>
                  </a:lnTo>
                  <a:cubicBezTo>
                    <a:pt x="0" y="30790"/>
                    <a:pt x="30790" y="0"/>
                    <a:pt x="68772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4.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4" name="圆角矩形 10"/>
            <p:cNvSpPr>
              <a:spLocks noChangeArrowheads="1"/>
            </p:cNvSpPr>
            <p:nvPr/>
          </p:nvSpPr>
          <p:spPr bwMode="auto">
            <a:xfrm>
              <a:off x="5392" y="5010"/>
              <a:ext cx="1625" cy="882"/>
            </a:xfrm>
            <a:custGeom>
              <a:avLst/>
              <a:gdLst>
                <a:gd name="T0" fmla="*/ 0 w 760508"/>
                <a:gd name="T1" fmla="*/ 0 h 412624"/>
                <a:gd name="T2" fmla="*/ 760508 w 760508"/>
                <a:gd name="T3" fmla="*/ 412624 h 412624"/>
              </a:gdLst>
              <a:ahLst/>
              <a:cxnLst/>
              <a:rect l="T0" t="T1" r="T2" b="T3"/>
              <a:pathLst>
                <a:path w="760508" h="412624">
                  <a:moveTo>
                    <a:pt x="68772" y="0"/>
                  </a:moveTo>
                  <a:lnTo>
                    <a:pt x="322746" y="0"/>
                  </a:lnTo>
                  <a:lnTo>
                    <a:pt x="397990" y="0"/>
                  </a:lnTo>
                  <a:lnTo>
                    <a:pt x="554196" y="0"/>
                  </a:lnTo>
                  <a:lnTo>
                    <a:pt x="760508" y="206312"/>
                  </a:lnTo>
                  <a:lnTo>
                    <a:pt x="554196" y="412624"/>
                  </a:lnTo>
                  <a:lnTo>
                    <a:pt x="397990" y="412624"/>
                  </a:lnTo>
                  <a:lnTo>
                    <a:pt x="322746" y="412624"/>
                  </a:lnTo>
                  <a:lnTo>
                    <a:pt x="68772" y="412624"/>
                  </a:lnTo>
                  <a:cubicBezTo>
                    <a:pt x="30790" y="412624"/>
                    <a:pt x="0" y="381834"/>
                    <a:pt x="0" y="343852"/>
                  </a:cubicBezTo>
                  <a:lnTo>
                    <a:pt x="0" y="68772"/>
                  </a:lnTo>
                  <a:cubicBezTo>
                    <a:pt x="0" y="30790"/>
                    <a:pt x="30790" y="0"/>
                    <a:pt x="68772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3.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257792" y="3068960"/>
            <a:ext cx="5675952" cy="92165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65333" y="2340342"/>
            <a:ext cx="7860873" cy="706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69895" y="1602740"/>
            <a:ext cx="6252210" cy="2895600"/>
            <a:chOff x="4777" y="2716"/>
            <a:chExt cx="9846" cy="4560"/>
          </a:xfrm>
        </p:grpSpPr>
        <p:sp>
          <p:nvSpPr>
            <p:cNvPr id="54" name="Rectangle 31"/>
            <p:cNvSpPr>
              <a:spLocks noChangeArrowheads="1"/>
            </p:cNvSpPr>
            <p:nvPr/>
          </p:nvSpPr>
          <p:spPr bwMode="auto">
            <a:xfrm>
              <a:off x="4777" y="3378"/>
              <a:ext cx="9585" cy="293"/>
            </a:xfrm>
            <a:prstGeom prst="rect">
              <a:avLst/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华文细黑" panose="02010600040101010101" pitchFamily="2" charset="-122"/>
              </a:endParaRPr>
            </a:p>
          </p:txBody>
        </p:sp>
        <p:sp>
          <p:nvSpPr>
            <p:cNvPr id="56" name="Rectangle 33"/>
            <p:cNvSpPr>
              <a:spLocks noChangeArrowheads="1"/>
            </p:cNvSpPr>
            <p:nvPr/>
          </p:nvSpPr>
          <p:spPr bwMode="auto">
            <a:xfrm>
              <a:off x="4777" y="6481"/>
              <a:ext cx="9585" cy="293"/>
            </a:xfrm>
            <a:prstGeom prst="rect">
              <a:avLst/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华文细黑" panose="02010600040101010101" pitchFamily="2" charset="-122"/>
              </a:endParaRPr>
            </a:p>
          </p:txBody>
        </p:sp>
        <p:sp>
          <p:nvSpPr>
            <p:cNvPr id="58" name="AutoShape 6"/>
            <p:cNvSpPr>
              <a:spLocks noChangeArrowheads="1"/>
            </p:cNvSpPr>
            <p:nvPr/>
          </p:nvSpPr>
          <p:spPr bwMode="auto">
            <a:xfrm>
              <a:off x="4837" y="2716"/>
              <a:ext cx="9525" cy="84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华文细黑" panose="02010600040101010101" pitchFamily="2" charset="-122"/>
              </a:endParaRPr>
            </a:p>
          </p:txBody>
        </p:sp>
        <p:sp>
          <p:nvSpPr>
            <p:cNvPr id="60" name="AutoShape 12"/>
            <p:cNvSpPr>
              <a:spLocks noChangeArrowheads="1"/>
            </p:cNvSpPr>
            <p:nvPr/>
          </p:nvSpPr>
          <p:spPr bwMode="auto">
            <a:xfrm>
              <a:off x="4837" y="5819"/>
              <a:ext cx="9525" cy="8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64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5234" y="2941"/>
              <a:ext cx="190" cy="4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0" cap="none" spc="0" normalizeH="0" baseline="0" noProof="0" smtClean="0">
                  <a:ln w="3175">
                    <a:solidFill>
                      <a:srgbClr val="0875F8"/>
                    </a:solidFill>
                    <a:round/>
                  </a:ln>
                  <a:solidFill>
                    <a:srgbClr val="0875F8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kumimoji="0" lang="zh-CN" altLang="en-US" sz="3600" b="0" i="0" u="none" strike="noStrike" kern="10" cap="none" spc="0" normalizeH="0" baseline="0" noProof="0" smtClean="0">
                <a:ln w="3175">
                  <a:solidFill>
                    <a:srgbClr val="0875F8"/>
                  </a:solidFill>
                  <a:round/>
                </a:ln>
                <a:solidFill>
                  <a:srgbClr val="0875F8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6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5194" y="6029"/>
              <a:ext cx="290" cy="4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0" cap="none" spc="0" normalizeH="0" baseline="0" noProof="0" smtClean="0">
                  <a:ln w="3175">
                    <a:solidFill>
                      <a:srgbClr val="0875F8"/>
                    </a:solidFill>
                    <a:round/>
                  </a:ln>
                  <a:solidFill>
                    <a:srgbClr val="0875F8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kumimoji="0" lang="zh-CN" altLang="en-US" sz="3600" b="0" i="0" u="none" strike="noStrike" kern="10" cap="none" spc="0" normalizeH="0" baseline="0" noProof="0" smtClean="0">
                <a:ln w="3175">
                  <a:solidFill>
                    <a:srgbClr val="0875F8"/>
                  </a:solidFill>
                  <a:round/>
                </a:ln>
                <a:solidFill>
                  <a:srgbClr val="0875F8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7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5164" y="6659"/>
              <a:ext cx="290" cy="4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0" cap="none" spc="0" normalizeH="0" baseline="0" noProof="0" smtClean="0">
                <a:ln w="3175">
                  <a:solidFill>
                    <a:srgbClr val="0875F8"/>
                  </a:solidFill>
                  <a:round/>
                </a:ln>
                <a:solidFill>
                  <a:srgbClr val="0875F8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" name="AutoShape 25"/>
            <p:cNvSpPr>
              <a:spLocks noChangeArrowheads="1"/>
            </p:cNvSpPr>
            <p:nvPr/>
          </p:nvSpPr>
          <p:spPr bwMode="auto">
            <a:xfrm>
              <a:off x="5784" y="2743"/>
              <a:ext cx="8510" cy="694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144000" anchor="ctr"/>
            <a:lstStyle/>
            <a:p>
              <a:pPr indent="0" algn="l">
                <a:lnSpc>
                  <a:spcPct val="150000"/>
                </a:lnSpc>
                <a:buFont typeface="Wingdings" panose="05000000000000000000" charset="0"/>
                <a:buNone/>
                <a:defRPr/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引言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--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为什么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需要应用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编排</a:t>
              </a:r>
              <a:endParaRPr lang="en-US" altLang="zh-CN">
                <a:latin typeface="微软雅黑" panose="020B0503020204020204" pitchFamily="34" charset="-122"/>
              </a:endParaRPr>
            </a:p>
          </p:txBody>
        </p:sp>
        <p:sp>
          <p:nvSpPr>
            <p:cNvPr id="71" name="AutoShape 27"/>
            <p:cNvSpPr>
              <a:spLocks noChangeArrowheads="1"/>
            </p:cNvSpPr>
            <p:nvPr/>
          </p:nvSpPr>
          <p:spPr bwMode="auto">
            <a:xfrm>
              <a:off x="5784" y="5819"/>
              <a:ext cx="8577" cy="84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indent="0" algn="l">
                <a:lnSpc>
                  <a:spcPct val="150000"/>
                </a:lnSpc>
                <a:buFont typeface="Wingdings" panose="05000000000000000000" charset="0"/>
                <a:buNone/>
                <a:defRPr/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腾讯云容器服务应用编排</a:t>
              </a:r>
              <a:endParaRPr lang="en-US" altLang="zh-CN">
                <a:latin typeface="微软雅黑" panose="020B0503020204020204" pitchFamily="34" charset="-122"/>
              </a:endParaRPr>
            </a:p>
          </p:txBody>
        </p:sp>
        <p:sp>
          <p:nvSpPr>
            <p:cNvPr id="72" name="AutoShape 28"/>
            <p:cNvSpPr>
              <a:spLocks noChangeArrowheads="1"/>
            </p:cNvSpPr>
            <p:nvPr/>
          </p:nvSpPr>
          <p:spPr bwMode="auto">
            <a:xfrm>
              <a:off x="4952" y="6436"/>
              <a:ext cx="8510" cy="84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144000" anchor="ctr"/>
            <a:lstStyle/>
            <a:p>
              <a:pPr lvl="1"/>
              <a:endParaRPr lang="en-US" altLang="zh-CN">
                <a:latin typeface="微软雅黑" panose="020B0503020204020204" pitchFamily="34" charset="-122"/>
              </a:endParaRPr>
            </a:p>
          </p:txBody>
        </p:sp>
        <p:sp>
          <p:nvSpPr>
            <p:cNvPr id="4" name="Rectangle 31"/>
            <p:cNvSpPr>
              <a:spLocks noChangeArrowheads="1"/>
            </p:cNvSpPr>
            <p:nvPr/>
          </p:nvSpPr>
          <p:spPr bwMode="auto">
            <a:xfrm>
              <a:off x="4777" y="4969"/>
              <a:ext cx="9585" cy="293"/>
            </a:xfrm>
            <a:prstGeom prst="rect">
              <a:avLst/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华文细黑" panose="02010600040101010101" pitchFamily="2" charset="-122"/>
              </a:endParaRPr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4837" y="4307"/>
              <a:ext cx="9525" cy="8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华文细黑" panose="02010600040101010101" pitchFamily="2" charset="-122"/>
              </a:endParaRPr>
            </a:p>
          </p:txBody>
        </p:sp>
        <p:sp>
          <p:nvSpPr>
            <p:cNvPr id="7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5234" y="4532"/>
              <a:ext cx="250" cy="4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0" cap="none" spc="0" normalizeH="0" baseline="0" noProof="0" smtClean="0">
                  <a:ln w="3175">
                    <a:solidFill>
                      <a:srgbClr val="0875F8"/>
                    </a:solidFill>
                    <a:round/>
                  </a:ln>
                  <a:solidFill>
                    <a:srgbClr val="0875F8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8" name="AutoShape 25"/>
            <p:cNvSpPr>
              <a:spLocks noChangeArrowheads="1"/>
            </p:cNvSpPr>
            <p:nvPr/>
          </p:nvSpPr>
          <p:spPr bwMode="auto">
            <a:xfrm>
              <a:off x="5783" y="4306"/>
              <a:ext cx="8840" cy="84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144000" anchor="ctr"/>
            <a:lstStyle/>
            <a:p>
              <a:pPr indent="0" algn="l">
                <a:lnSpc>
                  <a:spcPct val="150000"/>
                </a:lnSpc>
                <a:buFont typeface="Wingdings" panose="05000000000000000000" charset="0"/>
                <a:buNone/>
                <a:defRPr/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kubernetes社区应用编排发展现状</a:t>
              </a:r>
              <a:endParaRPr lang="en-US" altLang="zh-CN">
                <a:latin typeface="微软雅黑" panose="020B0503020204020204" pitchFamily="34" charset="-122"/>
              </a:endParaRPr>
            </a:p>
          </p:txBody>
        </p:sp>
        <p:sp>
          <p:nvSpPr>
            <p:cNvPr id="63" name="AutoShape 19"/>
            <p:cNvSpPr>
              <a:spLocks noChangeArrowheads="1"/>
            </p:cNvSpPr>
            <p:nvPr/>
          </p:nvSpPr>
          <p:spPr bwMode="auto">
            <a:xfrm>
              <a:off x="12782" y="2993"/>
              <a:ext cx="680" cy="340"/>
            </a:xfrm>
            <a:prstGeom prst="leftArrow">
              <a:avLst>
                <a:gd name="adj1" fmla="val 50278"/>
                <a:gd name="adj2" fmla="val 72731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引言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为什么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需要应用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编排</a:t>
            </a:r>
          </a:p>
        </p:txBody>
      </p:sp>
      <p:pic>
        <p:nvPicPr>
          <p:cNvPr id="1026" name="Picture 2" descr="Image result for microservi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938" y="1254690"/>
            <a:ext cx="7882591" cy="424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476788" y="3499484"/>
            <a:ext cx="3581399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微服务架构带来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开发效率高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扩展性好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76788" y="1254907"/>
            <a:ext cx="3581399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单体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式应用的问题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开发效率低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维护困难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稳定性差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扩展性差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为什么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需要应用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编排</a:t>
            </a:r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5" y="1072515"/>
            <a:ext cx="6968490" cy="449389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7242175" y="1343660"/>
            <a:ext cx="4196080" cy="1416050"/>
            <a:chOff x="11789" y="5260"/>
            <a:chExt cx="6608" cy="2230"/>
          </a:xfrm>
        </p:grpSpPr>
        <p:sp>
          <p:nvSpPr>
            <p:cNvPr id="16" name="右箭头 15"/>
            <p:cNvSpPr/>
            <p:nvPr/>
          </p:nvSpPr>
          <p:spPr>
            <a:xfrm>
              <a:off x="11789" y="5260"/>
              <a:ext cx="1528" cy="631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smtClean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317" y="5260"/>
              <a:ext cx="49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随着服务数量的增加：</a:t>
              </a:r>
            </a:p>
            <a:p>
              <a:endParaRPr lang="en-US" altLang="zh-CN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3317" y="6106"/>
              <a:ext cx="5080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如何</a:t>
              </a:r>
              <a:r>
                <a:rPr lang="zh-CN" altLang="en-US" b="1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管理服务间的依赖关系？</a:t>
              </a:r>
              <a:endParaRPr lang="en-US" altLang="zh-CN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3316" y="6910"/>
              <a:ext cx="5081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b="1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如何处理服务的更新和部署？</a:t>
              </a:r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212455" y="3135630"/>
            <a:ext cx="3226435" cy="2118360"/>
            <a:chOff x="12933" y="4938"/>
            <a:chExt cx="5081" cy="3336"/>
          </a:xfrm>
        </p:grpSpPr>
        <p:sp>
          <p:nvSpPr>
            <p:cNvPr id="7" name="文本框 6"/>
            <p:cNvSpPr txBox="1"/>
            <p:nvPr/>
          </p:nvSpPr>
          <p:spPr>
            <a:xfrm>
              <a:off x="12933" y="4938"/>
              <a:ext cx="4355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微服务部署带来的挑战： 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933" y="5518"/>
              <a:ext cx="361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285750" indent="-285750">
                <a:buFont typeface="Wingdings" panose="05000000000000000000" charset="0"/>
                <a:buChar char="ü"/>
              </a:pP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服务数量急剧增多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933" y="6098"/>
              <a:ext cx="397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285750" indent="-285750">
                <a:buFont typeface="Wingdings" panose="05000000000000000000" charset="0"/>
                <a:buChar char="ü"/>
              </a:pP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服务自身配置的管理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933" y="6678"/>
              <a:ext cx="4805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285750" indent="-285750">
                <a:buFont typeface="Wingdings" panose="05000000000000000000" charset="0"/>
                <a:buChar char="ü"/>
              </a:pP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服务直接依赖关系的管理 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933" y="7258"/>
              <a:ext cx="5081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>
                <a:buFont typeface="Wingdings" panose="05000000000000000000" charset="0"/>
                <a:buChar char="ü"/>
              </a:pP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环境信息的管理</a:t>
              </a:r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(</a:t>
              </a:r>
              <a:r>
                <a:rPr lang="zh-CN" altLang="zh-CN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不同环境服务有不同的配置</a:t>
              </a:r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)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为什么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需要应用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编排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1419649" y="311151"/>
          <a:ext cx="8717773" cy="5687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20495" y="4907915"/>
            <a:ext cx="8717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开发、测试、预发布、正式环境等 不同环境的部署，增加了服务管理的复杂性。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052445" y="1587500"/>
            <a:ext cx="6252210" cy="2895600"/>
            <a:chOff x="4778" y="2932"/>
            <a:chExt cx="9846" cy="4560"/>
          </a:xfrm>
        </p:grpSpPr>
        <p:sp>
          <p:nvSpPr>
            <p:cNvPr id="54" name="Rectangle 31"/>
            <p:cNvSpPr>
              <a:spLocks noChangeArrowheads="1"/>
            </p:cNvSpPr>
            <p:nvPr/>
          </p:nvSpPr>
          <p:spPr bwMode="auto">
            <a:xfrm>
              <a:off x="4778" y="3594"/>
              <a:ext cx="9585" cy="293"/>
            </a:xfrm>
            <a:prstGeom prst="rect">
              <a:avLst/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华文细黑" panose="02010600040101010101" pitchFamily="2" charset="-122"/>
              </a:endParaRPr>
            </a:p>
          </p:txBody>
        </p:sp>
        <p:sp>
          <p:nvSpPr>
            <p:cNvPr id="56" name="Rectangle 33"/>
            <p:cNvSpPr>
              <a:spLocks noChangeArrowheads="1"/>
            </p:cNvSpPr>
            <p:nvPr/>
          </p:nvSpPr>
          <p:spPr bwMode="auto">
            <a:xfrm>
              <a:off x="4778" y="6697"/>
              <a:ext cx="9585" cy="293"/>
            </a:xfrm>
            <a:prstGeom prst="rect">
              <a:avLst/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华文细黑" panose="02010600040101010101" pitchFamily="2" charset="-122"/>
              </a:endParaRPr>
            </a:p>
          </p:txBody>
        </p:sp>
        <p:sp>
          <p:nvSpPr>
            <p:cNvPr id="58" name="AutoShape 6"/>
            <p:cNvSpPr>
              <a:spLocks noChangeArrowheads="1"/>
            </p:cNvSpPr>
            <p:nvPr/>
          </p:nvSpPr>
          <p:spPr bwMode="auto">
            <a:xfrm>
              <a:off x="4838" y="2932"/>
              <a:ext cx="9525" cy="8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华文细黑" panose="02010600040101010101" pitchFamily="2" charset="-122"/>
              </a:endParaRPr>
            </a:p>
          </p:txBody>
        </p:sp>
        <p:sp>
          <p:nvSpPr>
            <p:cNvPr id="60" name="AutoShape 12"/>
            <p:cNvSpPr>
              <a:spLocks noChangeArrowheads="1"/>
            </p:cNvSpPr>
            <p:nvPr/>
          </p:nvSpPr>
          <p:spPr bwMode="auto">
            <a:xfrm>
              <a:off x="4838" y="6035"/>
              <a:ext cx="9525" cy="8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64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5235" y="3157"/>
              <a:ext cx="190" cy="4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0" cap="none" spc="0" normalizeH="0" baseline="0" noProof="0" smtClean="0">
                  <a:ln w="3175">
                    <a:solidFill>
                      <a:srgbClr val="0875F8"/>
                    </a:solidFill>
                    <a:round/>
                  </a:ln>
                  <a:solidFill>
                    <a:srgbClr val="0875F8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kumimoji="0" lang="zh-CN" altLang="en-US" sz="3600" b="0" i="0" u="none" strike="noStrike" kern="10" cap="none" spc="0" normalizeH="0" baseline="0" noProof="0" smtClean="0">
                <a:ln w="3175">
                  <a:solidFill>
                    <a:srgbClr val="0875F8"/>
                  </a:solidFill>
                  <a:round/>
                </a:ln>
                <a:solidFill>
                  <a:srgbClr val="0875F8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6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5195" y="6245"/>
              <a:ext cx="290" cy="4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0" cap="none" spc="0" normalizeH="0" baseline="0" noProof="0" smtClean="0">
                  <a:ln w="3175">
                    <a:solidFill>
                      <a:srgbClr val="0875F8"/>
                    </a:solidFill>
                    <a:round/>
                  </a:ln>
                  <a:solidFill>
                    <a:srgbClr val="0875F8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kumimoji="0" lang="zh-CN" altLang="en-US" sz="3600" b="0" i="0" u="none" strike="noStrike" kern="10" cap="none" spc="0" normalizeH="0" baseline="0" noProof="0" smtClean="0">
                <a:ln w="3175">
                  <a:solidFill>
                    <a:srgbClr val="0875F8"/>
                  </a:solidFill>
                  <a:round/>
                </a:ln>
                <a:solidFill>
                  <a:srgbClr val="0875F8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7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5165" y="6875"/>
              <a:ext cx="290" cy="4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0" cap="none" spc="0" normalizeH="0" baseline="0" noProof="0" smtClean="0">
                <a:ln w="3175">
                  <a:solidFill>
                    <a:srgbClr val="0875F8"/>
                  </a:solidFill>
                  <a:round/>
                </a:ln>
                <a:solidFill>
                  <a:srgbClr val="0875F8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" name="AutoShape 25"/>
            <p:cNvSpPr>
              <a:spLocks noChangeArrowheads="1"/>
            </p:cNvSpPr>
            <p:nvPr/>
          </p:nvSpPr>
          <p:spPr bwMode="auto">
            <a:xfrm>
              <a:off x="5785" y="2959"/>
              <a:ext cx="8510" cy="84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144000" anchor="ctr"/>
            <a:lstStyle/>
            <a:p>
              <a:pPr indent="0" algn="l">
                <a:lnSpc>
                  <a:spcPct val="150000"/>
                </a:lnSpc>
                <a:buFont typeface="Wingdings" panose="05000000000000000000" charset="0"/>
                <a:buNone/>
                <a:defRPr/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引言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--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为什么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需要应用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编排</a:t>
              </a:r>
              <a:endParaRPr lang="en-US" altLang="zh-CN">
                <a:latin typeface="微软雅黑" panose="020B0503020204020204" pitchFamily="34" charset="-122"/>
              </a:endParaRPr>
            </a:p>
          </p:txBody>
        </p:sp>
        <p:sp>
          <p:nvSpPr>
            <p:cNvPr id="71" name="AutoShape 27"/>
            <p:cNvSpPr>
              <a:spLocks noChangeArrowheads="1"/>
            </p:cNvSpPr>
            <p:nvPr/>
          </p:nvSpPr>
          <p:spPr bwMode="auto">
            <a:xfrm>
              <a:off x="5785" y="6035"/>
              <a:ext cx="8577" cy="84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indent="0" algn="l">
                <a:lnSpc>
                  <a:spcPct val="150000"/>
                </a:lnSpc>
                <a:buFont typeface="Wingdings" panose="05000000000000000000" charset="0"/>
                <a:buNone/>
                <a:defRPr/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腾讯云容器服务应用编排</a:t>
              </a:r>
              <a:endParaRPr lang="en-US" altLang="zh-CN">
                <a:latin typeface="微软雅黑" panose="020B0503020204020204" pitchFamily="34" charset="-122"/>
              </a:endParaRPr>
            </a:p>
          </p:txBody>
        </p:sp>
        <p:sp>
          <p:nvSpPr>
            <p:cNvPr id="72" name="AutoShape 28"/>
            <p:cNvSpPr>
              <a:spLocks noChangeArrowheads="1"/>
            </p:cNvSpPr>
            <p:nvPr/>
          </p:nvSpPr>
          <p:spPr bwMode="auto">
            <a:xfrm>
              <a:off x="4953" y="6652"/>
              <a:ext cx="8510" cy="84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144000" anchor="ctr"/>
            <a:lstStyle/>
            <a:p>
              <a:pPr lvl="1"/>
              <a:endParaRPr lang="en-US" altLang="zh-CN">
                <a:latin typeface="微软雅黑" panose="020B0503020204020204" pitchFamily="34" charset="-122"/>
              </a:endParaRPr>
            </a:p>
          </p:txBody>
        </p:sp>
        <p:sp>
          <p:nvSpPr>
            <p:cNvPr id="4" name="Rectangle 31"/>
            <p:cNvSpPr>
              <a:spLocks noChangeArrowheads="1"/>
            </p:cNvSpPr>
            <p:nvPr/>
          </p:nvSpPr>
          <p:spPr bwMode="auto">
            <a:xfrm>
              <a:off x="4778" y="5185"/>
              <a:ext cx="9585" cy="293"/>
            </a:xfrm>
            <a:prstGeom prst="rect">
              <a:avLst/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华文细黑" panose="02010600040101010101" pitchFamily="2" charset="-122"/>
              </a:endParaRPr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4838" y="4523"/>
              <a:ext cx="9525" cy="84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华文细黑" panose="02010600040101010101" pitchFamily="2" charset="-122"/>
              </a:endParaRPr>
            </a:p>
          </p:txBody>
        </p:sp>
        <p:sp>
          <p:nvSpPr>
            <p:cNvPr id="7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5235" y="4748"/>
              <a:ext cx="250" cy="4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0" cap="none" spc="0" normalizeH="0" baseline="0" noProof="0" smtClean="0">
                  <a:ln w="3175">
                    <a:solidFill>
                      <a:srgbClr val="0875F8"/>
                    </a:solidFill>
                    <a:round/>
                  </a:ln>
                  <a:solidFill>
                    <a:srgbClr val="0875F8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8" name="AutoShape 25"/>
            <p:cNvSpPr>
              <a:spLocks noChangeArrowheads="1"/>
            </p:cNvSpPr>
            <p:nvPr/>
          </p:nvSpPr>
          <p:spPr bwMode="auto">
            <a:xfrm>
              <a:off x="5784" y="4522"/>
              <a:ext cx="8840" cy="84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144000" anchor="ctr"/>
            <a:lstStyle/>
            <a:p>
              <a:pPr indent="0" algn="l">
                <a:lnSpc>
                  <a:spcPct val="150000"/>
                </a:lnSpc>
                <a:buFont typeface="Wingdings" panose="05000000000000000000" charset="0"/>
                <a:buNone/>
                <a:defRPr/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kubernetes社区应用编排发展现状</a:t>
              </a:r>
              <a:endParaRPr lang="en-US" altLang="zh-CN">
                <a:latin typeface="微软雅黑" panose="020B0503020204020204" pitchFamily="34" charset="-122"/>
              </a:endParaRPr>
            </a:p>
          </p:txBody>
        </p:sp>
        <p:sp>
          <p:nvSpPr>
            <p:cNvPr id="63" name="AutoShape 19"/>
            <p:cNvSpPr>
              <a:spLocks noChangeArrowheads="1"/>
            </p:cNvSpPr>
            <p:nvPr/>
          </p:nvSpPr>
          <p:spPr bwMode="auto">
            <a:xfrm>
              <a:off x="12783" y="4797"/>
              <a:ext cx="680" cy="340"/>
            </a:xfrm>
            <a:prstGeom prst="leftArrow">
              <a:avLst>
                <a:gd name="adj1" fmla="val 50278"/>
                <a:gd name="adj2" fmla="val 72731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kubernetes社区应用编排发展现状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9725" y="1177290"/>
            <a:ext cx="11029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社区编排方案中，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Helm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Charts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包的实现方案占主导地位。</a:t>
            </a: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Helm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已经成为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kubernetes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下应用编排的唯一子项目。之前推出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Helm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项目的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Deis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公司已经被微软收购。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98805" y="2136140"/>
            <a:ext cx="10770235" cy="3321050"/>
            <a:chOff x="903" y="3268"/>
            <a:chExt cx="16961" cy="523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4" y="4314"/>
              <a:ext cx="16770" cy="4185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903" y="3268"/>
              <a:ext cx="149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Helm</a:t>
              </a:r>
              <a:r>
                <a:rPr lang="zh-CN" altLang="zh-CN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charts</a:t>
              </a:r>
              <a:r>
                <a:rPr lang="zh-CN" altLang="en-US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包示例：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22325" y="128905"/>
            <a:ext cx="10007600" cy="6600190"/>
            <a:chOff x="1295" y="203"/>
            <a:chExt cx="15760" cy="10394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20" y="203"/>
              <a:ext cx="8069" cy="10394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5" y="1557"/>
              <a:ext cx="5638" cy="8894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12947" y="7510"/>
              <a:ext cx="2794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管道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271" y="6360"/>
              <a:ext cx="279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变量替换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647" y="4146"/>
              <a:ext cx="279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内置变量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770" y="1426"/>
              <a:ext cx="2794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分支语句</a:t>
              </a:r>
            </a:p>
          </p:txBody>
        </p:sp>
        <p:sp>
          <p:nvSpPr>
            <p:cNvPr id="23" name="上箭头 22"/>
            <p:cNvSpPr/>
            <p:nvPr/>
          </p:nvSpPr>
          <p:spPr>
            <a:xfrm rot="3205730">
              <a:off x="7812" y="584"/>
              <a:ext cx="464" cy="939"/>
            </a:xfrm>
            <a:prstGeom prst="up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上箭头 23"/>
            <p:cNvSpPr/>
            <p:nvPr/>
          </p:nvSpPr>
          <p:spPr>
            <a:xfrm rot="16746768">
              <a:off x="5897" y="3945"/>
              <a:ext cx="464" cy="939"/>
            </a:xfrm>
            <a:prstGeom prst="up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上箭头 24"/>
            <p:cNvSpPr/>
            <p:nvPr/>
          </p:nvSpPr>
          <p:spPr>
            <a:xfrm rot="14852746">
              <a:off x="5568" y="6472"/>
              <a:ext cx="464" cy="939"/>
            </a:xfrm>
            <a:prstGeom prst="up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上箭头 25"/>
            <p:cNvSpPr/>
            <p:nvPr/>
          </p:nvSpPr>
          <p:spPr>
            <a:xfrm rot="7884999">
              <a:off x="14096" y="7595"/>
              <a:ext cx="365" cy="992"/>
            </a:xfrm>
            <a:prstGeom prst="up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上箭头 26"/>
            <p:cNvSpPr/>
            <p:nvPr/>
          </p:nvSpPr>
          <p:spPr>
            <a:xfrm rot="12617138">
              <a:off x="15619" y="7488"/>
              <a:ext cx="283" cy="980"/>
            </a:xfrm>
            <a:prstGeom prst="up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917" y="6874"/>
              <a:ext cx="11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sp>
        <p:nvSpPr>
          <p:cNvPr id="7" name="文本框 6"/>
          <p:cNvSpPr txBox="1"/>
          <p:nvPr/>
        </p:nvSpPr>
        <p:spPr bwMode="auto">
          <a:xfrm>
            <a:off x="4191677" y="2995662"/>
            <a:ext cx="3808730" cy="583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Helm Charts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包示例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xit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7" grpId="4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t"/>
      <a:lstStyle>
        <a:defPPr algn="ctr">
          <a:defRPr lang="en-US" altLang="zh-CN" sz="1600" b="1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容器服务需求素材</Template>
  <TotalTime>0</TotalTime>
  <Words>800</Words>
  <Application>Microsoft Office PowerPoint</Application>
  <PresentationFormat>宽屏</PresentationFormat>
  <Paragraphs>208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方正兰亭刊黑_GBK</vt:lpstr>
      <vt:lpstr>黑体</vt:lpstr>
      <vt:lpstr>华文细黑</vt:lpstr>
      <vt:lpstr>宋体</vt:lpstr>
      <vt:lpstr>微软雅黑</vt:lpstr>
      <vt:lpstr>Arial</vt:lpstr>
      <vt:lpstr>Calibri</vt:lpstr>
      <vt:lpstr>Wingdings</vt:lpstr>
      <vt:lpstr>Office 主题</vt:lpstr>
      <vt:lpstr>腾讯云基于kubernetes的应用编排实践</vt:lpstr>
      <vt:lpstr>目录</vt:lpstr>
      <vt:lpstr>目录</vt:lpstr>
      <vt:lpstr>引言--为什么需要应用编排</vt:lpstr>
      <vt:lpstr>引用--为什么需要应用编排</vt:lpstr>
      <vt:lpstr>引用--为什么需要应用编排</vt:lpstr>
      <vt:lpstr>目录</vt:lpstr>
      <vt:lpstr>kubernetes社区应用编排发展现状</vt:lpstr>
      <vt:lpstr>PowerPoint 演示文稿</vt:lpstr>
      <vt:lpstr>kubernetes社区应用编排发展现状</vt:lpstr>
      <vt:lpstr>目录</vt:lpstr>
      <vt:lpstr>腾讯云容器服务应用编排</vt:lpstr>
      <vt:lpstr>腾讯云容器服务应用编排</vt:lpstr>
      <vt:lpstr>腾讯云容器服务应用编排-配置管理</vt:lpstr>
      <vt:lpstr>PowerPoint 演示文稿</vt:lpstr>
      <vt:lpstr>腾讯云容器服务应用编排-配置管理</vt:lpstr>
      <vt:lpstr>腾讯云容器服务应用编排-应用模板</vt:lpstr>
      <vt:lpstr>腾讯云容器服务应用编排-应用模板</vt:lpstr>
      <vt:lpstr>腾讯云容器服务应用编排-应用管理</vt:lpstr>
      <vt:lpstr>腾讯云容器服务应用编排-应用管理</vt:lpstr>
      <vt:lpstr>腾讯云容器服务应用编排-应用管理</vt:lpstr>
      <vt:lpstr>展望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yourong08</cp:lastModifiedBy>
  <cp:revision>496</cp:revision>
  <dcterms:created xsi:type="dcterms:W3CDTF">2017-02-06T08:45:00Z</dcterms:created>
  <dcterms:modified xsi:type="dcterms:W3CDTF">2017-07-03T02:21:35Z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