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88163" cy="100203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40FF6-6BEE-4F07-BAB0-8D1BA70354BA}" v="731" dt="2024-04-18T12:12:42.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526" y="-378"/>
      </p:cViewPr>
      <p:guideLst>
        <p:guide orient="horz" pos="1021"/>
        <p:guide pos="6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19EC9BF0-2C59-2C46-BBD9-7948B59DC01B}" type="datetime1">
              <a:rPr lang="fi-FI" smtClean="0"/>
              <a:pPr/>
              <a:t>2.12.2024</a:t>
            </a:fld>
            <a:endParaRPr lang="fi-FI"/>
          </a:p>
        </p:txBody>
      </p:sp>
      <p:sp>
        <p:nvSpPr>
          <p:cNvPr id="4" name="Alatunnisteen paikkamerkki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5" name="Dian numeron paikkamerkki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fi-FI"/>
          </a:p>
        </p:txBody>
      </p:sp>
      <p:sp>
        <p:nvSpPr>
          <p:cNvPr id="3" name="Päivämäärän paikkamerkki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0E4AA8A8-4D46-BD40-89BF-70B4CBE4D6DF}" type="datetime1">
              <a:rPr lang="fi-FI" smtClean="0"/>
              <a:pPr/>
              <a:t>2.12.2024</a:t>
            </a:fld>
            <a:endParaRPr lang="fi-FI"/>
          </a:p>
        </p:txBody>
      </p:sp>
      <p:sp>
        <p:nvSpPr>
          <p:cNvPr id="4" name="Dian kuvan paikkamerkki 3"/>
          <p:cNvSpPr>
            <a:spLocks noGrp="1" noRot="1" noChangeAspect="1"/>
          </p:cNvSpPr>
          <p:nvPr>
            <p:ph type="sldImg" idx="2"/>
          </p:nvPr>
        </p:nvSpPr>
        <p:spPr>
          <a:xfrm>
            <a:off x="2035175" y="750888"/>
            <a:ext cx="2817813" cy="3757612"/>
          </a:xfrm>
          <a:prstGeom prst="rect">
            <a:avLst/>
          </a:prstGeom>
          <a:noFill/>
          <a:ln w="12700">
            <a:solidFill>
              <a:prstClr val="black"/>
            </a:solidFill>
          </a:ln>
        </p:spPr>
        <p:txBody>
          <a:bodyPr vert="horz" lIns="96616" tIns="48308" rIns="96616" bIns="48308" rtlCol="0" anchor="ctr"/>
          <a:lstStyle/>
          <a:p>
            <a:endParaRPr lang="fi-FI"/>
          </a:p>
        </p:txBody>
      </p:sp>
      <p:sp>
        <p:nvSpPr>
          <p:cNvPr id="5" name="Huomautusten paikkamerkki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fi-FI"/>
          </a:p>
        </p:txBody>
      </p:sp>
      <p:sp>
        <p:nvSpPr>
          <p:cNvPr id="7" name="Dian numeron paikkamerkki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miafuentes/DJITelloPy" TargetMode="External"/><Relationship Id="rId2" Type="http://schemas.openxmlformats.org/officeDocument/2006/relationships/hyperlink" Target="https://dl-cdn.ryzerobotics.com/downloads/Tello/Tello%20User%20Manual%20v1.4.pdf" TargetMode="Externa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75739" y="117043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rgbClr val="444444"/>
                </a:solidFill>
                <a:latin typeface="Arial" panose="020B0604020202020204" pitchFamily="34" charset="0"/>
              </a:rPr>
              <a:t>Product design and implementation</a:t>
            </a:r>
            <a:endParaRPr lang="fi-FI" sz="1200" dirty="0">
              <a:solidFill>
                <a:schemeClr val="tx1">
                  <a:lumMod val="50000"/>
                  <a:lumOff val="50000"/>
                </a:schemeClr>
              </a:solidFill>
            </a:endParaRP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err="1">
                <a:solidFill>
                  <a:schemeClr val="tx1">
                    <a:lumMod val="50000"/>
                    <a:lumOff val="50000"/>
                  </a:schemeClr>
                </a:solidFill>
              </a:rPr>
              <a:t>Päiväiys</a:t>
            </a:r>
            <a:r>
              <a:rPr lang="en-US" sz="1200" dirty="0">
                <a:solidFill>
                  <a:schemeClr val="tx1">
                    <a:lumMod val="50000"/>
                    <a:lumOff val="50000"/>
                  </a:schemeClr>
                </a:solidFill>
              </a:rPr>
              <a:t>: 2024, </a:t>
            </a:r>
            <a:r>
              <a:rPr lang="en-US" sz="1200" dirty="0" err="1">
                <a:solidFill>
                  <a:schemeClr val="tx1">
                    <a:lumMod val="50000"/>
                    <a:lumOff val="50000"/>
                  </a:schemeClr>
                </a:solidFill>
              </a:rPr>
              <a:t>Joulu</a:t>
            </a:r>
            <a:endParaRPr lang="en-US"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err="1">
                <a:solidFill>
                  <a:schemeClr val="tx1">
                    <a:lumMod val="50000"/>
                    <a:lumOff val="50000"/>
                  </a:schemeClr>
                </a:solidFill>
              </a:rPr>
              <a:t>Sisällön</a:t>
            </a:r>
            <a:r>
              <a:rPr lang="en-US" sz="1200" dirty="0">
                <a:solidFill>
                  <a:schemeClr val="tx1">
                    <a:lumMod val="50000"/>
                    <a:lumOff val="50000"/>
                  </a:schemeClr>
                </a:solidFill>
              </a:rPr>
              <a:t> </a:t>
            </a:r>
            <a:r>
              <a:rPr lang="en-US" sz="1200" dirty="0" err="1">
                <a:solidFill>
                  <a:schemeClr val="tx1">
                    <a:lumMod val="50000"/>
                    <a:lumOff val="50000"/>
                  </a:schemeClr>
                </a:solidFill>
              </a:rPr>
              <a:t>ohjaaja</a:t>
            </a:r>
            <a:r>
              <a:rPr lang="en-US" sz="1200" dirty="0">
                <a:solidFill>
                  <a:schemeClr val="tx1">
                    <a:lumMod val="50000"/>
                    <a:lumOff val="50000"/>
                  </a:schemeClr>
                </a:solidFill>
              </a:rPr>
              <a:t>: </a:t>
            </a:r>
            <a:r>
              <a:rPr lang="en-US" sz="1200" dirty="0" err="1">
                <a:solidFill>
                  <a:schemeClr val="tx1">
                    <a:lumMod val="50000"/>
                    <a:lumOff val="50000"/>
                  </a:schemeClr>
                </a:solidFill>
              </a:rPr>
              <a:t>Meija</a:t>
            </a:r>
            <a:r>
              <a:rPr lang="en-US" sz="1200" dirty="0">
                <a:solidFill>
                  <a:schemeClr val="tx1">
                    <a:lumMod val="50000"/>
                    <a:lumOff val="50000"/>
                  </a:schemeClr>
                </a:solidFill>
              </a:rPr>
              <a:t> </a:t>
            </a:r>
            <a:r>
              <a:rPr lang="en-US" sz="1200" dirty="0" err="1">
                <a:solidFill>
                  <a:schemeClr val="tx1">
                    <a:lumMod val="50000"/>
                    <a:lumOff val="50000"/>
                  </a:schemeClr>
                </a:solidFill>
              </a:rPr>
              <a:t>Lohiniva</a:t>
            </a:r>
            <a:endParaRPr lang="en-US" sz="1200" dirty="0">
              <a:solidFill>
                <a:schemeClr val="tx1">
                  <a:lumMod val="50000"/>
                  <a:lumOff val="50000"/>
                </a:schemeClr>
              </a:solidFill>
            </a:endParaRP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dirty="0"/>
              <a:t>REITIN TUNNISTUS DRONELLA</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tx1"/>
                </a:solidFill>
                <a:latin typeface="+mj-lt"/>
              </a:rPr>
              <a:t>Aleksi Sipola, Mikael </a:t>
            </a:r>
            <a:r>
              <a:rPr lang="en-US" dirty="0" err="1">
                <a:solidFill>
                  <a:schemeClr val="tx1"/>
                </a:solidFill>
                <a:latin typeface="+mj-lt"/>
              </a:rPr>
              <a:t>Ryynänen</a:t>
            </a:r>
            <a:r>
              <a:rPr lang="en-US" dirty="0">
                <a:solidFill>
                  <a:schemeClr val="tx1"/>
                </a:solidFill>
                <a:latin typeface="+mj-lt"/>
              </a:rPr>
              <a:t>, Jesse </a:t>
            </a:r>
            <a:r>
              <a:rPr lang="en-US" dirty="0" err="1">
                <a:solidFill>
                  <a:schemeClr val="tx1"/>
                </a:solidFill>
                <a:latin typeface="+mj-lt"/>
              </a:rPr>
              <a:t>Mikkola</a:t>
            </a:r>
            <a:r>
              <a:rPr lang="en-US" dirty="0">
                <a:solidFill>
                  <a:schemeClr val="tx1"/>
                </a:solidFill>
                <a:latin typeface="+mj-lt"/>
              </a:rPr>
              <a:t>, TVT22SPL</a:t>
            </a:r>
          </a:p>
          <a:p>
            <a:r>
              <a:rPr lang="en-US" dirty="0" err="1">
                <a:solidFill>
                  <a:schemeClr val="tx1"/>
                </a:solidFill>
                <a:latin typeface="+mj-lt"/>
              </a:rPr>
              <a:t>Tietotekniikkan</a:t>
            </a:r>
            <a:r>
              <a:rPr lang="en-US" dirty="0">
                <a:solidFill>
                  <a:schemeClr val="tx1"/>
                </a:solidFill>
                <a:latin typeface="+mj-lt"/>
              </a:rPr>
              <a:t> </a:t>
            </a:r>
            <a:r>
              <a:rPr lang="en-US" dirty="0" err="1">
                <a:solidFill>
                  <a:schemeClr val="tx1"/>
                </a:solidFill>
                <a:latin typeface="+mj-lt"/>
              </a:rPr>
              <a:t>tutkinto-ohjelma</a:t>
            </a:r>
            <a:r>
              <a:rPr lang="en-US" dirty="0">
                <a:solidFill>
                  <a:schemeClr val="tx1"/>
                </a:solidFill>
                <a:latin typeface="+mj-lt"/>
              </a:rPr>
              <a:t>, </a:t>
            </a:r>
            <a:r>
              <a:rPr lang="en-US" dirty="0">
                <a:solidFill>
                  <a:srgbClr val="444444"/>
                </a:solidFill>
                <a:latin typeface="+mj-lt"/>
              </a:rPr>
              <a:t>Product design and implementation </a:t>
            </a:r>
            <a:endParaRPr lang="en-US" dirty="0">
              <a:latin typeface="+mj-lt"/>
            </a:endParaRPr>
          </a:p>
        </p:txBody>
      </p:sp>
      <p:sp>
        <p:nvSpPr>
          <p:cNvPr id="4" name="Sisällön paikkamerkki 3"/>
          <p:cNvSpPr>
            <a:spLocks noGrp="1"/>
          </p:cNvSpPr>
          <p:nvPr>
            <p:ph idx="1"/>
          </p:nvPr>
        </p:nvSpPr>
        <p:spPr>
          <a:xfrm>
            <a:off x="502152" y="2735387"/>
            <a:ext cx="2813821" cy="8135813"/>
          </a:xfrm>
        </p:spPr>
        <p:txBody>
          <a:bodyPr>
            <a:noAutofit/>
          </a:bodyPr>
          <a:lstStyle/>
          <a:p>
            <a:r>
              <a:rPr lang="fi-FI" b="1" dirty="0"/>
              <a:t>Projektin</a:t>
            </a:r>
            <a:r>
              <a:rPr lang="en-US" b="1" dirty="0"/>
              <a:t> idea</a:t>
            </a:r>
          </a:p>
          <a:p>
            <a:r>
              <a:rPr lang="fi-FI" dirty="0"/>
              <a:t>Projektin idea on lähettää </a:t>
            </a:r>
            <a:r>
              <a:rPr lang="fi-FI" dirty="0" err="1"/>
              <a:t>drone</a:t>
            </a:r>
            <a:r>
              <a:rPr lang="fi-FI" dirty="0"/>
              <a:t> ottamaan kuva ristikosta (KUVA 1) ja kertoa </a:t>
            </a:r>
            <a:r>
              <a:rPr lang="fi-FI" dirty="0" err="1"/>
              <a:t>GoPiGo</a:t>
            </a:r>
            <a:r>
              <a:rPr lang="fi-FI" dirty="0"/>
              <a:t> autolle nopein reitti sen läpi.</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i="1" dirty="0"/>
              <a:t>KUVA 1. RISTIKKO TIE</a:t>
            </a:r>
            <a:endParaRPr lang="en-US" i="1" dirty="0"/>
          </a:p>
          <a:p>
            <a:endParaRPr lang="fi-FI" dirty="0"/>
          </a:p>
          <a:p>
            <a:r>
              <a:rPr lang="en-US" b="1" dirty="0" err="1"/>
              <a:t>Tavoitteet</a:t>
            </a:r>
            <a:endParaRPr lang="en-US" b="1" dirty="0"/>
          </a:p>
          <a:p>
            <a:r>
              <a:rPr lang="fi-FI" dirty="0"/>
              <a:t>Tavoite on kun </a:t>
            </a:r>
            <a:r>
              <a:rPr lang="fi-FI" dirty="0" err="1"/>
              <a:t>drone</a:t>
            </a:r>
            <a:r>
              <a:rPr lang="fi-FI" dirty="0"/>
              <a:t> saa pyynnön serveriltä se lähtee lentoon, käy ottamassa kuvan ristikosta ja laskeutua lähtöpisteeseen takaisin. Jonka jälkeen kuva menee algoritmin läpi serverissä ja saamme tietä nopeimman reitin ristikossa. Lopuksi serveri lähettää reitin </a:t>
            </a:r>
            <a:r>
              <a:rPr lang="fi-FI" dirty="0" err="1"/>
              <a:t>GoPiGo</a:t>
            </a:r>
            <a:r>
              <a:rPr lang="fi-FI" dirty="0"/>
              <a:t> autolle.</a:t>
            </a:r>
          </a:p>
        </p:txBody>
      </p:sp>
      <p:sp>
        <p:nvSpPr>
          <p:cNvPr id="9" name="Sisällön paikkamerkki 8"/>
          <p:cNvSpPr>
            <a:spLocks noGrp="1"/>
          </p:cNvSpPr>
          <p:nvPr>
            <p:ph idx="10"/>
          </p:nvPr>
        </p:nvSpPr>
        <p:spPr>
          <a:xfrm>
            <a:off x="3445642" y="2735386"/>
            <a:ext cx="2943490" cy="8521894"/>
          </a:xfrm>
        </p:spPr>
        <p:txBody>
          <a:bodyPr/>
          <a:lstStyle/>
          <a:p>
            <a:r>
              <a:rPr lang="en-US" b="1" dirty="0" err="1"/>
              <a:t>Menetelmät</a:t>
            </a:r>
            <a:endParaRPr lang="en-US" b="1" dirty="0"/>
          </a:p>
          <a:p>
            <a:r>
              <a:rPr lang="en-US" dirty="0"/>
              <a:t>Drone jota </a:t>
            </a:r>
            <a:r>
              <a:rPr lang="fi-FI" dirty="0"/>
              <a:t>käytämme</a:t>
            </a:r>
            <a:r>
              <a:rPr lang="en-US" dirty="0"/>
              <a:t> on Tello EDU drone, jota </a:t>
            </a:r>
            <a:r>
              <a:rPr lang="fi-FI" dirty="0"/>
              <a:t>ohjaamme</a:t>
            </a:r>
            <a:r>
              <a:rPr lang="en-US" dirty="0"/>
              <a:t> python </a:t>
            </a:r>
            <a:r>
              <a:rPr lang="fi-FI" dirty="0"/>
              <a:t>serverin</a:t>
            </a:r>
            <a:r>
              <a:rPr lang="en-US" dirty="0"/>
              <a:t> </a:t>
            </a:r>
            <a:r>
              <a:rPr lang="fi-FI" dirty="0"/>
              <a:t>kautta </a:t>
            </a:r>
            <a:r>
              <a:rPr lang="fi-FI" dirty="0" err="1"/>
              <a:t>DJITellPy</a:t>
            </a:r>
            <a:r>
              <a:rPr lang="fi-FI" dirty="0"/>
              <a:t> kirjaston avulla (Lähde 1). Käytämme </a:t>
            </a:r>
            <a:r>
              <a:rPr lang="fi-FI" dirty="0" err="1"/>
              <a:t>dronen</a:t>
            </a:r>
            <a:r>
              <a:rPr lang="fi-FI" dirty="0"/>
              <a:t> ala kameraa ottamaan kuvia ristikosta. Käytämme labyrintin ratkaisu algoritmia löytämään optimaalisimman reitin sen läpi. Lähetämme sen JSON tiedosto muodossa. </a:t>
            </a:r>
            <a:r>
              <a:rPr lang="fi-FI" dirty="0" err="1"/>
              <a:t>Drone</a:t>
            </a:r>
            <a:r>
              <a:rPr lang="fi-FI" dirty="0"/>
              <a:t> havaitsee laskeutumisalueen kohde tunnistuksella ja palaa takaisin.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KUVA 2. TELLO EDU DRONE</a:t>
            </a:r>
          </a:p>
          <a:p>
            <a:endParaRPr lang="en-US" dirty="0"/>
          </a:p>
          <a:p>
            <a:r>
              <a:rPr lang="fi-FI" b="1" dirty="0"/>
              <a:t>Haasteet ja ongelmat</a:t>
            </a:r>
          </a:p>
          <a:p>
            <a:r>
              <a:rPr lang="fi-FI" dirty="0" err="1"/>
              <a:t>Dronen</a:t>
            </a:r>
            <a:r>
              <a:rPr lang="fi-FI" dirty="0"/>
              <a:t> akku on todella lyhyt (7-10min) se teki testauksesta hidasta ja ärsyttävää. </a:t>
            </a:r>
            <a:r>
              <a:rPr lang="fi-FI" dirty="0" err="1"/>
              <a:t>Dronen</a:t>
            </a:r>
            <a:r>
              <a:rPr lang="fi-FI" dirty="0"/>
              <a:t> ala kamera on huono, sillä se on mustavalkoinen, huono laatuinen ja näkee hyvin infrapunan joka sekoittaa muut värit kuvassa. </a:t>
            </a:r>
            <a:r>
              <a:rPr lang="fi-FI" dirty="0" err="1"/>
              <a:t>Dronella</a:t>
            </a:r>
            <a:r>
              <a:rPr lang="fi-FI" dirty="0"/>
              <a:t> on hankaluuksia pysyä paikalla, jos se ei tunnista maata kunnolla.</a:t>
            </a:r>
          </a:p>
        </p:txBody>
      </p:sp>
      <p:sp>
        <p:nvSpPr>
          <p:cNvPr id="10" name="Sisällön paikkamerkki 9"/>
          <p:cNvSpPr>
            <a:spLocks noGrp="1"/>
          </p:cNvSpPr>
          <p:nvPr>
            <p:ph idx="11"/>
          </p:nvPr>
        </p:nvSpPr>
        <p:spPr>
          <a:xfrm>
            <a:off x="6389132" y="2735386"/>
            <a:ext cx="2813821" cy="9395654"/>
          </a:xfrm>
        </p:spPr>
        <p:txBody>
          <a:bodyPr>
            <a:no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KUVA 3. NOPEIN REITTI VISUAALI</a:t>
            </a:r>
            <a:endParaRPr lang="en-US" dirty="0"/>
          </a:p>
          <a:p>
            <a:r>
              <a:rPr lang="en-US" b="1" dirty="0" err="1"/>
              <a:t>Lopputulos</a:t>
            </a:r>
            <a:endParaRPr lang="en-US" b="1" dirty="0"/>
          </a:p>
          <a:p>
            <a:r>
              <a:rPr lang="en-GB" dirty="0">
                <a:effectLst/>
                <a:latin typeface="+mj-lt"/>
              </a:rPr>
              <a:t>The device uses an AC adapter, because the current solar panel is too small to produce enough energy by itself.</a:t>
            </a:r>
          </a:p>
          <a:p>
            <a:r>
              <a:rPr lang="en-GB" dirty="0">
                <a:effectLst/>
                <a:latin typeface="+mj-lt"/>
              </a:rPr>
              <a:t>The operating environment for the device would be outside, so it should be able to withstand at least some rain. </a:t>
            </a:r>
          </a:p>
          <a:p>
            <a:r>
              <a:rPr lang="en-GB" dirty="0">
                <a:effectLst/>
                <a:latin typeface="+mj-lt"/>
              </a:rPr>
              <a:t>An automatic solar panel could have a commercial future, but it would have to be like ten times bigger.</a:t>
            </a:r>
            <a:endParaRPr lang="en-US" dirty="0">
              <a:latin typeface="+mj-lt"/>
            </a:endParaRPr>
          </a:p>
          <a:p>
            <a:r>
              <a:rPr lang="en-US" b="1" dirty="0" err="1"/>
              <a:t>Lähteet</a:t>
            </a:r>
            <a:endParaRPr lang="en-US" b="1" dirty="0"/>
          </a:p>
          <a:p>
            <a:r>
              <a:rPr lang="en-US" dirty="0"/>
              <a:t>1.Tello Edu manual: </a:t>
            </a:r>
            <a:r>
              <a:rPr lang="en-US" dirty="0">
                <a:hlinkClick r:id="rId2"/>
              </a:rPr>
              <a:t>https://dl-cdn.ryzerobotics.com/downloads/Tello/Tello%20User%20Manual%20v1.4.pdf</a:t>
            </a:r>
            <a:endParaRPr lang="en-US" b="1" dirty="0"/>
          </a:p>
          <a:p>
            <a:r>
              <a:rPr lang="en-US" dirty="0"/>
              <a:t>2.DJITelloPy library:</a:t>
            </a:r>
          </a:p>
          <a:p>
            <a:r>
              <a:rPr lang="en-US" dirty="0">
                <a:hlinkClick r:id="rId3"/>
              </a:rPr>
              <a:t>https://github.com/damiafuentes/DJITelloPy</a:t>
            </a:r>
            <a:endParaRPr lang="en-US" dirty="0"/>
          </a:p>
        </p:txBody>
      </p:sp>
      <p:pic>
        <p:nvPicPr>
          <p:cNvPr id="3" name="Kuva 2">
            <a:extLst>
              <a:ext uri="{FF2B5EF4-FFF2-40B4-BE49-F238E27FC236}">
                <a16:creationId xmlns:a16="http://schemas.microsoft.com/office/drawing/2014/main" id="{9C7A68DA-B0BE-69FE-D8F5-C47076364D46}"/>
              </a:ext>
            </a:extLst>
          </p:cNvPr>
          <p:cNvPicPr>
            <a:picLocks noChangeAspect="1"/>
          </p:cNvPicPr>
          <p:nvPr/>
        </p:nvPicPr>
        <p:blipFill>
          <a:blip r:embed="rId4"/>
          <a:stretch>
            <a:fillRect/>
          </a:stretch>
        </p:blipFill>
        <p:spPr>
          <a:xfrm>
            <a:off x="3445642" y="5830889"/>
            <a:ext cx="2813821" cy="1928812"/>
          </a:xfrm>
          <a:prstGeom prst="rect">
            <a:avLst/>
          </a:prstGeom>
        </p:spPr>
      </p:pic>
      <p:pic>
        <p:nvPicPr>
          <p:cNvPr id="11" name="Kuva 10" descr="Kuva, joka sisältää kohteen sisä-, huonekalu, Toimistorakennus, tietokone&#10;&#10;Kuvaus luotu automaattisesti">
            <a:extLst>
              <a:ext uri="{FF2B5EF4-FFF2-40B4-BE49-F238E27FC236}">
                <a16:creationId xmlns:a16="http://schemas.microsoft.com/office/drawing/2014/main" id="{EBA6C78B-ED54-B8BF-40F9-47E380F9F317}"/>
              </a:ext>
            </a:extLst>
          </p:cNvPr>
          <p:cNvPicPr>
            <a:picLocks noChangeAspect="1"/>
          </p:cNvPicPr>
          <p:nvPr/>
        </p:nvPicPr>
        <p:blipFill>
          <a:blip r:embed="rId5"/>
          <a:stretch>
            <a:fillRect/>
          </a:stretch>
        </p:blipFill>
        <p:spPr>
          <a:xfrm>
            <a:off x="502152" y="4188037"/>
            <a:ext cx="2813821" cy="2222501"/>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TotalTime>
  <Words>332</Words>
  <Application>Microsoft Office PowerPoint</Application>
  <PresentationFormat>A3-paperi (297 x 420 mm)</PresentationFormat>
  <Paragraphs>52</Paragraphs>
  <Slides>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vt:i4>
      </vt:variant>
    </vt:vector>
  </HeadingPairs>
  <TitlesOfParts>
    <vt:vector size="5" baseType="lpstr">
      <vt:lpstr>Arial</vt:lpstr>
      <vt:lpstr>Arial Narrow</vt:lpstr>
      <vt:lpstr>Calibri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Viestintäpalvelut</dc:creator>
  <cp:lastModifiedBy>Aleksi Sipola</cp:lastModifiedBy>
  <cp:revision>16</cp:revision>
  <cp:lastPrinted>2017-11-26T11:23:08Z</cp:lastPrinted>
  <dcterms:created xsi:type="dcterms:W3CDTF">2011-08-25T08:52:46Z</dcterms:created>
  <dcterms:modified xsi:type="dcterms:W3CDTF">2024-12-02T12:38:51Z</dcterms:modified>
</cp:coreProperties>
</file>