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0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ристинаV" initials="К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286" autoAdjust="0"/>
  </p:normalViewPr>
  <p:slideViewPr>
    <p:cSldViewPr>
      <p:cViewPr varScale="1">
        <p:scale>
          <a:sx n="69" d="100"/>
          <a:sy n="69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опрошенных</c:v>
                </c:pt>
              </c:strCache>
            </c:strRef>
          </c:tx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19</c:v>
                </c:pt>
                <c:pt idx="1">
                  <c:v>18</c:v>
                </c:pt>
                <c:pt idx="2">
                  <c:v>10</c:v>
                </c:pt>
                <c:pt idx="3">
                  <c:v>20</c:v>
                </c:pt>
                <c:pt idx="4">
                  <c:v>61</c:v>
                </c:pt>
                <c:pt idx="5">
                  <c:v>39</c:v>
                </c:pt>
                <c:pt idx="6">
                  <c:v>22</c:v>
                </c:pt>
                <c:pt idx="7">
                  <c:v>21</c:v>
                </c:pt>
                <c:pt idx="8">
                  <c:v>17</c:v>
                </c:pt>
                <c:pt idx="9">
                  <c:v>14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box"/>
        <c:axId val="83805312"/>
        <c:axId val="144516992"/>
        <c:axId val="0"/>
      </c:bar3DChart>
      <c:catAx>
        <c:axId val="8380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44516992"/>
        <c:crosses val="autoZero"/>
        <c:auto val="1"/>
        <c:lblAlgn val="ctr"/>
        <c:lblOffset val="100"/>
        <c:noMultiLvlLbl val="0"/>
      </c:catAx>
      <c:valAx>
        <c:axId val="1445169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3805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Да, часто</c:v>
                </c:pt>
                <c:pt idx="1">
                  <c:v>Нет, редко</c:v>
                </c:pt>
                <c:pt idx="2">
                  <c:v>Время от времени</c:v>
                </c:pt>
                <c:pt idx="3">
                  <c:v>Не так часто, как хотелось бы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23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66227534172619"/>
          <c:y val="9.2863085455383645E-2"/>
          <c:w val="0.70502254135505416"/>
          <c:h val="0.461911320198138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2"/>
            <c:bubble3D val="0"/>
            <c:spPr>
              <a:solidFill>
                <a:srgbClr val="FF00FF"/>
              </a:solidFill>
            </c:spPr>
          </c:dPt>
          <c:dPt>
            <c:idx val="3"/>
            <c:bubble3D val="0"/>
            <c:spPr>
              <a:solidFill>
                <a:srgbClr val="002060"/>
              </a:solidFill>
            </c:spPr>
          </c:dPt>
          <c:dPt>
            <c:idx val="4"/>
            <c:bubble3D val="0"/>
            <c:spPr>
              <a:solidFill>
                <a:srgbClr val="7030A0"/>
              </a:solidFill>
            </c:spPr>
          </c:dPt>
          <c:dPt>
            <c:idx val="6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7"/>
            <c:bubble3D val="0"/>
            <c:spPr>
              <a:solidFill>
                <a:schemeClr val="bg1"/>
              </a:solidFill>
            </c:spPr>
          </c:dPt>
          <c:dPt>
            <c:idx val="8"/>
            <c:bubble3D val="0"/>
            <c:spPr>
              <a:solidFill>
                <a:srgbClr val="C00000"/>
              </a:solidFill>
            </c:spPr>
          </c:dPt>
          <c:dLbls>
            <c:dLbl>
              <c:idx val="0"/>
              <c:layout>
                <c:manualLayout>
                  <c:x val="-0.24894236897654651"/>
                  <c:y val="4.421315894657937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9.1989535275807527E-2"/>
                  <c:y val="-0.1047833765596926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20054301958651771"/>
                  <c:y val="-9.388723730568890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delete val="1"/>
            </c:dLbl>
            <c:dLbl>
              <c:idx val="4"/>
              <c:layout>
                <c:manualLayout>
                  <c:x val="-1.7372582383633789E-2"/>
                  <c:y val="1.55750574329544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delete val="1"/>
            </c:dLbl>
            <c:dLbl>
              <c:idx val="6"/>
              <c:layout>
                <c:manualLayout>
                  <c:x val="-2.2006326782404308E-2"/>
                  <c:y val="-7.455110351723373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7"/>
              <c:delete val="1"/>
            </c:dLbl>
            <c:dLbl>
              <c:idx val="8"/>
              <c:layout>
                <c:manualLayout>
                  <c:x val="0.12427054888638112"/>
                  <c:y val="9.657260304410621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9"/>
              <c:delete val="1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Лист1!$A$2:$A$11</c:f>
              <c:strCache>
                <c:ptCount val="10"/>
                <c:pt idx="0">
                  <c:v>Мобильный телефон</c:v>
                </c:pt>
                <c:pt idx="1">
                  <c:v>Планшет</c:v>
                </c:pt>
                <c:pt idx="2">
                  <c:v>Ноутбук</c:v>
                </c:pt>
                <c:pt idx="3">
                  <c:v>Нетбук</c:v>
                </c:pt>
                <c:pt idx="4">
                  <c:v>Умные часы</c:v>
                </c:pt>
                <c:pt idx="5">
                  <c:v>Фитнес-браслет</c:v>
                </c:pt>
                <c:pt idx="6">
                  <c:v>mp3-плеер</c:v>
                </c:pt>
                <c:pt idx="7">
                  <c:v>Игровые консоли</c:v>
                </c:pt>
                <c:pt idx="8">
                  <c:v>Стационарный компьютер</c:v>
                </c:pt>
                <c:pt idx="9">
                  <c:v>Другие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23</c:v>
                </c:pt>
                <c:pt idx="1">
                  <c:v>6</c:v>
                </c:pt>
                <c:pt idx="2">
                  <c:v>15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10210853764786364"/>
          <c:y val="0.60897384326390325"/>
          <c:w val="0.71443387536397263"/>
          <c:h val="0.390168493411332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66227534172622"/>
          <c:y val="9.2863085455383645E-2"/>
          <c:w val="0.70502254135505416"/>
          <c:h val="0.46191132019813874"/>
        </c:manualLayout>
      </c:layout>
      <c:pieChart>
        <c:varyColors val="1"/>
        <c:ser>
          <c:idx val="0"/>
          <c:order val="0"/>
          <c:tx>
            <c:strRef>
              <c:f>'Лист1'!$B$1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2"/>
            <c:bubble3D val="0"/>
            <c:spPr>
              <a:solidFill>
                <a:srgbClr val="FF00FF"/>
              </a:solidFill>
            </c:spPr>
          </c:dPt>
          <c:dPt>
            <c:idx val="3"/>
            <c:bubble3D val="0"/>
            <c:spPr>
              <a:solidFill>
                <a:srgbClr val="002060"/>
              </a:solidFill>
            </c:spPr>
          </c:dPt>
          <c:dPt>
            <c:idx val="4"/>
            <c:bubble3D val="0"/>
            <c:spPr>
              <a:solidFill>
                <a:srgbClr val="7030A0"/>
              </a:solidFill>
            </c:spPr>
          </c:dPt>
          <c:dPt>
            <c:idx val="6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7"/>
            <c:bubble3D val="0"/>
            <c:spPr>
              <a:solidFill>
                <a:schemeClr val="bg1"/>
              </a:solidFill>
            </c:spPr>
          </c:dPt>
          <c:dPt>
            <c:idx val="8"/>
            <c:bubble3D val="0"/>
            <c:spPr>
              <a:solidFill>
                <a:srgbClr val="C00000"/>
              </a:solidFill>
            </c:spPr>
          </c:dPt>
          <c:dLbls>
            <c:dLbl>
              <c:idx val="0"/>
              <c:layout>
                <c:manualLayout>
                  <c:x val="-0.21181199165005063"/>
                  <c:y val="4.2185925701741962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23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6.414175228093566E-2"/>
                  <c:y val="-0.11694677602871714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6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6031844414948052"/>
                  <c:y val="-9.3887237305688903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15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delete val="1"/>
            </c:dLbl>
            <c:dLbl>
              <c:idx val="4"/>
              <c:layout>
                <c:manualLayout>
                  <c:x val="-4.0224575437037211E-2"/>
                  <c:y val="3.4116579639299335E-3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1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delete val="1"/>
            </c:dLbl>
            <c:dLbl>
              <c:idx val="6"/>
              <c:layout>
                <c:manualLayout>
                  <c:x val="-2.8194723003486931E-2"/>
                  <c:y val="-1.9618509820747893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3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7"/>
              <c:delete val="1"/>
            </c:dLbl>
            <c:dLbl>
              <c:idx val="8"/>
              <c:layout>
                <c:manualLayout>
                  <c:x val="0.10879955833367448"/>
                  <c:y val="9.6572603044106212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9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9"/>
              <c:delete val="1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'Лист1'!$A$2:$A$11</c:f>
              <c:strCache>
                <c:ptCount val="10"/>
                <c:pt idx="0">
                  <c:v>Мобильный телефон</c:v>
                </c:pt>
                <c:pt idx="1">
                  <c:v>Планшет</c:v>
                </c:pt>
                <c:pt idx="2">
                  <c:v>Ноутбук</c:v>
                </c:pt>
                <c:pt idx="3">
                  <c:v>Нетбук</c:v>
                </c:pt>
                <c:pt idx="4">
                  <c:v>Умные часы</c:v>
                </c:pt>
                <c:pt idx="5">
                  <c:v>Фитнес-браслет</c:v>
                </c:pt>
                <c:pt idx="6">
                  <c:v>mp3-плеер</c:v>
                </c:pt>
                <c:pt idx="7">
                  <c:v>Игровые консоли</c:v>
                </c:pt>
                <c:pt idx="8">
                  <c:v>Стационарный компьютер</c:v>
                </c:pt>
                <c:pt idx="9">
                  <c:v>Другие</c:v>
                </c:pt>
              </c:strCache>
            </c:strRef>
          </c:cat>
          <c:val>
            <c:numRef>
              <c:f>'Лист1'!$B$2:$B$11</c:f>
              <c:numCache>
                <c:formatCode>General</c:formatCode>
                <c:ptCount val="10"/>
                <c:pt idx="0">
                  <c:v>23</c:v>
                </c:pt>
                <c:pt idx="1">
                  <c:v>6</c:v>
                </c:pt>
                <c:pt idx="2">
                  <c:v>15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1021085376478636"/>
          <c:y val="0.60897384326390358"/>
          <c:w val="0.71443387536397263"/>
          <c:h val="0.390168493411332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cat>
            <c:strRef>
              <c:f>Лист1!$A$2:$A$20</c:f>
              <c:strCache>
                <c:ptCount val="19"/>
                <c:pt idx="0">
                  <c:v>12</c:v>
                </c:pt>
                <c:pt idx="1">
                  <c:v>24</c:v>
                </c:pt>
                <c:pt idx="2">
                  <c:v>24-сон</c:v>
                </c:pt>
                <c:pt idx="3">
                  <c:v>6</c:v>
                </c:pt>
                <c:pt idx="4">
                  <c:v>10</c:v>
                </c:pt>
                <c:pt idx="5">
                  <c:v>4</c:v>
                </c:pt>
                <c:pt idx="6">
                  <c:v>8</c:v>
                </c:pt>
                <c:pt idx="7">
                  <c:v>4-5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3-4</c:v>
                </c:pt>
                <c:pt idx="12">
                  <c:v>3</c:v>
                </c:pt>
                <c:pt idx="13">
                  <c:v>5-6</c:v>
                </c:pt>
                <c:pt idx="14">
                  <c:v>30 минут</c:v>
                </c:pt>
                <c:pt idx="15">
                  <c:v>1-3</c:v>
                </c:pt>
                <c:pt idx="16">
                  <c:v>Очень-очень много</c:v>
                </c:pt>
                <c:pt idx="17">
                  <c:v>Много</c:v>
                </c:pt>
                <c:pt idx="18">
                  <c:v>Почти весь день</c:v>
                </c:pt>
              </c:strCache>
            </c:strRef>
          </c:cat>
          <c:val>
            <c:numRef>
              <c:f>Лист1!$B$2:$B$20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189312"/>
        <c:axId val="144190848"/>
      </c:radarChart>
      <c:catAx>
        <c:axId val="144189312"/>
        <c:scaling>
          <c:orientation val="minMax"/>
        </c:scaling>
        <c:delete val="0"/>
        <c:axPos val="b"/>
        <c:majorGridlines/>
        <c:numFmt formatCode="dd/mm/yyyy" sourceLinked="1"/>
        <c:majorTickMark val="none"/>
        <c:minorTickMark val="none"/>
        <c:tickLblPos val="nextTo"/>
        <c:spPr>
          <a:ln w="10000">
            <a:noFill/>
          </a:ln>
        </c:spPr>
        <c:crossAx val="144190848"/>
        <c:crosses val="autoZero"/>
        <c:auto val="1"/>
        <c:lblAlgn val="ctr"/>
        <c:lblOffset val="100"/>
        <c:noMultiLvlLbl val="0"/>
      </c:catAx>
      <c:valAx>
        <c:axId val="1441908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44189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dLbl>
              <c:idx val="0"/>
              <c:layout>
                <c:manualLayout>
                  <c:x val="-0.18731989915734226"/>
                  <c:y val="-0.160650266175456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8960451489616431"/>
                  <c:y val="3.152722006945706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Лист1!$A$2:$A$3</c:f>
              <c:strCache>
                <c:ptCount val="2"/>
                <c:pt idx="0">
                  <c:v>Да, соблюдаю</c:v>
                </c:pt>
                <c:pt idx="1">
                  <c:v>Нет, не соблюдаю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15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dLbl>
              <c:idx val="0"/>
              <c:layout>
                <c:manualLayout>
                  <c:x val="-6.5862457982225925E-2"/>
                  <c:y val="0.1113281552076663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64981120780955"/>
                  <c:y val="-0.240867908303251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20342168577612016"/>
                  <c:y val="5.042331331990856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Лист1!$A$2:$A$4</c:f>
              <c:strCache>
                <c:ptCount val="3"/>
                <c:pt idx="0">
                  <c:v>Да, легко</c:v>
                </c:pt>
                <c:pt idx="1">
                  <c:v>Да, но не хочу</c:v>
                </c:pt>
                <c:pt idx="2">
                  <c:v>Нет, я их слишком люблю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10</c:v>
                </c:pt>
                <c:pt idx="2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2C170-EFDA-474E-957E-E9F7B2E0B380}" type="datetimeFigureOut">
              <a:rPr lang="ru-RU" smtClean="0"/>
              <a:t>01.01.2017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2366F-4C69-4320-9AD8-F1FCD3DB64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4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32F7041-AEAD-479C-AEC0-C036B5CB9E34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slide" Target="slide5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857232"/>
            <a:ext cx="8458200" cy="1222375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44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Script" pitchFamily="34" charset="0"/>
              </a:rPr>
              <a:t>Какую роль играют электронные устройства в нашей жизни?</a:t>
            </a:r>
            <a:r>
              <a:rPr lang="ru-RU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ru-RU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71802" y="5572140"/>
            <a:ext cx="5857884" cy="914400"/>
          </a:xfrm>
        </p:spPr>
        <p:txBody>
          <a:bodyPr>
            <a:noAutofit/>
          </a:bodyPr>
          <a:lstStyle/>
          <a:p>
            <a:pPr algn="r"/>
            <a:r>
              <a:rPr lang="ru-RU" sz="2800" dirty="0" smtClean="0">
                <a:latin typeface="Segoe Script" pitchFamily="34" charset="0"/>
              </a:rPr>
              <a:t>Подготовила группа</a:t>
            </a:r>
          </a:p>
          <a:p>
            <a:pPr algn="r"/>
            <a:r>
              <a:rPr lang="ru-RU" sz="2800" dirty="0" smtClean="0">
                <a:latin typeface="Segoe Script" pitchFamily="34" charset="0"/>
              </a:rPr>
              <a:t>«Юные исследователи»</a:t>
            </a:r>
            <a:endParaRPr lang="ru-RU" sz="2800" dirty="0">
              <a:latin typeface="Segoe Script" pitchFamily="34" charset="0"/>
            </a:endParaRPr>
          </a:p>
        </p:txBody>
      </p:sp>
      <p:pic>
        <p:nvPicPr>
          <p:cNvPr id="4" name="Рисунок 3" descr="упоротый мальчик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356992"/>
            <a:ext cx="3499123" cy="18762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latin typeface="Mistral" pitchFamily="66" charset="0"/>
              </a:rPr>
              <a:t>Анкета, составленная нами в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latin typeface="Mistral" pitchFamily="66" charset="0"/>
              </a:rPr>
              <a:t>google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Mistral" pitchFamily="66" charset="0"/>
              </a:rPr>
              <a:t>-</a:t>
            </a:r>
            <a:r>
              <a:rPr lang="ru-RU" dirty="0" smtClean="0">
                <a:ln>
                  <a:solidFill>
                    <a:schemeClr val="tx1"/>
                  </a:solidFill>
                </a:ln>
                <a:latin typeface="Mistral" pitchFamily="66" charset="0"/>
              </a:rPr>
              <a:t>формах</a:t>
            </a:r>
            <a:endParaRPr lang="ru-RU" dirty="0">
              <a:ln>
                <a:solidFill>
                  <a:schemeClr val="tx1"/>
                </a:solidFill>
              </a:ln>
              <a:latin typeface="Mistral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hlinkClick r:id="rId2" action="ppaction://hlinksldjump"/>
              </a:rPr>
              <a:t>Пожалуйста, укажите Ваш возраст</a:t>
            </a:r>
            <a:endParaRPr lang="ru-RU" dirty="0" smtClean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</a:endParaRPr>
          </a:p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hlinkClick r:id="rId3" action="ppaction://hlinksldjump"/>
              </a:rPr>
              <a:t>Часто ли Вы пользуетесь электронными устройствами в повседневной жизни?</a:t>
            </a:r>
            <a:endParaRPr lang="ru-RU" dirty="0" smtClean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</a:endParaRPr>
          </a:p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hlinkClick r:id="rId4" action="ppaction://hlinksldjump"/>
              </a:rPr>
              <a:t>Какие электронные устройства Вы чаще всего используете? (можно более 1 ответа)</a:t>
            </a:r>
            <a:endParaRPr lang="ru-RU" dirty="0" smtClean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</a:endParaRPr>
          </a:p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hlinkClick r:id="rId5" action="ppaction://hlinksldjump"/>
              </a:rPr>
              <a:t>Сколько времени Вы проводите за вышеперечисленными устройствами?</a:t>
            </a:r>
            <a:endParaRPr lang="ru-RU" dirty="0" smtClean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</a:endParaRPr>
          </a:p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hlinkClick r:id="rId6" action="ppaction://hlinksldjump"/>
              </a:rPr>
              <a:t>Соблюдаете ли Вы какие-нибудь правила, необходимые при работе с электронными устройствами?</a:t>
            </a:r>
            <a:endParaRPr lang="ru-RU" dirty="0" smtClean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</a:endParaRPr>
          </a:p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75000"/>
                  </a:schemeClr>
                </a:solidFill>
                <a:hlinkClick r:id="rId7" action="ppaction://hlinksldjump"/>
              </a:rPr>
              <a:t>Смогли бы Вы отказаться от электронных устройств?</a:t>
            </a:r>
            <a:endParaRPr lang="ru-RU" dirty="0">
              <a:ln>
                <a:solidFill>
                  <a:sysClr val="windowText" lastClr="000000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 №1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251520" y="1412776"/>
          <a:ext cx="8686800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Стрелка вправо 3">
            <a:hlinkClick r:id="rId3" action="ppaction://hlinksldjump" tooltip="Следующий вопрос"/>
          </p:cNvPr>
          <p:cNvSpPr/>
          <p:nvPr/>
        </p:nvSpPr>
        <p:spPr>
          <a:xfrm>
            <a:off x="7236296" y="6085179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hlinkClick r:id="rId4" action="ppaction://hlinksldjump" tooltip="Вернуться к вопросам"/>
          </p:cNvPr>
          <p:cNvSpPr/>
          <p:nvPr/>
        </p:nvSpPr>
        <p:spPr>
          <a:xfrm>
            <a:off x="6516216" y="622919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768244" y="332656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04348" y="147990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5" action="ppaction://hlinksldjump" tooltip="Пожалуйста, укажите Ваш возраст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 №2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0" y="1484784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Стрелка вправо 4">
            <a:hlinkClick r:id="rId3" action="ppaction://hlinksldjump" tooltip="Следующий вопрос"/>
          </p:cNvPr>
          <p:cNvSpPr/>
          <p:nvPr/>
        </p:nvSpPr>
        <p:spPr>
          <a:xfrm>
            <a:off x="7236296" y="6209928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hlinkClick r:id="rId4" action="ppaction://hlinksldjump" tooltip="Вернуться к вопросам"/>
          </p:cNvPr>
          <p:cNvSpPr/>
          <p:nvPr/>
        </p:nvSpPr>
        <p:spPr>
          <a:xfrm>
            <a:off x="6516216" y="630932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rId5" action="ppaction://hlinksldjump" tooltip="Предыдущий вопрос"/>
          </p:cNvPr>
          <p:cNvSpPr/>
          <p:nvPr/>
        </p:nvSpPr>
        <p:spPr>
          <a:xfrm rot="10800000">
            <a:off x="4788024" y="6209928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04348" y="147990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6" action="ppaction://hlinksldjump" tooltip="Часто ли Вы пользуетесь электронными устройствами в повседневной жизни?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4104456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Содержимое 3"/>
          <p:cNvGraphicFramePr>
            <a:graphicFrameLocks/>
          </p:cNvGraphicFramePr>
          <p:nvPr/>
        </p:nvGraphicFramePr>
        <p:xfrm>
          <a:off x="4644008" y="260648"/>
          <a:ext cx="4104456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686800" cy="838200"/>
          </a:xfrm>
        </p:spPr>
        <p:txBody>
          <a:bodyPr/>
          <a:lstStyle/>
          <a:p>
            <a:pPr algn="ctr"/>
            <a:r>
              <a:rPr lang="ru-RU" dirty="0" smtClean="0"/>
              <a:t>Вопрос №3</a:t>
            </a:r>
            <a:endParaRPr lang="ru-RU" dirty="0"/>
          </a:p>
        </p:txBody>
      </p:sp>
      <p:sp>
        <p:nvSpPr>
          <p:cNvPr id="8" name="Стрелка вправо 7">
            <a:hlinkClick r:id="rId4" action="ppaction://hlinksldjump" tooltip="Предыдущий вопрос"/>
          </p:cNvPr>
          <p:cNvSpPr/>
          <p:nvPr/>
        </p:nvSpPr>
        <p:spPr>
          <a:xfrm rot="10800000">
            <a:off x="5436096" y="0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>
            <a:hlinkClick r:id="rId5" action="ppaction://hlinksldjump" tooltip="Следующий вопрос"/>
          </p:cNvPr>
          <p:cNvSpPr/>
          <p:nvPr/>
        </p:nvSpPr>
        <p:spPr>
          <a:xfrm>
            <a:off x="7703840" y="0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hlinkClick r:id="rId6" action="ppaction://hlinksldjump" tooltip="Вернуться к вопросам"/>
          </p:cNvPr>
          <p:cNvSpPr/>
          <p:nvPr/>
        </p:nvSpPr>
        <p:spPr>
          <a:xfrm>
            <a:off x="7020272" y="14401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16416" y="3068960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7" action="ppaction://hlinksldjump" tooltip="Какие электронные устройства Вы чаще всего используете? (можно более 1 ответа)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-324544" y="620688"/>
          <a:ext cx="9649072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686800" cy="838200"/>
          </a:xfrm>
        </p:spPr>
        <p:txBody>
          <a:bodyPr/>
          <a:lstStyle/>
          <a:p>
            <a:pPr algn="ctr"/>
            <a:r>
              <a:rPr lang="ru-RU" dirty="0" smtClean="0"/>
              <a:t>Вопрос №4</a:t>
            </a:r>
            <a:endParaRPr lang="ru-RU" dirty="0"/>
          </a:p>
        </p:txBody>
      </p:sp>
      <p:sp>
        <p:nvSpPr>
          <p:cNvPr id="5" name="Стрелка вправо 4">
            <a:hlinkClick r:id="rId3" action="ppaction://hlinksldjump" tooltip="Предыдущий вопрос"/>
          </p:cNvPr>
          <p:cNvSpPr/>
          <p:nvPr/>
        </p:nvSpPr>
        <p:spPr>
          <a:xfrm rot="10800000">
            <a:off x="5508104" y="0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hlinkClick r:id="rId4" action="ppaction://hlinksldjump" tooltip="Вернуться к вопросам"/>
          </p:cNvPr>
          <p:cNvSpPr/>
          <p:nvPr/>
        </p:nvSpPr>
        <p:spPr>
          <a:xfrm>
            <a:off x="7038261" y="14401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rId5" action="ppaction://hlinksldjump" tooltip="Следующий вопрос"/>
          </p:cNvPr>
          <p:cNvSpPr/>
          <p:nvPr/>
        </p:nvSpPr>
        <p:spPr>
          <a:xfrm>
            <a:off x="7703840" y="0"/>
            <a:ext cx="1440160" cy="648072"/>
          </a:xfrm>
          <a:prstGeom prst="righ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25310" y="87015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6" action="ppaction://hlinksldjump" tooltip="Сколько времени Вы проводите за вышеперечисленными устройствами?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 №5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Стрелка вправо 4">
            <a:hlinkClick r:id="rId3" action="ppaction://hlinksldjump" tooltip="Предыдущий вопрос"/>
          </p:cNvPr>
          <p:cNvSpPr/>
          <p:nvPr/>
        </p:nvSpPr>
        <p:spPr>
          <a:xfrm rot="10800000">
            <a:off x="5436096" y="6209928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hlinkClick r:id="rId4" action="ppaction://hlinksldjump" tooltip="Вернуться к вопросам"/>
          </p:cNvPr>
          <p:cNvSpPr/>
          <p:nvPr/>
        </p:nvSpPr>
        <p:spPr>
          <a:xfrm>
            <a:off x="7020272" y="635394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rId5" action="ppaction://hlinksldjump" tooltip="Следующий вопрос"/>
          </p:cNvPr>
          <p:cNvSpPr/>
          <p:nvPr/>
        </p:nvSpPr>
        <p:spPr>
          <a:xfrm>
            <a:off x="7703840" y="6209928"/>
            <a:ext cx="1440160" cy="648072"/>
          </a:xfrm>
          <a:prstGeom prst="righ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04348" y="147990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6" action="ppaction://hlinksldjump" tooltip="Соблюдаете ли Вы какие-нибудь правила при работе с электронными устройствами?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 №6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Стрелка вправо 4">
            <a:hlinkClick r:id="rId3" action="ppaction://hlinksldjump" tooltip="Перейти к выводу"/>
          </p:cNvPr>
          <p:cNvSpPr/>
          <p:nvPr/>
        </p:nvSpPr>
        <p:spPr>
          <a:xfrm>
            <a:off x="7703840" y="6209928"/>
            <a:ext cx="1440160" cy="648072"/>
          </a:xfrm>
          <a:prstGeom prst="righ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6" name="Овал 5">
            <a:hlinkClick r:id="rId4" action="ppaction://hlinksldjump" tooltip="Вернуться к вопросам"/>
          </p:cNvPr>
          <p:cNvSpPr/>
          <p:nvPr/>
        </p:nvSpPr>
        <p:spPr>
          <a:xfrm>
            <a:off x="7020272" y="635629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rId5" action="ppaction://hlinksldjump" tooltip="Предыдущий вопрос"/>
          </p:cNvPr>
          <p:cNvSpPr/>
          <p:nvPr/>
        </p:nvSpPr>
        <p:spPr>
          <a:xfrm rot="10800000">
            <a:off x="5436096" y="6209928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04348" y="147990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6" action="ppaction://hlinksldjump" tooltip="Смогли бы Вы отказаться от электронных устройств?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Люди очень зависимы от электронных устройств, они часто используют их в повседневной жизни, но лишь малая часть делает это правильно. Среди всех опрошенных, лишь примерно половина сможет отказаться от них, что ещё раз говорит о зависимости людей.</a:t>
            </a:r>
            <a:endParaRPr lang="ru-RU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197</TotalTime>
  <Words>176</Words>
  <Application>Microsoft Office PowerPoint</Application>
  <PresentationFormat>Экран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Трек</vt:lpstr>
      <vt:lpstr>Какую роль играют электронные устройства в нашей жизни? </vt:lpstr>
      <vt:lpstr>Анкета, составленная нами в google-формах</vt:lpstr>
      <vt:lpstr>Вопрос №1</vt:lpstr>
      <vt:lpstr>Вопрос №2</vt:lpstr>
      <vt:lpstr>Вопрос №3</vt:lpstr>
      <vt:lpstr>Вопрос №4</vt:lpstr>
      <vt:lpstr>Вопрос №5</vt:lpstr>
      <vt:lpstr>Вопрос №6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Какую роль играют электронные устройства в нашей жизни? </dc:title>
  <dc:creator>kuzmina</dc:creator>
  <cp:lastModifiedBy>КристинаV</cp:lastModifiedBy>
  <cp:revision>20</cp:revision>
  <dcterms:created xsi:type="dcterms:W3CDTF">2016-10-11T05:52:08Z</dcterms:created>
  <dcterms:modified xsi:type="dcterms:W3CDTF">2017-01-01T15:54:49Z</dcterms:modified>
</cp:coreProperties>
</file>