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57" r:id="rId6"/>
    <p:sldId id="259" r:id="rId7"/>
    <p:sldId id="265" r:id="rId8"/>
    <p:sldId id="260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ристинаV" initials="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86" autoAdjust="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1"/>
  <c:chart>
    <c:autoTitleDeleted val="1"/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опрошенных</c:v>
                </c:pt>
              </c:strCache>
            </c:strRef>
          </c:tx>
          <c:cat>
            <c:numRef>
              <c:f>Лист1!$A$2:$A$11</c:f>
              <c:numCache>
                <c:formatCode>General</c:formatCode>
                <c:ptCount val="10"/>
                <c:pt idx="0">
                  <c:v>19</c:v>
                </c:pt>
                <c:pt idx="1">
                  <c:v>18</c:v>
                </c:pt>
                <c:pt idx="2">
                  <c:v>10</c:v>
                </c:pt>
                <c:pt idx="3">
                  <c:v>20</c:v>
                </c:pt>
                <c:pt idx="4">
                  <c:v>61</c:v>
                </c:pt>
                <c:pt idx="5">
                  <c:v>39</c:v>
                </c:pt>
                <c:pt idx="6">
                  <c:v>22</c:v>
                </c:pt>
                <c:pt idx="7">
                  <c:v>21</c:v>
                </c:pt>
                <c:pt idx="8">
                  <c:v>17</c:v>
                </c:pt>
                <c:pt idx="9">
                  <c:v>14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/>
        <c:gapWidth val="55"/>
        <c:gapDepth val="55"/>
        <c:shape val="box"/>
        <c:axId val="129388544"/>
        <c:axId val="129390080"/>
        <c:axId val="0"/>
      </c:bar3DChart>
      <c:catAx>
        <c:axId val="129388544"/>
        <c:scaling>
          <c:orientation val="minMax"/>
        </c:scaling>
        <c:axPos val="b"/>
        <c:numFmt formatCode="General" sourceLinked="1"/>
        <c:majorTickMark val="none"/>
        <c:tickLblPos val="nextTo"/>
        <c:crossAx val="129390080"/>
        <c:crosses val="autoZero"/>
        <c:auto val="1"/>
        <c:lblAlgn val="ctr"/>
        <c:lblOffset val="100"/>
      </c:catAx>
      <c:valAx>
        <c:axId val="1293900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2938854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8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Да, часто</c:v>
                </c:pt>
                <c:pt idx="1">
                  <c:v>Нет, редко</c:v>
                </c:pt>
                <c:pt idx="2">
                  <c:v>Время от времени</c:v>
                </c:pt>
                <c:pt idx="3">
                  <c:v>Не так часто, как хотелось бы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dLbls/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0"/>
  <c:chart>
    <c:autoTitleDeleted val="1"/>
    <c:plotArea>
      <c:layout>
        <c:manualLayout>
          <c:layoutTarget val="inner"/>
          <c:xMode val="edge"/>
          <c:yMode val="edge"/>
          <c:x val="0.1206622753417262"/>
          <c:y val="9.2863085455383645E-2"/>
          <c:w val="0.70502254135505416"/>
          <c:h val="0.4619113201981387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rgbClr val="FF00FF"/>
              </a:solidFill>
            </c:spPr>
          </c:dPt>
          <c:dPt>
            <c:idx val="3"/>
            <c:spPr>
              <a:solidFill>
                <a:srgbClr val="002060"/>
              </a:solidFill>
            </c:spPr>
          </c:dPt>
          <c:dPt>
            <c:idx val="4"/>
            <c:spPr>
              <a:solidFill>
                <a:srgbClr val="7030A0"/>
              </a:solidFill>
            </c:spPr>
          </c:dPt>
          <c:dPt>
            <c:idx val="6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7"/>
            <c:spPr>
              <a:solidFill>
                <a:schemeClr val="bg1"/>
              </a:solidFill>
            </c:spPr>
          </c:dPt>
          <c:dPt>
            <c:idx val="8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24894236897654654"/>
                  <c:y val="4.4213158946579373E-2"/>
                </c:manualLayout>
              </c:layout>
              <c:showPercent val="1"/>
            </c:dLbl>
            <c:dLbl>
              <c:idx val="1"/>
              <c:layout>
                <c:manualLayout>
                  <c:x val="-9.1989535275807513E-2"/>
                  <c:y val="-0.10478337655969262"/>
                </c:manualLayout>
              </c:layout>
              <c:showPercent val="1"/>
            </c:dLbl>
            <c:dLbl>
              <c:idx val="2"/>
              <c:layout>
                <c:manualLayout>
                  <c:x val="0.20054301958651771"/>
                  <c:y val="-9.3887237305688903E-2"/>
                </c:manualLayout>
              </c:layout>
              <c:showPercent val="1"/>
            </c:dLbl>
            <c:dLbl>
              <c:idx val="3"/>
              <c:delete val="1"/>
            </c:dLbl>
            <c:dLbl>
              <c:idx val="4"/>
              <c:layout>
                <c:manualLayout>
                  <c:x val="-1.7372582383633789E-2"/>
                  <c:y val="1.5575057432954448E-2"/>
                </c:manualLayout>
              </c:layout>
              <c:showPercent val="1"/>
            </c:dLbl>
            <c:dLbl>
              <c:idx val="5"/>
              <c:delete val="1"/>
            </c:dLbl>
            <c:dLbl>
              <c:idx val="6"/>
              <c:layout>
                <c:manualLayout>
                  <c:x val="-2.2006326782404318E-2"/>
                  <c:y val="-7.4551103517233744E-3"/>
                </c:manualLayout>
              </c:layout>
              <c:showPercent val="1"/>
            </c:dLbl>
            <c:dLbl>
              <c:idx val="7"/>
              <c:delete val="1"/>
            </c:dLbl>
            <c:dLbl>
              <c:idx val="8"/>
              <c:layout>
                <c:manualLayout>
                  <c:x val="0.12427054888638114"/>
                  <c:y val="9.6572603044106212E-2"/>
                </c:manualLayout>
              </c:layout>
              <c:showPercent val="1"/>
            </c:dLbl>
            <c:dLbl>
              <c:idx val="9"/>
              <c:delete val="1"/>
            </c:dLbl>
            <c:showPercent val="1"/>
            <c:showLeaderLines val="1"/>
          </c:dLbls>
          <c:cat>
            <c:strRef>
              <c:f>Лист1!$A$2:$A$11</c:f>
              <c:strCache>
                <c:ptCount val="10"/>
                <c:pt idx="0">
                  <c:v>Мобильный телефон</c:v>
                </c:pt>
                <c:pt idx="1">
                  <c:v>Планшет</c:v>
                </c:pt>
                <c:pt idx="2">
                  <c:v>Ноутбук</c:v>
                </c:pt>
                <c:pt idx="3">
                  <c:v>Нетбук</c:v>
                </c:pt>
                <c:pt idx="4">
                  <c:v>Умные часы</c:v>
                </c:pt>
                <c:pt idx="5">
                  <c:v>Фитнес-браслет</c:v>
                </c:pt>
                <c:pt idx="6">
                  <c:v>mp3-плеер</c:v>
                </c:pt>
                <c:pt idx="7">
                  <c:v>Игровые консоли</c:v>
                </c:pt>
                <c:pt idx="8">
                  <c:v>Стационарный компьютер</c:v>
                </c:pt>
                <c:pt idx="9">
                  <c:v>Другие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23</c:v>
                </c:pt>
                <c:pt idx="1">
                  <c:v>6</c:v>
                </c:pt>
                <c:pt idx="2">
                  <c:v>15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10210853764786362"/>
          <c:y val="0.60897384326390336"/>
          <c:w val="0.71443387536397263"/>
          <c:h val="0.39016849341133231"/>
        </c:manualLayout>
      </c:layout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0"/>
  <c:chart>
    <c:autoTitleDeleted val="1"/>
    <c:plotArea>
      <c:layout>
        <c:manualLayout>
          <c:layoutTarget val="inner"/>
          <c:xMode val="edge"/>
          <c:yMode val="edge"/>
          <c:x val="0.12066227534172623"/>
          <c:y val="9.2863085455383645E-2"/>
          <c:w val="0.70502254135505416"/>
          <c:h val="0.46191132019813874"/>
        </c:manualLayout>
      </c:layout>
      <c:pieChart>
        <c:varyColors val="1"/>
        <c:ser>
          <c:idx val="0"/>
          <c:order val="0"/>
          <c:tx>
            <c:strRef>
              <c:f>'Лист1'!$B$1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rgbClr val="FF00FF"/>
              </a:solidFill>
            </c:spPr>
          </c:dPt>
          <c:dPt>
            <c:idx val="3"/>
            <c:spPr>
              <a:solidFill>
                <a:srgbClr val="002060"/>
              </a:solidFill>
            </c:spPr>
          </c:dPt>
          <c:dPt>
            <c:idx val="4"/>
            <c:spPr>
              <a:solidFill>
                <a:srgbClr val="7030A0"/>
              </a:solidFill>
            </c:spPr>
          </c:dPt>
          <c:dPt>
            <c:idx val="6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7"/>
            <c:spPr>
              <a:solidFill>
                <a:schemeClr val="bg1"/>
              </a:solidFill>
            </c:spPr>
          </c:dPt>
          <c:dPt>
            <c:idx val="8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21181199165005066"/>
                  <c:y val="4.2185925701741962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23</a:t>
                    </a:r>
                    <a:endParaRPr lang="en-US" dirty="0"/>
                  </a:p>
                </c:rich>
              </c:tx>
              <c:showPercent val="1"/>
            </c:dLbl>
            <c:dLbl>
              <c:idx val="1"/>
              <c:layout>
                <c:manualLayout>
                  <c:x val="-6.414175228093566E-2"/>
                  <c:y val="-0.11694677602871716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6</a:t>
                    </a:r>
                    <a:endParaRPr lang="en-US" dirty="0"/>
                  </a:p>
                </c:rich>
              </c:tx>
              <c:showPercent val="1"/>
            </c:dLbl>
            <c:dLbl>
              <c:idx val="2"/>
              <c:layout>
                <c:manualLayout>
                  <c:x val="0.16031844414948057"/>
                  <c:y val="-9.3887237305688903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15</a:t>
                    </a:r>
                    <a:endParaRPr lang="en-US" dirty="0"/>
                  </a:p>
                </c:rich>
              </c:tx>
              <c:showPercent val="1"/>
            </c:dLbl>
            <c:dLbl>
              <c:idx val="3"/>
              <c:delete val="1"/>
            </c:dLbl>
            <c:dLbl>
              <c:idx val="4"/>
              <c:layout>
                <c:manualLayout>
                  <c:x val="-4.0224575437037211E-2"/>
                  <c:y val="3.4116579639299335E-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1</a:t>
                    </a:r>
                    <a:endParaRPr lang="en-US" dirty="0"/>
                  </a:p>
                </c:rich>
              </c:tx>
              <c:showPercent val="1"/>
            </c:dLbl>
            <c:dLbl>
              <c:idx val="5"/>
              <c:delete val="1"/>
            </c:dLbl>
            <c:dLbl>
              <c:idx val="6"/>
              <c:layout>
                <c:manualLayout>
                  <c:x val="-2.8194723003486927E-2"/>
                  <c:y val="-1.9618509820747896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3</a:t>
                    </a:r>
                    <a:endParaRPr lang="en-US" dirty="0"/>
                  </a:p>
                </c:rich>
              </c:tx>
              <c:showPercent val="1"/>
            </c:dLbl>
            <c:dLbl>
              <c:idx val="7"/>
              <c:delete val="1"/>
            </c:dLbl>
            <c:dLbl>
              <c:idx val="8"/>
              <c:layout>
                <c:manualLayout>
                  <c:x val="0.10879955833367451"/>
                  <c:y val="9.6572603044106212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9</a:t>
                    </a:r>
                    <a:endParaRPr lang="en-US" dirty="0"/>
                  </a:p>
                </c:rich>
              </c:tx>
              <c:showPercent val="1"/>
            </c:dLbl>
            <c:dLbl>
              <c:idx val="9"/>
              <c:delete val="1"/>
            </c:dLbl>
            <c:showPercent val="1"/>
            <c:showLeaderLines val="1"/>
          </c:dLbls>
          <c:cat>
            <c:strRef>
              <c:f>'Лист1'!$A$2:$A$11</c:f>
              <c:strCache>
                <c:ptCount val="10"/>
                <c:pt idx="0">
                  <c:v>Мобильный телефон</c:v>
                </c:pt>
                <c:pt idx="1">
                  <c:v>Планшет</c:v>
                </c:pt>
                <c:pt idx="2">
                  <c:v>Ноутбук</c:v>
                </c:pt>
                <c:pt idx="3">
                  <c:v>Нетбук</c:v>
                </c:pt>
                <c:pt idx="4">
                  <c:v>Умные часы</c:v>
                </c:pt>
                <c:pt idx="5">
                  <c:v>Фитнес-браслет</c:v>
                </c:pt>
                <c:pt idx="6">
                  <c:v>mp3-плеер</c:v>
                </c:pt>
                <c:pt idx="7">
                  <c:v>Игровые консоли</c:v>
                </c:pt>
                <c:pt idx="8">
                  <c:v>Стационарный компьютер</c:v>
                </c:pt>
                <c:pt idx="9">
                  <c:v>Другие</c:v>
                </c:pt>
              </c:strCache>
            </c:strRef>
          </c:cat>
          <c:val>
            <c:numRef>
              <c:f>'Лист1'!$B$2:$B$11</c:f>
              <c:numCache>
                <c:formatCode>General</c:formatCode>
                <c:ptCount val="10"/>
                <c:pt idx="0">
                  <c:v>23</c:v>
                </c:pt>
                <c:pt idx="1">
                  <c:v>6</c:v>
                </c:pt>
                <c:pt idx="2">
                  <c:v>15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10210853764786358"/>
          <c:y val="0.6089738432639038"/>
          <c:w val="0.71443387536397263"/>
          <c:h val="0.39016849341133231"/>
        </c:manualLayout>
      </c:layout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0"/>
  <c:chart>
    <c:autoTitleDeleted val="1"/>
    <c:plotArea>
      <c:layout/>
      <c:radarChart>
        <c:radarStyle val="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Лист1!$A$2:$A$20</c:f>
              <c:strCache>
                <c:ptCount val="19"/>
                <c:pt idx="0">
                  <c:v>12</c:v>
                </c:pt>
                <c:pt idx="1">
                  <c:v>24</c:v>
                </c:pt>
                <c:pt idx="2">
                  <c:v>24-сон</c:v>
                </c:pt>
                <c:pt idx="3">
                  <c:v>6</c:v>
                </c:pt>
                <c:pt idx="4">
                  <c:v>10</c:v>
                </c:pt>
                <c:pt idx="5">
                  <c:v>4</c:v>
                </c:pt>
                <c:pt idx="6">
                  <c:v>8</c:v>
                </c:pt>
                <c:pt idx="7">
                  <c:v>4-5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3-4</c:v>
                </c:pt>
                <c:pt idx="12">
                  <c:v>3</c:v>
                </c:pt>
                <c:pt idx="13">
                  <c:v>5-6</c:v>
                </c:pt>
                <c:pt idx="14">
                  <c:v>30 минут</c:v>
                </c:pt>
                <c:pt idx="15">
                  <c:v>1-3</c:v>
                </c:pt>
                <c:pt idx="16">
                  <c:v>Очень-очень много</c:v>
                </c:pt>
                <c:pt idx="17">
                  <c:v>Много</c:v>
                </c:pt>
                <c:pt idx="18">
                  <c:v>Почти весь день</c:v>
                </c:pt>
              </c:strCache>
            </c:strRef>
          </c:cat>
          <c:val>
            <c:numRef>
              <c:f>Лист1!$B$2:$B$20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  <c:dLbls/>
        <c:axId val="130021632"/>
        <c:axId val="90152960"/>
      </c:radarChart>
      <c:catAx>
        <c:axId val="130021632"/>
        <c:scaling>
          <c:orientation val="minMax"/>
        </c:scaling>
        <c:axPos val="b"/>
        <c:majorGridlines/>
        <c:numFmt formatCode="dd/mm/yyyy" sourceLinked="1"/>
        <c:majorTickMark val="none"/>
        <c:tickLblPos val="nextTo"/>
        <c:spPr>
          <a:ln w="10000">
            <a:noFill/>
          </a:ln>
        </c:spPr>
        <c:crossAx val="90152960"/>
        <c:crosses val="autoZero"/>
        <c:auto val="1"/>
        <c:lblAlgn val="ctr"/>
        <c:lblOffset val="100"/>
      </c:catAx>
      <c:valAx>
        <c:axId val="901529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002163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-0.18731989915734232"/>
                  <c:y val="-0.16065026617545619"/>
                </c:manualLayout>
              </c:layout>
              <c:showPercent val="1"/>
            </c:dLbl>
            <c:dLbl>
              <c:idx val="1"/>
              <c:layout>
                <c:manualLayout>
                  <c:x val="0.18960451489616434"/>
                  <c:y val="3.1527220069457074E-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Лист1!$A$2:$A$3</c:f>
              <c:strCache>
                <c:ptCount val="2"/>
                <c:pt idx="0">
                  <c:v>Да, соблюдаю</c:v>
                </c:pt>
                <c:pt idx="1">
                  <c:v>Нет, не соблюдаю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15</c:v>
                </c:pt>
                <c:pt idx="1">
                  <c:v>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6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1"/>
            <c:spPr>
              <a:solidFill>
                <a:schemeClr val="accent3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-6.5862457982225939E-2"/>
                  <c:y val="0.11132815520766635"/>
                </c:manualLayout>
              </c:layout>
              <c:showPercent val="1"/>
            </c:dLbl>
            <c:dLbl>
              <c:idx val="1"/>
              <c:layout>
                <c:manualLayout>
                  <c:x val="-0.164981120780955"/>
                  <c:y val="-0.24086790830325133"/>
                </c:manualLayout>
              </c:layout>
              <c:showPercent val="1"/>
            </c:dLbl>
            <c:dLbl>
              <c:idx val="2"/>
              <c:layout>
                <c:manualLayout>
                  <c:x val="0.20342168577612021"/>
                  <c:y val="5.0423313319908576E-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Лист1!$A$2:$A$4</c:f>
              <c:strCache>
                <c:ptCount val="3"/>
                <c:pt idx="0">
                  <c:v>Да, легко</c:v>
                </c:pt>
                <c:pt idx="1">
                  <c:v>Да, но не хочу</c:v>
                </c:pt>
                <c:pt idx="2">
                  <c:v>Нет, я их слишком люблю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10</c:v>
                </c:pt>
                <c:pt idx="2">
                  <c:v>11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C170-EFDA-474E-957E-E9F7B2E0B380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366F-4C69-4320-9AD8-F1FCD3DB64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924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32F7041-AEAD-479C-AEC0-C036B5CB9E34}" type="datetimeFigureOut">
              <a:rPr lang="ru-RU" smtClean="0"/>
              <a:pPr/>
              <a:t>08.01.2017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34E809-8816-4DB0-8262-659A573ACA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slide" Target="slide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857232"/>
            <a:ext cx="8458200" cy="122237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Script" pitchFamily="34" charset="0"/>
              </a:rPr>
              <a:t>Какую роль играют электронные устройства в нашей жизни?</a:t>
            </a:r>
            <a:r>
              <a:rPr lang="ru-RU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57884" cy="914400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>
                <a:latin typeface="Segoe Script" pitchFamily="34" charset="0"/>
              </a:rPr>
              <a:t>Подготовила группа</a:t>
            </a:r>
          </a:p>
          <a:p>
            <a:pPr algn="r"/>
            <a:r>
              <a:rPr lang="ru-RU" sz="2800" dirty="0" smtClean="0">
                <a:latin typeface="Segoe Script" pitchFamily="34" charset="0"/>
              </a:rPr>
              <a:t>«Юные исследователи»</a:t>
            </a:r>
            <a:endParaRPr lang="ru-RU" sz="2800" dirty="0">
              <a:latin typeface="Segoe Script" pitchFamily="34" charset="0"/>
            </a:endParaRPr>
          </a:p>
        </p:txBody>
      </p:sp>
      <p:pic>
        <p:nvPicPr>
          <p:cNvPr id="4" name="Рисунок 3" descr="упоротый мальчи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356992"/>
            <a:ext cx="3499123" cy="1876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№5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Предыдущий вопрос"/>
          </p:cNvPr>
          <p:cNvSpPr/>
          <p:nvPr/>
        </p:nvSpPr>
        <p:spPr>
          <a:xfrm rot="10800000">
            <a:off x="54360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20272" y="635394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Следующий вопрос"/>
          </p:cNvPr>
          <p:cNvSpPr/>
          <p:nvPr/>
        </p:nvSpPr>
        <p:spPr>
          <a:xfrm>
            <a:off x="7703840" y="6209928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облюдаете ли Вы какие-нибудь правила при работе с электронными устройствам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№6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Перейти к выводу"/>
          </p:cNvPr>
          <p:cNvSpPr/>
          <p:nvPr/>
        </p:nvSpPr>
        <p:spPr>
          <a:xfrm>
            <a:off x="7703840" y="6209928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20272" y="63562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Предыдущий вопрос"/>
          </p:cNvPr>
          <p:cNvSpPr/>
          <p:nvPr/>
        </p:nvSpPr>
        <p:spPr>
          <a:xfrm rot="10800000">
            <a:off x="54360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могли бы Вы отказаться от электронных устройств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Люди очень зависимы от электронных устройств, они часто используют их в повседневной жизни, но лишь малая часть делает это правильно. Среди всех опрошенных, лишь примерно половина сможет отказаться от них, что ещё раз говорит о зависимости людей.</a:t>
            </a:r>
          </a:p>
          <a:p>
            <a:pPr marL="0" indent="0" algn="ctr">
              <a:buNone/>
            </a:pPr>
            <a:r>
              <a:rPr lang="ru-RU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Наша гипотеза подтвердилась</a:t>
            </a:r>
            <a:endParaRPr lang="ru-RU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Основополагающий 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Какую роль играют электронные устройства в нашей жизни?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3068960"/>
            <a:ext cx="6015583" cy="3381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25068618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Мы предположили, что люди зависимы от электронных устройств, им сложно будет расстаться с ними. Большую часть своего времени человечество проводит вместе с различными гаджетами, уходя в мир виртуальной реальности</a:t>
            </a:r>
            <a:endParaRPr lang="ru-RU" sz="2400" dirty="0"/>
          </a:p>
        </p:txBody>
      </p:sp>
      <p:pic>
        <p:nvPicPr>
          <p:cNvPr id="4" name="Рисунок 3" descr="1452528910_020-ellf.r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924944"/>
            <a:ext cx="6191250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641466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Цель</a:t>
            </a:r>
            <a:r>
              <a:rPr lang="ru-RU" dirty="0" smtClean="0"/>
              <a:t> – показать реальную зависимость людей от электронных устройств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Задачи: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Составить анкету-опрос для выявления зависимости людей от различных гаджетов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Распространить анкету среди своего ближайшего окружения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Проанализировать результаты опроса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Сделать 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197167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Анкета, составленная нами в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google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-</a:t>
            </a:r>
            <a:r>
              <a:rPr lang="ru-RU" dirty="0" smtClean="0">
                <a:ln>
                  <a:solidFill>
                    <a:schemeClr val="tx1"/>
                  </a:solidFill>
                </a:ln>
                <a:latin typeface="Mistral" pitchFamily="66" charset="0"/>
              </a:rPr>
              <a:t>формах</a:t>
            </a:r>
            <a:endParaRPr lang="ru-RU" dirty="0">
              <a:ln>
                <a:solidFill>
                  <a:schemeClr val="tx1"/>
                </a:solidFill>
              </a:ln>
              <a:latin typeface="Mistral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2" action="ppaction://hlinksldjump"/>
              </a:rPr>
              <a:t>Пожалуйста, укажите Ваш возраст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3" action="ppaction://hlinksldjump"/>
              </a:rPr>
              <a:t>Часто ли Вы пользуетесь электронными устройствами в повседневной жизни?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4" action="ppaction://hlinksldjump"/>
              </a:rPr>
              <a:t>Какие электронные устройства Вы чаще всего используете? (можно более 1 ответа)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5" action="ppaction://hlinksldjump"/>
              </a:rPr>
              <a:t>Сколько времени Вы проводите за вышеперечисленными устройствами?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hlinkClick r:id="rId6" action="ppaction://hlinksldjump"/>
              </a:rPr>
              <a:t>Соблюдаете ли Вы какие-нибудь правила, необходимые при работе с электронными устройствами?</a:t>
            </a:r>
            <a:endParaRPr lang="ru-RU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  <a:p>
            <a:pPr marL="514350" indent="-514350" algn="ctr">
              <a:buAutoNum type="arabicParenR"/>
            </a:pP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  <a:hlinkClick r:id="rId7" action="ppaction://hlinksldjump"/>
              </a:rPr>
              <a:t>Смогли бы Вы отказаться от электронных устройств?</a:t>
            </a:r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№1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68680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>
            <a:hlinkClick r:id="rId3" action="ppaction://hlinksldjump" tooltip="Следующий вопрос"/>
          </p:cNvPr>
          <p:cNvSpPr/>
          <p:nvPr/>
        </p:nvSpPr>
        <p:spPr>
          <a:xfrm>
            <a:off x="7236296" y="6085179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6516216" y="62291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68244" y="33265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5" action="ppaction://hlinksldjump" tooltip="Пожалуйста, укажите Ваш возраст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 №2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484784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трелка вправо 4">
            <a:hlinkClick r:id="rId3" action="ppaction://hlinksldjump" tooltip="Следующий вопрос"/>
          </p:cNvPr>
          <p:cNvSpPr/>
          <p:nvPr/>
        </p:nvSpPr>
        <p:spPr>
          <a:xfrm>
            <a:off x="7236296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6516216" y="630932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Предыдущий вопрос"/>
          </p:cNvPr>
          <p:cNvSpPr/>
          <p:nvPr/>
        </p:nvSpPr>
        <p:spPr>
          <a:xfrm rot="10800000">
            <a:off x="4788024" y="6209928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04348" y="14799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Часто ли Вы пользуетесь электронными устройствами в повседневной жизн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410445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4644008" y="260648"/>
          <a:ext cx="410445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686800" cy="838200"/>
          </a:xfrm>
        </p:spPr>
        <p:txBody>
          <a:bodyPr/>
          <a:lstStyle/>
          <a:p>
            <a:pPr algn="ctr"/>
            <a:r>
              <a:rPr lang="ru-RU" dirty="0" smtClean="0"/>
              <a:t>Вопрос №3</a:t>
            </a:r>
            <a:endParaRPr lang="ru-RU" dirty="0"/>
          </a:p>
        </p:txBody>
      </p:sp>
      <p:sp>
        <p:nvSpPr>
          <p:cNvPr id="8" name="Стрелка вправо 7">
            <a:hlinkClick r:id="rId4" action="ppaction://hlinksldjump" tooltip="Предыдущий вопрос"/>
          </p:cNvPr>
          <p:cNvSpPr/>
          <p:nvPr/>
        </p:nvSpPr>
        <p:spPr>
          <a:xfrm rot="10800000">
            <a:off x="5436096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rId5" action="ppaction://hlinksldjump" tooltip="Следующий вопрос"/>
          </p:cNvPr>
          <p:cNvSpPr/>
          <p:nvPr/>
        </p:nvSpPr>
        <p:spPr>
          <a:xfrm>
            <a:off x="7703840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hlinkClick r:id="rId6" action="ppaction://hlinksldjump" tooltip="Вернуться к вопросам"/>
          </p:cNvPr>
          <p:cNvSpPr/>
          <p:nvPr/>
        </p:nvSpPr>
        <p:spPr>
          <a:xfrm>
            <a:off x="7020272" y="144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16416" y="306896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7" action="ppaction://hlinksldjump" tooltip="Какие электронные устройства Вы чаще всего используете? (можно более 1 ответа)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324544" y="620688"/>
          <a:ext cx="9649072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686800" cy="838200"/>
          </a:xfrm>
        </p:spPr>
        <p:txBody>
          <a:bodyPr/>
          <a:lstStyle/>
          <a:p>
            <a:pPr algn="ctr"/>
            <a:r>
              <a:rPr lang="ru-RU" dirty="0" smtClean="0"/>
              <a:t>Вопрос №4</a:t>
            </a:r>
            <a:endParaRPr lang="ru-RU" dirty="0"/>
          </a:p>
        </p:txBody>
      </p:sp>
      <p:sp>
        <p:nvSpPr>
          <p:cNvPr id="5" name="Стрелка вправо 4">
            <a:hlinkClick r:id="rId3" action="ppaction://hlinksldjump" tooltip="Предыдущий вопрос"/>
          </p:cNvPr>
          <p:cNvSpPr/>
          <p:nvPr/>
        </p:nvSpPr>
        <p:spPr>
          <a:xfrm rot="10800000">
            <a:off x="5508104" y="0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4" action="ppaction://hlinksldjump" tooltip="Вернуться к вопросам"/>
          </p:cNvPr>
          <p:cNvSpPr/>
          <p:nvPr/>
        </p:nvSpPr>
        <p:spPr>
          <a:xfrm>
            <a:off x="7038261" y="144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5" action="ppaction://hlinksldjump" tooltip="Следующий вопрос"/>
          </p:cNvPr>
          <p:cNvSpPr/>
          <p:nvPr/>
        </p:nvSpPr>
        <p:spPr>
          <a:xfrm>
            <a:off x="7703840" y="0"/>
            <a:ext cx="1440160" cy="648072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5310" y="87015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6" action="ppaction://hlinksldjump" tooltip="Сколько времени Вы проводите за вышеперечисленными устройствами?"/>
              </a:rPr>
              <a:t>?</a:t>
            </a:r>
            <a:endParaRPr lang="ru-RU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215</TotalTime>
  <Words>258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Какую роль играют электронные устройства в нашей жизни? </vt:lpstr>
      <vt:lpstr>Основополагающий вопрос</vt:lpstr>
      <vt:lpstr>гипотеза</vt:lpstr>
      <vt:lpstr>Цель и задачи</vt:lpstr>
      <vt:lpstr>Анкета, составленная нами в google-формах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Какую роль играют электронные устройства в нашей жизни? </dc:title>
  <dc:creator>kuzmina</dc:creator>
  <cp:lastModifiedBy>КристинаV</cp:lastModifiedBy>
  <cp:revision>23</cp:revision>
  <dcterms:created xsi:type="dcterms:W3CDTF">2016-10-11T05:52:08Z</dcterms:created>
  <dcterms:modified xsi:type="dcterms:W3CDTF">2017-01-08T17:34:41Z</dcterms:modified>
</cp:coreProperties>
</file>