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9" r:id="rId4"/>
    <p:sldId id="260" r:id="rId5"/>
    <p:sldId id="261" r:id="rId6"/>
    <p:sldId id="262" r:id="rId7"/>
    <p:sldId id="265" r:id="rId8"/>
    <p:sldId id="263" r:id="rId9"/>
    <p:sldId id="267"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9" d="100"/>
          <a:sy n="79" d="100"/>
        </p:scale>
        <p:origin x="8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C85DF-D900-4F7E-B7D7-1123A5B364A8}"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ED8899D4-7A01-4AF4-9BF9-5C9A3FF5550A}">
      <dgm:prSet/>
      <dgm:spPr/>
      <dgm:t>
        <a:bodyPr/>
        <a:lstStyle/>
        <a:p>
          <a:pPr>
            <a:lnSpc>
              <a:spcPct val="100000"/>
            </a:lnSpc>
          </a:pPr>
          <a:r>
            <a:rPr lang="en-US" b="0" i="1" dirty="0"/>
            <a:t>Target audience is adolescent and pre-adolescent age group - where children generally get their first taste of an independent online existence.</a:t>
          </a:r>
          <a:endParaRPr lang="en-US" dirty="0"/>
        </a:p>
      </dgm:t>
    </dgm:pt>
    <dgm:pt modelId="{A9B446D0-E852-45E6-9C32-BC8C88D88F8B}" type="parTrans" cxnId="{667E2712-4991-4FC0-9A6C-6D2F66C6E4C6}">
      <dgm:prSet/>
      <dgm:spPr/>
      <dgm:t>
        <a:bodyPr/>
        <a:lstStyle/>
        <a:p>
          <a:endParaRPr lang="en-US"/>
        </a:p>
      </dgm:t>
    </dgm:pt>
    <dgm:pt modelId="{63683E94-C23B-4B0F-BE70-265D8125F923}" type="sibTrans" cxnId="{667E2712-4991-4FC0-9A6C-6D2F66C6E4C6}">
      <dgm:prSet/>
      <dgm:spPr/>
      <dgm:t>
        <a:bodyPr/>
        <a:lstStyle/>
        <a:p>
          <a:pPr>
            <a:lnSpc>
              <a:spcPct val="100000"/>
            </a:lnSpc>
          </a:pPr>
          <a:endParaRPr lang="en-US"/>
        </a:p>
      </dgm:t>
    </dgm:pt>
    <dgm:pt modelId="{5849081D-F1A4-4B5D-BC2C-7391C616B2EC}">
      <dgm:prSet/>
      <dgm:spPr/>
      <dgm:t>
        <a:bodyPr/>
        <a:lstStyle/>
        <a:p>
          <a:pPr>
            <a:lnSpc>
              <a:spcPct val="100000"/>
            </a:lnSpc>
          </a:pPr>
          <a:r>
            <a:rPr lang="en-US" b="0" i="1" dirty="0"/>
            <a:t>A simple platform to provide insights about various concepts like password security, internet ethics, and anti-virus software.</a:t>
          </a:r>
          <a:endParaRPr lang="en-US" dirty="0"/>
        </a:p>
      </dgm:t>
    </dgm:pt>
    <dgm:pt modelId="{A6DAE8F1-54CF-493C-B5FD-5477AA18A54E}" type="parTrans" cxnId="{9C736DBA-7788-4F03-AF44-66819AD3307F}">
      <dgm:prSet/>
      <dgm:spPr/>
      <dgm:t>
        <a:bodyPr/>
        <a:lstStyle/>
        <a:p>
          <a:endParaRPr lang="en-US"/>
        </a:p>
      </dgm:t>
    </dgm:pt>
    <dgm:pt modelId="{D458F959-61BB-49F7-86BA-1ECE42B33C43}" type="sibTrans" cxnId="{9C736DBA-7788-4F03-AF44-66819AD3307F}">
      <dgm:prSet/>
      <dgm:spPr/>
      <dgm:t>
        <a:bodyPr/>
        <a:lstStyle/>
        <a:p>
          <a:pPr>
            <a:lnSpc>
              <a:spcPct val="100000"/>
            </a:lnSpc>
          </a:pPr>
          <a:endParaRPr lang="en-US"/>
        </a:p>
      </dgm:t>
    </dgm:pt>
    <dgm:pt modelId="{89421D90-E8AD-4867-8832-0BAD1472EED2}">
      <dgm:prSet/>
      <dgm:spPr/>
      <dgm:t>
        <a:bodyPr/>
        <a:lstStyle/>
        <a:p>
          <a:pPr>
            <a:lnSpc>
              <a:spcPct val="100000"/>
            </a:lnSpc>
          </a:pPr>
          <a:r>
            <a:rPr lang="en-US" b="0" i="1" dirty="0"/>
            <a:t>We hope to not only provide awareness, but actual and tangible outcomes so that the audience becomes capable of starting to be wary about online scams, cyber-bullying, information leakage, etc.</a:t>
          </a:r>
          <a:endParaRPr lang="en-US" dirty="0"/>
        </a:p>
      </dgm:t>
    </dgm:pt>
    <dgm:pt modelId="{14ADD1D3-CA53-4FE0-92B8-97B110077756}" type="parTrans" cxnId="{8E5EC435-8186-4DC2-9259-AD3C9ABD3346}">
      <dgm:prSet/>
      <dgm:spPr/>
      <dgm:t>
        <a:bodyPr/>
        <a:lstStyle/>
        <a:p>
          <a:endParaRPr lang="en-US"/>
        </a:p>
      </dgm:t>
    </dgm:pt>
    <dgm:pt modelId="{7710ECA6-73E4-43AA-8572-3000C87757F8}" type="sibTrans" cxnId="{8E5EC435-8186-4DC2-9259-AD3C9ABD3346}">
      <dgm:prSet/>
      <dgm:spPr/>
      <dgm:t>
        <a:bodyPr/>
        <a:lstStyle/>
        <a:p>
          <a:endParaRPr lang="en-US"/>
        </a:p>
      </dgm:t>
    </dgm:pt>
    <dgm:pt modelId="{4EE232F6-E909-4E3A-BC08-69E5DCEFBC20}" type="pres">
      <dgm:prSet presAssocID="{414C85DF-D900-4F7E-B7D7-1123A5B364A8}" presName="root" presStyleCnt="0">
        <dgm:presLayoutVars>
          <dgm:dir/>
          <dgm:resizeHandles val="exact"/>
        </dgm:presLayoutVars>
      </dgm:prSet>
      <dgm:spPr/>
    </dgm:pt>
    <dgm:pt modelId="{A2716BBA-6BA0-4250-B127-F89D871628BB}" type="pres">
      <dgm:prSet presAssocID="{ED8899D4-7A01-4AF4-9BF9-5C9A3FF5550A}" presName="compNode" presStyleCnt="0"/>
      <dgm:spPr/>
    </dgm:pt>
    <dgm:pt modelId="{52587060-8BC9-4812-A804-79C196DEA6A5}" type="pres">
      <dgm:prSet presAssocID="{ED8899D4-7A01-4AF4-9BF9-5C9A3FF5550A}" presName="bgRect" presStyleLbl="bgShp" presStyleIdx="0" presStyleCnt="3"/>
      <dgm:spPr/>
    </dgm:pt>
    <dgm:pt modelId="{7544AE27-F3B8-4922-9B28-0B3B71FEC96D}" type="pres">
      <dgm:prSet presAssocID="{ED8899D4-7A01-4AF4-9BF9-5C9A3FF555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752391BA-9859-4EB5-8203-3CFD6571E14C}" type="pres">
      <dgm:prSet presAssocID="{ED8899D4-7A01-4AF4-9BF9-5C9A3FF5550A}" presName="spaceRect" presStyleCnt="0"/>
      <dgm:spPr/>
    </dgm:pt>
    <dgm:pt modelId="{F4EEA058-236D-418B-8372-DC851B76915B}" type="pres">
      <dgm:prSet presAssocID="{ED8899D4-7A01-4AF4-9BF9-5C9A3FF5550A}" presName="parTx" presStyleLbl="revTx" presStyleIdx="0" presStyleCnt="3">
        <dgm:presLayoutVars>
          <dgm:chMax val="0"/>
          <dgm:chPref val="0"/>
        </dgm:presLayoutVars>
      </dgm:prSet>
      <dgm:spPr/>
    </dgm:pt>
    <dgm:pt modelId="{EFD2A250-55D2-4815-8BB9-15E3761E1297}" type="pres">
      <dgm:prSet presAssocID="{63683E94-C23B-4B0F-BE70-265D8125F923}" presName="sibTrans" presStyleCnt="0"/>
      <dgm:spPr/>
    </dgm:pt>
    <dgm:pt modelId="{88BFBB5E-5892-4FC3-B890-85F1FA562FAD}" type="pres">
      <dgm:prSet presAssocID="{5849081D-F1A4-4B5D-BC2C-7391C616B2EC}" presName="compNode" presStyleCnt="0"/>
      <dgm:spPr/>
    </dgm:pt>
    <dgm:pt modelId="{49DC1CE0-E156-4801-8EA7-33AD9153A601}" type="pres">
      <dgm:prSet presAssocID="{5849081D-F1A4-4B5D-BC2C-7391C616B2EC}" presName="bgRect" presStyleLbl="bgShp" presStyleIdx="1" presStyleCnt="3"/>
      <dgm:spPr/>
    </dgm:pt>
    <dgm:pt modelId="{4AAB3B0B-D94C-4508-8D98-C7FA3A45C866}" type="pres">
      <dgm:prSet presAssocID="{5849081D-F1A4-4B5D-BC2C-7391C616B2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58D1EB8-5ED3-483C-9935-7F2EFD6938C4}" type="pres">
      <dgm:prSet presAssocID="{5849081D-F1A4-4B5D-BC2C-7391C616B2EC}" presName="spaceRect" presStyleCnt="0"/>
      <dgm:spPr/>
    </dgm:pt>
    <dgm:pt modelId="{B9526C61-9B36-4BBA-99AB-60F9CAC6C58F}" type="pres">
      <dgm:prSet presAssocID="{5849081D-F1A4-4B5D-BC2C-7391C616B2EC}" presName="parTx" presStyleLbl="revTx" presStyleIdx="1" presStyleCnt="3">
        <dgm:presLayoutVars>
          <dgm:chMax val="0"/>
          <dgm:chPref val="0"/>
        </dgm:presLayoutVars>
      </dgm:prSet>
      <dgm:spPr/>
    </dgm:pt>
    <dgm:pt modelId="{027DA8F9-CA4A-4109-8F8D-0794D36A6E7C}" type="pres">
      <dgm:prSet presAssocID="{D458F959-61BB-49F7-86BA-1ECE42B33C43}" presName="sibTrans" presStyleCnt="0"/>
      <dgm:spPr/>
    </dgm:pt>
    <dgm:pt modelId="{A8AC9983-9248-4BF0-91FF-91C484022297}" type="pres">
      <dgm:prSet presAssocID="{89421D90-E8AD-4867-8832-0BAD1472EED2}" presName="compNode" presStyleCnt="0"/>
      <dgm:spPr/>
    </dgm:pt>
    <dgm:pt modelId="{D6AD0B6A-C0AA-4DFC-9F0D-943A560B39F1}" type="pres">
      <dgm:prSet presAssocID="{89421D90-E8AD-4867-8832-0BAD1472EED2}" presName="bgRect" presStyleLbl="bgShp" presStyleIdx="2" presStyleCnt="3"/>
      <dgm:spPr/>
    </dgm:pt>
    <dgm:pt modelId="{D3CA66F7-AA4A-40EF-8186-A9CFC1D4511F}" type="pres">
      <dgm:prSet presAssocID="{89421D90-E8AD-4867-8832-0BAD1472EE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36861D1-C3AB-4394-AC4B-3A7AC2A1BFFE}" type="pres">
      <dgm:prSet presAssocID="{89421D90-E8AD-4867-8832-0BAD1472EED2}" presName="spaceRect" presStyleCnt="0"/>
      <dgm:spPr/>
    </dgm:pt>
    <dgm:pt modelId="{A8FE5BC7-6122-4984-9FDC-FA598916B2FC}" type="pres">
      <dgm:prSet presAssocID="{89421D90-E8AD-4867-8832-0BAD1472EED2}" presName="parTx" presStyleLbl="revTx" presStyleIdx="2" presStyleCnt="3">
        <dgm:presLayoutVars>
          <dgm:chMax val="0"/>
          <dgm:chPref val="0"/>
        </dgm:presLayoutVars>
      </dgm:prSet>
      <dgm:spPr/>
    </dgm:pt>
  </dgm:ptLst>
  <dgm:cxnLst>
    <dgm:cxn modelId="{D434C203-4761-4809-B8E4-5D5D50059F23}" type="presOf" srcId="{414C85DF-D900-4F7E-B7D7-1123A5B364A8}" destId="{4EE232F6-E909-4E3A-BC08-69E5DCEFBC20}" srcOrd="0" destOrd="0" presId="urn:microsoft.com/office/officeart/2018/2/layout/IconVerticalSolidList"/>
    <dgm:cxn modelId="{667E2712-4991-4FC0-9A6C-6D2F66C6E4C6}" srcId="{414C85DF-D900-4F7E-B7D7-1123A5B364A8}" destId="{ED8899D4-7A01-4AF4-9BF9-5C9A3FF5550A}" srcOrd="0" destOrd="0" parTransId="{A9B446D0-E852-45E6-9C32-BC8C88D88F8B}" sibTransId="{63683E94-C23B-4B0F-BE70-265D8125F923}"/>
    <dgm:cxn modelId="{8E5EC435-8186-4DC2-9259-AD3C9ABD3346}" srcId="{414C85DF-D900-4F7E-B7D7-1123A5B364A8}" destId="{89421D90-E8AD-4867-8832-0BAD1472EED2}" srcOrd="2" destOrd="0" parTransId="{14ADD1D3-CA53-4FE0-92B8-97B110077756}" sibTransId="{7710ECA6-73E4-43AA-8572-3000C87757F8}"/>
    <dgm:cxn modelId="{2E357185-79FB-4536-8E2A-0B39208514E0}" type="presOf" srcId="{89421D90-E8AD-4867-8832-0BAD1472EED2}" destId="{A8FE5BC7-6122-4984-9FDC-FA598916B2FC}" srcOrd="0" destOrd="0" presId="urn:microsoft.com/office/officeart/2018/2/layout/IconVerticalSolidList"/>
    <dgm:cxn modelId="{04CD7B93-FCA1-431C-B282-379DDD99E33B}" type="presOf" srcId="{ED8899D4-7A01-4AF4-9BF9-5C9A3FF5550A}" destId="{F4EEA058-236D-418B-8372-DC851B76915B}" srcOrd="0" destOrd="0" presId="urn:microsoft.com/office/officeart/2018/2/layout/IconVerticalSolidList"/>
    <dgm:cxn modelId="{9C736DBA-7788-4F03-AF44-66819AD3307F}" srcId="{414C85DF-D900-4F7E-B7D7-1123A5B364A8}" destId="{5849081D-F1A4-4B5D-BC2C-7391C616B2EC}" srcOrd="1" destOrd="0" parTransId="{A6DAE8F1-54CF-493C-B5FD-5477AA18A54E}" sibTransId="{D458F959-61BB-49F7-86BA-1ECE42B33C43}"/>
    <dgm:cxn modelId="{AD63DCE7-911D-4F2D-A050-B12B27462B3A}" type="presOf" srcId="{5849081D-F1A4-4B5D-BC2C-7391C616B2EC}" destId="{B9526C61-9B36-4BBA-99AB-60F9CAC6C58F}" srcOrd="0" destOrd="0" presId="urn:microsoft.com/office/officeart/2018/2/layout/IconVerticalSolidList"/>
    <dgm:cxn modelId="{B07FB22C-66F6-4BD6-B502-9D5C5AE0A568}" type="presParOf" srcId="{4EE232F6-E909-4E3A-BC08-69E5DCEFBC20}" destId="{A2716BBA-6BA0-4250-B127-F89D871628BB}" srcOrd="0" destOrd="0" presId="urn:microsoft.com/office/officeart/2018/2/layout/IconVerticalSolidList"/>
    <dgm:cxn modelId="{7986AA59-33B0-44FA-B5EB-5205369DB636}" type="presParOf" srcId="{A2716BBA-6BA0-4250-B127-F89D871628BB}" destId="{52587060-8BC9-4812-A804-79C196DEA6A5}" srcOrd="0" destOrd="0" presId="urn:microsoft.com/office/officeart/2018/2/layout/IconVerticalSolidList"/>
    <dgm:cxn modelId="{DC6EBD2A-260D-4EC7-8950-3184D6462AAF}" type="presParOf" srcId="{A2716BBA-6BA0-4250-B127-F89D871628BB}" destId="{7544AE27-F3B8-4922-9B28-0B3B71FEC96D}" srcOrd="1" destOrd="0" presId="urn:microsoft.com/office/officeart/2018/2/layout/IconVerticalSolidList"/>
    <dgm:cxn modelId="{C0CC7949-5AF8-4674-B807-B36CCC7CFF32}" type="presParOf" srcId="{A2716BBA-6BA0-4250-B127-F89D871628BB}" destId="{752391BA-9859-4EB5-8203-3CFD6571E14C}" srcOrd="2" destOrd="0" presId="urn:microsoft.com/office/officeart/2018/2/layout/IconVerticalSolidList"/>
    <dgm:cxn modelId="{FFC4D050-1305-4DB6-B88B-3F4F77424D06}" type="presParOf" srcId="{A2716BBA-6BA0-4250-B127-F89D871628BB}" destId="{F4EEA058-236D-418B-8372-DC851B76915B}" srcOrd="3" destOrd="0" presId="urn:microsoft.com/office/officeart/2018/2/layout/IconVerticalSolidList"/>
    <dgm:cxn modelId="{8BB38829-5A70-414D-87AE-4B75E1D35AB8}" type="presParOf" srcId="{4EE232F6-E909-4E3A-BC08-69E5DCEFBC20}" destId="{EFD2A250-55D2-4815-8BB9-15E3761E1297}" srcOrd="1" destOrd="0" presId="urn:microsoft.com/office/officeart/2018/2/layout/IconVerticalSolidList"/>
    <dgm:cxn modelId="{EFFA12B0-657A-463B-935E-4875E5C056A8}" type="presParOf" srcId="{4EE232F6-E909-4E3A-BC08-69E5DCEFBC20}" destId="{88BFBB5E-5892-4FC3-B890-85F1FA562FAD}" srcOrd="2" destOrd="0" presId="urn:microsoft.com/office/officeart/2018/2/layout/IconVerticalSolidList"/>
    <dgm:cxn modelId="{2A18D538-CA15-404E-9035-FFC11AAD3852}" type="presParOf" srcId="{88BFBB5E-5892-4FC3-B890-85F1FA562FAD}" destId="{49DC1CE0-E156-4801-8EA7-33AD9153A601}" srcOrd="0" destOrd="0" presId="urn:microsoft.com/office/officeart/2018/2/layout/IconVerticalSolidList"/>
    <dgm:cxn modelId="{32A10D38-3B60-4BB1-BF61-8A6267FF3FB4}" type="presParOf" srcId="{88BFBB5E-5892-4FC3-B890-85F1FA562FAD}" destId="{4AAB3B0B-D94C-4508-8D98-C7FA3A45C866}" srcOrd="1" destOrd="0" presId="urn:microsoft.com/office/officeart/2018/2/layout/IconVerticalSolidList"/>
    <dgm:cxn modelId="{240DD2B6-53EA-4171-8821-29C02587BEC9}" type="presParOf" srcId="{88BFBB5E-5892-4FC3-B890-85F1FA562FAD}" destId="{E58D1EB8-5ED3-483C-9935-7F2EFD6938C4}" srcOrd="2" destOrd="0" presId="urn:microsoft.com/office/officeart/2018/2/layout/IconVerticalSolidList"/>
    <dgm:cxn modelId="{267DA8CE-E5DB-44C1-9950-9499DA8428A5}" type="presParOf" srcId="{88BFBB5E-5892-4FC3-B890-85F1FA562FAD}" destId="{B9526C61-9B36-4BBA-99AB-60F9CAC6C58F}" srcOrd="3" destOrd="0" presId="urn:microsoft.com/office/officeart/2018/2/layout/IconVerticalSolidList"/>
    <dgm:cxn modelId="{779C7496-C519-49CA-A238-BB501BD2EAB6}" type="presParOf" srcId="{4EE232F6-E909-4E3A-BC08-69E5DCEFBC20}" destId="{027DA8F9-CA4A-4109-8F8D-0794D36A6E7C}" srcOrd="3" destOrd="0" presId="urn:microsoft.com/office/officeart/2018/2/layout/IconVerticalSolidList"/>
    <dgm:cxn modelId="{5AFC8667-2334-4A5F-9FFC-3E4C7C6C3D64}" type="presParOf" srcId="{4EE232F6-E909-4E3A-BC08-69E5DCEFBC20}" destId="{A8AC9983-9248-4BF0-91FF-91C484022297}" srcOrd="4" destOrd="0" presId="urn:microsoft.com/office/officeart/2018/2/layout/IconVerticalSolidList"/>
    <dgm:cxn modelId="{1C7BD779-3D2D-435E-9DF9-54AF1D56CD3B}" type="presParOf" srcId="{A8AC9983-9248-4BF0-91FF-91C484022297}" destId="{D6AD0B6A-C0AA-4DFC-9F0D-943A560B39F1}" srcOrd="0" destOrd="0" presId="urn:microsoft.com/office/officeart/2018/2/layout/IconVerticalSolidList"/>
    <dgm:cxn modelId="{532FB653-EFF6-4B3E-910B-F160974B31DA}" type="presParOf" srcId="{A8AC9983-9248-4BF0-91FF-91C484022297}" destId="{D3CA66F7-AA4A-40EF-8186-A9CFC1D4511F}" srcOrd="1" destOrd="0" presId="urn:microsoft.com/office/officeart/2018/2/layout/IconVerticalSolidList"/>
    <dgm:cxn modelId="{73230E57-0C9D-4273-AF1C-05503EC09BDD}" type="presParOf" srcId="{A8AC9983-9248-4BF0-91FF-91C484022297}" destId="{A36861D1-C3AB-4394-AC4B-3A7AC2A1BFFE}" srcOrd="2" destOrd="0" presId="urn:microsoft.com/office/officeart/2018/2/layout/IconVerticalSolidList"/>
    <dgm:cxn modelId="{A9929D38-1E51-4C37-853B-E616EFA64765}" type="presParOf" srcId="{A8AC9983-9248-4BF0-91FF-91C484022297}" destId="{A8FE5BC7-6122-4984-9FDC-FA598916B2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192F0E-9597-436E-8162-464BC6E59A73}"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39EA0FC5-E18F-4930-85FC-DCB460E0648F}">
      <dgm:prSet/>
      <dgm:spPr/>
      <dgm:t>
        <a:bodyPr/>
        <a:lstStyle/>
        <a:p>
          <a:r>
            <a:rPr lang="en-US" b="1" i="0" dirty="0"/>
            <a:t>Story Mode:</a:t>
          </a:r>
          <a:r>
            <a:rPr lang="en-US" b="0" i="0" dirty="0"/>
            <a:t> This is a guided educative experience with gameplay.</a:t>
          </a:r>
          <a:endParaRPr lang="en-US" dirty="0"/>
        </a:p>
      </dgm:t>
    </dgm:pt>
    <dgm:pt modelId="{8FD2AD3B-57B6-4A5D-B98E-0451FD450802}" type="parTrans" cxnId="{8D1F0F63-6D0A-464E-AC50-94FB37DDE2A1}">
      <dgm:prSet/>
      <dgm:spPr/>
      <dgm:t>
        <a:bodyPr/>
        <a:lstStyle/>
        <a:p>
          <a:endParaRPr lang="en-US"/>
        </a:p>
      </dgm:t>
    </dgm:pt>
    <dgm:pt modelId="{BF52781A-92C4-4F08-AD55-51AA28523A10}" type="sibTrans" cxnId="{8D1F0F63-6D0A-464E-AC50-94FB37DDE2A1}">
      <dgm:prSet/>
      <dgm:spPr/>
      <dgm:t>
        <a:bodyPr/>
        <a:lstStyle/>
        <a:p>
          <a:endParaRPr lang="en-US"/>
        </a:p>
      </dgm:t>
    </dgm:pt>
    <dgm:pt modelId="{B655E210-2017-4E16-AFC0-66D753D0940C}">
      <dgm:prSet/>
      <dgm:spPr/>
      <dgm:t>
        <a:bodyPr/>
        <a:lstStyle/>
        <a:p>
          <a:r>
            <a:rPr lang="en-US" b="1" i="0" dirty="0"/>
            <a:t>Arcade Mode:</a:t>
          </a:r>
          <a:r>
            <a:rPr lang="en-US" b="0" i="0" dirty="0"/>
            <a:t> This allows the audience to play the above games independently. They can choose difficulty levels and play as single players or in multiplayer mode.</a:t>
          </a:r>
          <a:endParaRPr lang="en-US" dirty="0"/>
        </a:p>
      </dgm:t>
    </dgm:pt>
    <dgm:pt modelId="{4826A07B-AFE8-460D-9935-3E9D39DACA96}" type="parTrans" cxnId="{7074BE09-B627-4C25-97D6-CCCFF06A99DB}">
      <dgm:prSet/>
      <dgm:spPr/>
      <dgm:t>
        <a:bodyPr/>
        <a:lstStyle/>
        <a:p>
          <a:endParaRPr lang="en-US"/>
        </a:p>
      </dgm:t>
    </dgm:pt>
    <dgm:pt modelId="{390693A6-6F04-4EEB-AB31-1134F9FD56DF}" type="sibTrans" cxnId="{7074BE09-B627-4C25-97D6-CCCFF06A99DB}">
      <dgm:prSet/>
      <dgm:spPr/>
      <dgm:t>
        <a:bodyPr/>
        <a:lstStyle/>
        <a:p>
          <a:endParaRPr lang="en-US"/>
        </a:p>
      </dgm:t>
    </dgm:pt>
    <dgm:pt modelId="{65FD7264-E093-40B6-8715-4518736A03B0}" type="pres">
      <dgm:prSet presAssocID="{8E192F0E-9597-436E-8162-464BC6E59A73}" presName="root" presStyleCnt="0">
        <dgm:presLayoutVars>
          <dgm:dir/>
          <dgm:resizeHandles val="exact"/>
        </dgm:presLayoutVars>
      </dgm:prSet>
      <dgm:spPr/>
    </dgm:pt>
    <dgm:pt modelId="{81A1BC19-4884-43FB-8849-23024F8C3013}" type="pres">
      <dgm:prSet presAssocID="{39EA0FC5-E18F-4930-85FC-DCB460E0648F}" presName="compNode" presStyleCnt="0"/>
      <dgm:spPr/>
    </dgm:pt>
    <dgm:pt modelId="{60181FF0-732A-4478-8861-CD7EF62C574E}" type="pres">
      <dgm:prSet presAssocID="{39EA0FC5-E18F-4930-85FC-DCB460E0648F}" presName="bgRect" presStyleLbl="bgShp" presStyleIdx="0" presStyleCnt="2"/>
      <dgm:spPr/>
    </dgm:pt>
    <dgm:pt modelId="{B24A080F-37C4-401D-983C-2DECF99E92A7}" type="pres">
      <dgm:prSet presAssocID="{39EA0FC5-E18F-4930-85FC-DCB460E064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FDD193E9-4904-4DF3-BD47-60812EA916C2}" type="pres">
      <dgm:prSet presAssocID="{39EA0FC5-E18F-4930-85FC-DCB460E0648F}" presName="spaceRect" presStyleCnt="0"/>
      <dgm:spPr/>
    </dgm:pt>
    <dgm:pt modelId="{DD595C32-84C0-460F-8545-2D4C7C8C9C7F}" type="pres">
      <dgm:prSet presAssocID="{39EA0FC5-E18F-4930-85FC-DCB460E0648F}" presName="parTx" presStyleLbl="revTx" presStyleIdx="0" presStyleCnt="2">
        <dgm:presLayoutVars>
          <dgm:chMax val="0"/>
          <dgm:chPref val="0"/>
        </dgm:presLayoutVars>
      </dgm:prSet>
      <dgm:spPr/>
    </dgm:pt>
    <dgm:pt modelId="{2B0BC2F2-1168-4F12-807C-B3EC9371D697}" type="pres">
      <dgm:prSet presAssocID="{BF52781A-92C4-4F08-AD55-51AA28523A10}" presName="sibTrans" presStyleCnt="0"/>
      <dgm:spPr/>
    </dgm:pt>
    <dgm:pt modelId="{61249C24-92FF-431E-BFE9-61802079A004}" type="pres">
      <dgm:prSet presAssocID="{B655E210-2017-4E16-AFC0-66D753D0940C}" presName="compNode" presStyleCnt="0"/>
      <dgm:spPr/>
    </dgm:pt>
    <dgm:pt modelId="{F434D16C-697E-4492-8089-348ED503F6FB}" type="pres">
      <dgm:prSet presAssocID="{B655E210-2017-4E16-AFC0-66D753D0940C}" presName="bgRect" presStyleLbl="bgShp" presStyleIdx="1" presStyleCnt="2"/>
      <dgm:spPr/>
    </dgm:pt>
    <dgm:pt modelId="{E641280C-C20C-40EF-9528-39208432A18D}" type="pres">
      <dgm:prSet presAssocID="{B655E210-2017-4E16-AFC0-66D753D094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BF74A6CD-C881-42D2-8C7A-A1C6973B61B6}" type="pres">
      <dgm:prSet presAssocID="{B655E210-2017-4E16-AFC0-66D753D0940C}" presName="spaceRect" presStyleCnt="0"/>
      <dgm:spPr/>
    </dgm:pt>
    <dgm:pt modelId="{E3093F0C-6D47-4D63-97D9-DAA117B3EBC6}" type="pres">
      <dgm:prSet presAssocID="{B655E210-2017-4E16-AFC0-66D753D0940C}" presName="parTx" presStyleLbl="revTx" presStyleIdx="1" presStyleCnt="2">
        <dgm:presLayoutVars>
          <dgm:chMax val="0"/>
          <dgm:chPref val="0"/>
        </dgm:presLayoutVars>
      </dgm:prSet>
      <dgm:spPr/>
    </dgm:pt>
  </dgm:ptLst>
  <dgm:cxnLst>
    <dgm:cxn modelId="{FA038406-9B98-41B7-BB67-66484156A2F4}" type="presOf" srcId="{B655E210-2017-4E16-AFC0-66D753D0940C}" destId="{E3093F0C-6D47-4D63-97D9-DAA117B3EBC6}" srcOrd="0" destOrd="0" presId="urn:microsoft.com/office/officeart/2018/2/layout/IconVerticalSolidList"/>
    <dgm:cxn modelId="{7074BE09-B627-4C25-97D6-CCCFF06A99DB}" srcId="{8E192F0E-9597-436E-8162-464BC6E59A73}" destId="{B655E210-2017-4E16-AFC0-66D753D0940C}" srcOrd="1" destOrd="0" parTransId="{4826A07B-AFE8-460D-9935-3E9D39DACA96}" sibTransId="{390693A6-6F04-4EEB-AB31-1134F9FD56DF}"/>
    <dgm:cxn modelId="{8D1F0F63-6D0A-464E-AC50-94FB37DDE2A1}" srcId="{8E192F0E-9597-436E-8162-464BC6E59A73}" destId="{39EA0FC5-E18F-4930-85FC-DCB460E0648F}" srcOrd="0" destOrd="0" parTransId="{8FD2AD3B-57B6-4A5D-B98E-0451FD450802}" sibTransId="{BF52781A-92C4-4F08-AD55-51AA28523A10}"/>
    <dgm:cxn modelId="{8C1DF8A0-C08E-4136-9501-5A856CD7AFFC}" type="presOf" srcId="{39EA0FC5-E18F-4930-85FC-DCB460E0648F}" destId="{DD595C32-84C0-460F-8545-2D4C7C8C9C7F}" srcOrd="0" destOrd="0" presId="urn:microsoft.com/office/officeart/2018/2/layout/IconVerticalSolidList"/>
    <dgm:cxn modelId="{82E3F0A3-B51B-467E-AA88-B72F89F13D81}" type="presOf" srcId="{8E192F0E-9597-436E-8162-464BC6E59A73}" destId="{65FD7264-E093-40B6-8715-4518736A03B0}" srcOrd="0" destOrd="0" presId="urn:microsoft.com/office/officeart/2018/2/layout/IconVerticalSolidList"/>
    <dgm:cxn modelId="{9C9373E7-2D3D-4964-AF2A-D391036DEAEF}" type="presParOf" srcId="{65FD7264-E093-40B6-8715-4518736A03B0}" destId="{81A1BC19-4884-43FB-8849-23024F8C3013}" srcOrd="0" destOrd="0" presId="urn:microsoft.com/office/officeart/2018/2/layout/IconVerticalSolidList"/>
    <dgm:cxn modelId="{9EB1E006-E3A4-41F5-B06F-B0EB3EAD87AE}" type="presParOf" srcId="{81A1BC19-4884-43FB-8849-23024F8C3013}" destId="{60181FF0-732A-4478-8861-CD7EF62C574E}" srcOrd="0" destOrd="0" presId="urn:microsoft.com/office/officeart/2018/2/layout/IconVerticalSolidList"/>
    <dgm:cxn modelId="{612DA42E-2964-4463-A611-1AA5FD1DF416}" type="presParOf" srcId="{81A1BC19-4884-43FB-8849-23024F8C3013}" destId="{B24A080F-37C4-401D-983C-2DECF99E92A7}" srcOrd="1" destOrd="0" presId="urn:microsoft.com/office/officeart/2018/2/layout/IconVerticalSolidList"/>
    <dgm:cxn modelId="{1AF3D58F-D495-4DEE-8648-35FA70478E90}" type="presParOf" srcId="{81A1BC19-4884-43FB-8849-23024F8C3013}" destId="{FDD193E9-4904-4DF3-BD47-60812EA916C2}" srcOrd="2" destOrd="0" presId="urn:microsoft.com/office/officeart/2018/2/layout/IconVerticalSolidList"/>
    <dgm:cxn modelId="{3D8094A9-D0EB-438F-98A6-84BF27D49005}" type="presParOf" srcId="{81A1BC19-4884-43FB-8849-23024F8C3013}" destId="{DD595C32-84C0-460F-8545-2D4C7C8C9C7F}" srcOrd="3" destOrd="0" presId="urn:microsoft.com/office/officeart/2018/2/layout/IconVerticalSolidList"/>
    <dgm:cxn modelId="{0D90D4E5-F941-4735-9887-FFEDF420F407}" type="presParOf" srcId="{65FD7264-E093-40B6-8715-4518736A03B0}" destId="{2B0BC2F2-1168-4F12-807C-B3EC9371D697}" srcOrd="1" destOrd="0" presId="urn:microsoft.com/office/officeart/2018/2/layout/IconVerticalSolidList"/>
    <dgm:cxn modelId="{19DCB40C-8EF3-4478-9A5E-EA537900C55F}" type="presParOf" srcId="{65FD7264-E093-40B6-8715-4518736A03B0}" destId="{61249C24-92FF-431E-BFE9-61802079A004}" srcOrd="2" destOrd="0" presId="urn:microsoft.com/office/officeart/2018/2/layout/IconVerticalSolidList"/>
    <dgm:cxn modelId="{13F8EDC2-7890-4304-8681-D148FD4708D1}" type="presParOf" srcId="{61249C24-92FF-431E-BFE9-61802079A004}" destId="{F434D16C-697E-4492-8089-348ED503F6FB}" srcOrd="0" destOrd="0" presId="urn:microsoft.com/office/officeart/2018/2/layout/IconVerticalSolidList"/>
    <dgm:cxn modelId="{C1018E7E-E078-4A3D-AD32-7320F254D798}" type="presParOf" srcId="{61249C24-92FF-431E-BFE9-61802079A004}" destId="{E641280C-C20C-40EF-9528-39208432A18D}" srcOrd="1" destOrd="0" presId="urn:microsoft.com/office/officeart/2018/2/layout/IconVerticalSolidList"/>
    <dgm:cxn modelId="{ED589132-CA2E-4AA1-84A7-3849D1B15F9D}" type="presParOf" srcId="{61249C24-92FF-431E-BFE9-61802079A004}" destId="{BF74A6CD-C881-42D2-8C7A-A1C6973B61B6}" srcOrd="2" destOrd="0" presId="urn:microsoft.com/office/officeart/2018/2/layout/IconVerticalSolidList"/>
    <dgm:cxn modelId="{D5E2681A-142F-4C9E-8454-2B01A79C1102}" type="presParOf" srcId="{61249C24-92FF-431E-BFE9-61802079A004}" destId="{E3093F0C-6D47-4D63-97D9-DAA117B3EBC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7060-8BC9-4812-A804-79C196DEA6A5}">
      <dsp:nvSpPr>
        <dsp:cNvPr id="0" name=""/>
        <dsp:cNvSpPr/>
      </dsp:nvSpPr>
      <dsp:spPr>
        <a:xfrm>
          <a:off x="0" y="430"/>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4AE27-F3B8-4922-9B28-0B3B71FEC96D}">
      <dsp:nvSpPr>
        <dsp:cNvPr id="0" name=""/>
        <dsp:cNvSpPr/>
      </dsp:nvSpPr>
      <dsp:spPr>
        <a:xfrm>
          <a:off x="305023" y="227308"/>
          <a:ext cx="554588" cy="554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EEA058-236D-418B-8372-DC851B76915B}">
      <dsp:nvSpPr>
        <dsp:cNvPr id="0" name=""/>
        <dsp:cNvSpPr/>
      </dsp:nvSpPr>
      <dsp:spPr>
        <a:xfrm>
          <a:off x="1164636" y="430"/>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755650">
            <a:lnSpc>
              <a:spcPct val="100000"/>
            </a:lnSpc>
            <a:spcBef>
              <a:spcPct val="0"/>
            </a:spcBef>
            <a:spcAft>
              <a:spcPct val="35000"/>
            </a:spcAft>
            <a:buNone/>
          </a:pPr>
          <a:r>
            <a:rPr lang="en-US" sz="1700" b="0" i="1" kern="1200" dirty="0"/>
            <a:t>Target audience is adolescent and pre-adolescent age group - where children generally get their first taste of an independent online existence.</a:t>
          </a:r>
          <a:endParaRPr lang="en-US" sz="1700" kern="1200" dirty="0"/>
        </a:p>
      </dsp:txBody>
      <dsp:txXfrm>
        <a:off x="1164636" y="430"/>
        <a:ext cx="9655763" cy="1008342"/>
      </dsp:txXfrm>
    </dsp:sp>
    <dsp:sp modelId="{49DC1CE0-E156-4801-8EA7-33AD9153A601}">
      <dsp:nvSpPr>
        <dsp:cNvPr id="0" name=""/>
        <dsp:cNvSpPr/>
      </dsp:nvSpPr>
      <dsp:spPr>
        <a:xfrm>
          <a:off x="0" y="1260859"/>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B3B0B-D94C-4508-8D98-C7FA3A45C866}">
      <dsp:nvSpPr>
        <dsp:cNvPr id="0" name=""/>
        <dsp:cNvSpPr/>
      </dsp:nvSpPr>
      <dsp:spPr>
        <a:xfrm>
          <a:off x="305023" y="1487736"/>
          <a:ext cx="554588" cy="554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526C61-9B36-4BBA-99AB-60F9CAC6C58F}">
      <dsp:nvSpPr>
        <dsp:cNvPr id="0" name=""/>
        <dsp:cNvSpPr/>
      </dsp:nvSpPr>
      <dsp:spPr>
        <a:xfrm>
          <a:off x="1164636" y="1260859"/>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755650">
            <a:lnSpc>
              <a:spcPct val="100000"/>
            </a:lnSpc>
            <a:spcBef>
              <a:spcPct val="0"/>
            </a:spcBef>
            <a:spcAft>
              <a:spcPct val="35000"/>
            </a:spcAft>
            <a:buNone/>
          </a:pPr>
          <a:r>
            <a:rPr lang="en-US" sz="1700" b="0" i="1" kern="1200" dirty="0"/>
            <a:t>A simple platform to provide insights about various concepts like password security, internet ethics, and anti-virus software.</a:t>
          </a:r>
          <a:endParaRPr lang="en-US" sz="1700" kern="1200" dirty="0"/>
        </a:p>
      </dsp:txBody>
      <dsp:txXfrm>
        <a:off x="1164636" y="1260859"/>
        <a:ext cx="9655763" cy="1008342"/>
      </dsp:txXfrm>
    </dsp:sp>
    <dsp:sp modelId="{D6AD0B6A-C0AA-4DFC-9F0D-943A560B39F1}">
      <dsp:nvSpPr>
        <dsp:cNvPr id="0" name=""/>
        <dsp:cNvSpPr/>
      </dsp:nvSpPr>
      <dsp:spPr>
        <a:xfrm>
          <a:off x="0" y="2521288"/>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A66F7-AA4A-40EF-8186-A9CFC1D4511F}">
      <dsp:nvSpPr>
        <dsp:cNvPr id="0" name=""/>
        <dsp:cNvSpPr/>
      </dsp:nvSpPr>
      <dsp:spPr>
        <a:xfrm>
          <a:off x="305023" y="2748165"/>
          <a:ext cx="554588" cy="554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FE5BC7-6122-4984-9FDC-FA598916B2FC}">
      <dsp:nvSpPr>
        <dsp:cNvPr id="0" name=""/>
        <dsp:cNvSpPr/>
      </dsp:nvSpPr>
      <dsp:spPr>
        <a:xfrm>
          <a:off x="1164636" y="2521288"/>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755650">
            <a:lnSpc>
              <a:spcPct val="100000"/>
            </a:lnSpc>
            <a:spcBef>
              <a:spcPct val="0"/>
            </a:spcBef>
            <a:spcAft>
              <a:spcPct val="35000"/>
            </a:spcAft>
            <a:buNone/>
          </a:pPr>
          <a:r>
            <a:rPr lang="en-US" sz="1700" b="0" i="1" kern="1200" dirty="0"/>
            <a:t>We hope to not only provide awareness, but actual and tangible outcomes so that the audience becomes capable of starting to be wary about online scams, cyber-bullying, information leakage, etc.</a:t>
          </a:r>
          <a:endParaRPr lang="en-US" sz="1700" kern="1200" dirty="0"/>
        </a:p>
      </dsp:txBody>
      <dsp:txXfrm>
        <a:off x="1164636" y="2521288"/>
        <a:ext cx="9655763" cy="1008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81FF0-732A-4478-8861-CD7EF62C574E}">
      <dsp:nvSpPr>
        <dsp:cNvPr id="0" name=""/>
        <dsp:cNvSpPr/>
      </dsp:nvSpPr>
      <dsp:spPr>
        <a:xfrm>
          <a:off x="0" y="573635"/>
          <a:ext cx="10820400" cy="10590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A080F-37C4-401D-983C-2DECF99E92A7}">
      <dsp:nvSpPr>
        <dsp:cNvPr id="0" name=""/>
        <dsp:cNvSpPr/>
      </dsp:nvSpPr>
      <dsp:spPr>
        <a:xfrm>
          <a:off x="320353" y="811914"/>
          <a:ext cx="582460" cy="5824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595C32-84C0-460F-8545-2D4C7C8C9C7F}">
      <dsp:nvSpPr>
        <dsp:cNvPr id="0" name=""/>
        <dsp:cNvSpPr/>
      </dsp:nvSpPr>
      <dsp:spPr>
        <a:xfrm>
          <a:off x="1223166" y="573635"/>
          <a:ext cx="9597233" cy="105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079" tIns="112079" rIns="112079" bIns="112079" numCol="1" spcCol="1270" anchor="ctr" anchorCtr="0">
          <a:noAutofit/>
        </a:bodyPr>
        <a:lstStyle/>
        <a:p>
          <a:pPr marL="0" lvl="0" indent="0" algn="l" defTabSz="844550">
            <a:lnSpc>
              <a:spcPct val="90000"/>
            </a:lnSpc>
            <a:spcBef>
              <a:spcPct val="0"/>
            </a:spcBef>
            <a:spcAft>
              <a:spcPct val="35000"/>
            </a:spcAft>
            <a:buNone/>
          </a:pPr>
          <a:r>
            <a:rPr lang="en-US" sz="1900" b="1" i="0" kern="1200" dirty="0"/>
            <a:t>Story Mode:</a:t>
          </a:r>
          <a:r>
            <a:rPr lang="en-US" sz="1900" b="0" i="0" kern="1200" dirty="0"/>
            <a:t> This is a guided educative experience with gameplay.</a:t>
          </a:r>
          <a:endParaRPr lang="en-US" sz="1900" kern="1200" dirty="0"/>
        </a:p>
      </dsp:txBody>
      <dsp:txXfrm>
        <a:off x="1223166" y="573635"/>
        <a:ext cx="9597233" cy="1059018"/>
      </dsp:txXfrm>
    </dsp:sp>
    <dsp:sp modelId="{F434D16C-697E-4492-8089-348ED503F6FB}">
      <dsp:nvSpPr>
        <dsp:cNvPr id="0" name=""/>
        <dsp:cNvSpPr/>
      </dsp:nvSpPr>
      <dsp:spPr>
        <a:xfrm>
          <a:off x="0" y="1897408"/>
          <a:ext cx="10820400" cy="10590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1280C-C20C-40EF-9528-39208432A18D}">
      <dsp:nvSpPr>
        <dsp:cNvPr id="0" name=""/>
        <dsp:cNvSpPr/>
      </dsp:nvSpPr>
      <dsp:spPr>
        <a:xfrm>
          <a:off x="320353" y="2135687"/>
          <a:ext cx="582460" cy="5824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093F0C-6D47-4D63-97D9-DAA117B3EBC6}">
      <dsp:nvSpPr>
        <dsp:cNvPr id="0" name=""/>
        <dsp:cNvSpPr/>
      </dsp:nvSpPr>
      <dsp:spPr>
        <a:xfrm>
          <a:off x="1223166" y="1897408"/>
          <a:ext cx="9597233" cy="105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079" tIns="112079" rIns="112079" bIns="112079" numCol="1" spcCol="1270" anchor="ctr" anchorCtr="0">
          <a:noAutofit/>
        </a:bodyPr>
        <a:lstStyle/>
        <a:p>
          <a:pPr marL="0" lvl="0" indent="0" algn="l" defTabSz="844550">
            <a:lnSpc>
              <a:spcPct val="90000"/>
            </a:lnSpc>
            <a:spcBef>
              <a:spcPct val="0"/>
            </a:spcBef>
            <a:spcAft>
              <a:spcPct val="35000"/>
            </a:spcAft>
            <a:buNone/>
          </a:pPr>
          <a:r>
            <a:rPr lang="en-US" sz="1900" b="1" i="0" kern="1200" dirty="0"/>
            <a:t>Arcade Mode:</a:t>
          </a:r>
          <a:r>
            <a:rPr lang="en-US" sz="1900" b="0" i="0" kern="1200" dirty="0"/>
            <a:t> This allows the audience to play the above games independently. They can choose difficulty levels and play as single players or in multiplayer mode.</a:t>
          </a:r>
          <a:endParaRPr lang="en-US" sz="1900" kern="1200" dirty="0"/>
        </a:p>
      </dsp:txBody>
      <dsp:txXfrm>
        <a:off x="1223166" y="1897408"/>
        <a:ext cx="9597233" cy="10590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E1CA132-B729-4963-B9E8-35C57F24F671}" type="datetimeFigureOut">
              <a:rPr lang="en-IN" smtClean="0"/>
              <a:t>19-04-2024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333241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1CA132-B729-4963-B9E8-35C57F24F671}"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178038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E1CA132-B729-4963-B9E8-35C57F24F671}" type="datetimeFigureOut">
              <a:rPr lang="en-IN" smtClean="0"/>
              <a:t>19-04-2024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23742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E1CA132-B729-4963-B9E8-35C57F24F671}" type="datetimeFigureOut">
              <a:rPr lang="en-IN" smtClean="0"/>
              <a:t>19-04-2024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5A2A1F1-AD38-424A-BBE1-04B8F3F7953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352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E1CA132-B729-4963-B9E8-35C57F24F671}" type="datetimeFigureOut">
              <a:rPr lang="en-IN" smtClean="0"/>
              <a:t>19-04-2024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2248917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1CA132-B729-4963-B9E8-35C57F24F671}"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3851518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1CA132-B729-4963-B9E8-35C57F24F671}"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606797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CA132-B729-4963-B9E8-35C57F24F671}"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695547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E1CA132-B729-4963-B9E8-35C57F24F671}" type="datetimeFigureOut">
              <a:rPr lang="en-IN" smtClean="0"/>
              <a:t>19-04-2024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113823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CA132-B729-4963-B9E8-35C57F24F671}"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283462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E1CA132-B729-4963-B9E8-35C57F24F671}" type="datetimeFigureOut">
              <a:rPr lang="en-IN" smtClean="0"/>
              <a:t>19-04-2024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162214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CA132-B729-4963-B9E8-35C57F24F671}"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175149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1CA132-B729-4963-B9E8-35C57F24F671}"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222058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CA132-B729-4963-B9E8-35C57F24F671}"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85685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CA132-B729-4963-B9E8-35C57F24F671}"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325999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1CA132-B729-4963-B9E8-35C57F24F671}"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140562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1CA132-B729-4963-B9E8-35C57F24F671}"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A2A1F1-AD38-424A-BBE1-04B8F3F79535}" type="slidenum">
              <a:rPr lang="en-IN" smtClean="0"/>
              <a:t>‹#›</a:t>
            </a:fld>
            <a:endParaRPr lang="en-IN"/>
          </a:p>
        </p:txBody>
      </p:sp>
    </p:spTree>
    <p:extLst>
      <p:ext uri="{BB962C8B-B14F-4D97-AF65-F5344CB8AC3E}">
        <p14:creationId xmlns:p14="http://schemas.microsoft.com/office/powerpoint/2010/main" val="169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1CA132-B729-4963-B9E8-35C57F24F671}" type="datetimeFigureOut">
              <a:rPr lang="en-IN" smtClean="0"/>
              <a:t>19-04-2024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A2A1F1-AD38-424A-BBE1-04B8F3F79535}" type="slidenum">
              <a:rPr lang="en-IN" smtClean="0"/>
              <a:t>‹#›</a:t>
            </a:fld>
            <a:endParaRPr lang="en-IN"/>
          </a:p>
        </p:txBody>
      </p:sp>
    </p:spTree>
    <p:extLst>
      <p:ext uri="{BB962C8B-B14F-4D97-AF65-F5344CB8AC3E}">
        <p14:creationId xmlns:p14="http://schemas.microsoft.com/office/powerpoint/2010/main" val="51946214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3B871906-7810-EA11-EFBD-06A2CB7CC7C0}"/>
              </a:ext>
            </a:extLst>
          </p:cNvPr>
          <p:cNvSpPr>
            <a:spLocks noGrp="1"/>
          </p:cNvSpPr>
          <p:nvPr>
            <p:ph type="ctrTitle"/>
          </p:nvPr>
        </p:nvSpPr>
        <p:spPr>
          <a:xfrm>
            <a:off x="4976028" y="965200"/>
            <a:ext cx="6170943" cy="4329641"/>
          </a:xfrm>
        </p:spPr>
        <p:txBody>
          <a:bodyPr vert="horz" lIns="91440" tIns="45720" rIns="91440" bIns="45720" rtlCol="0" anchor="ctr">
            <a:normAutofit/>
          </a:bodyPr>
          <a:lstStyle/>
          <a:p>
            <a:r>
              <a:rPr lang="en-US" sz="5400" dirty="0"/>
              <a:t>Cyber Adventures</a:t>
            </a:r>
          </a:p>
        </p:txBody>
      </p:sp>
      <p:sp>
        <p:nvSpPr>
          <p:cNvPr id="4" name="TextBox 3">
            <a:extLst>
              <a:ext uri="{FF2B5EF4-FFF2-40B4-BE49-F238E27FC236}">
                <a16:creationId xmlns:a16="http://schemas.microsoft.com/office/drawing/2014/main" id="{21807719-5BBA-FBBD-7AAD-907761CEE7A4}"/>
              </a:ext>
            </a:extLst>
          </p:cNvPr>
          <p:cNvSpPr txBox="1"/>
          <p:nvPr/>
        </p:nvSpPr>
        <p:spPr>
          <a:xfrm>
            <a:off x="965200" y="965200"/>
            <a:ext cx="3367361" cy="4329641"/>
          </a:xfrm>
          <a:prstGeom prst="rect">
            <a:avLst/>
          </a:prstGeom>
        </p:spPr>
        <p:txBody>
          <a:bodyPr vert="horz" lIns="91440" tIns="45720" rIns="91440" bIns="45720" rtlCol="0" anchor="ctr">
            <a:normAutofit/>
          </a:bodyPr>
          <a:lstStyle/>
          <a:p>
            <a:pPr algn="r" defTabSz="914400">
              <a:lnSpc>
                <a:spcPct val="90000"/>
              </a:lnSpc>
              <a:spcBef>
                <a:spcPts val="1000"/>
              </a:spcBef>
              <a:buClr>
                <a:schemeClr val="bg2">
                  <a:lumMod val="40000"/>
                  <a:lumOff val="60000"/>
                </a:schemeClr>
              </a:buClr>
              <a:buSzPct val="80000"/>
            </a:pPr>
            <a:r>
              <a:rPr lang="en-US" sz="2000" cap="all"/>
              <a:t>By Pritesh Mehta and Poojan Shah</a:t>
            </a:r>
          </a:p>
        </p:txBody>
      </p:sp>
      <p:cxnSp>
        <p:nvCxnSpPr>
          <p:cNvPr id="27" name="Straight Connector 2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4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 name="TextBox 2">
            <a:extLst>
              <a:ext uri="{FF2B5EF4-FFF2-40B4-BE49-F238E27FC236}">
                <a16:creationId xmlns:a16="http://schemas.microsoft.com/office/drawing/2014/main" id="{55AB3C8D-8431-5F76-E761-BAFBE89B20B2}"/>
              </a:ext>
            </a:extLst>
          </p:cNvPr>
          <p:cNvSpPr txBox="1"/>
          <p:nvPr/>
        </p:nvSpPr>
        <p:spPr>
          <a:xfrm>
            <a:off x="2895600" y="764373"/>
            <a:ext cx="8610600"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b="1" i="0" kern="1200" cap="all" baseline="0" dirty="0">
                <a:solidFill>
                  <a:schemeClr val="tx1"/>
                </a:solidFill>
                <a:effectLst/>
                <a:latin typeface="+mj-lt"/>
                <a:ea typeface="+mj-ea"/>
                <a:cs typeface="+mj-cs"/>
              </a:rPr>
              <a:t>EVALUATION PARAMETERS</a:t>
            </a:r>
            <a:endParaRPr lang="en-US" sz="4000" kern="1200" cap="all" baseline="0" dirty="0">
              <a:solidFill>
                <a:schemeClr val="tx1"/>
              </a:solidFill>
              <a:latin typeface="+mj-lt"/>
              <a:ea typeface="+mj-ea"/>
              <a:cs typeface="+mj-cs"/>
            </a:endParaRPr>
          </a:p>
        </p:txBody>
      </p:sp>
      <p:sp>
        <p:nvSpPr>
          <p:cNvPr id="28" name="TextBox 27">
            <a:extLst>
              <a:ext uri="{FF2B5EF4-FFF2-40B4-BE49-F238E27FC236}">
                <a16:creationId xmlns:a16="http://schemas.microsoft.com/office/drawing/2014/main" id="{C40C0D5F-870A-289F-75F5-89438C514119}"/>
              </a:ext>
            </a:extLst>
          </p:cNvPr>
          <p:cNvSpPr txBox="1"/>
          <p:nvPr/>
        </p:nvSpPr>
        <p:spPr>
          <a:xfrm>
            <a:off x="677333" y="2194560"/>
            <a:ext cx="5816600" cy="4024125"/>
          </a:xfrm>
          <a:prstGeom prst="rect">
            <a:avLst/>
          </a:prstGeom>
        </p:spPr>
        <p:txBody>
          <a:bodyPr vert="horz" lIns="91440" tIns="45720" rIns="91440" bIns="45720" rtlCol="0">
            <a:normAutofit/>
          </a:bodyPr>
          <a:lstStyle/>
          <a:p>
            <a:pPr marL="228600" indent="-342900" defTabSz="914400">
              <a:lnSpc>
                <a:spcPct val="90000"/>
              </a:lnSpc>
              <a:spcAft>
                <a:spcPts val="600"/>
              </a:spcAft>
              <a:buFont typeface="+mj-lt"/>
              <a:buAutoNum type="arabicPeriod"/>
            </a:pPr>
            <a:r>
              <a:rPr lang="en-US" b="1" i="0" dirty="0">
                <a:effectLst/>
              </a:rPr>
              <a:t>Developer Practices</a:t>
            </a:r>
            <a:endParaRPr lang="en-US" b="0" i="0" dirty="0">
              <a:effectLst/>
            </a:endParaRPr>
          </a:p>
          <a:p>
            <a:pPr marL="228600" indent="-342900" defTabSz="914400">
              <a:lnSpc>
                <a:spcPct val="90000"/>
              </a:lnSpc>
              <a:spcAft>
                <a:spcPts val="600"/>
              </a:spcAft>
              <a:buFont typeface="+mj-lt"/>
              <a:buAutoNum type="arabicPeriod"/>
            </a:pPr>
            <a:r>
              <a:rPr lang="en-US" b="1" i="0" dirty="0">
                <a:effectLst/>
              </a:rPr>
              <a:t>Social Cause:</a:t>
            </a:r>
            <a:endParaRPr lang="en-US" b="0" i="0" dirty="0">
              <a:effectLst/>
            </a:endParaRPr>
          </a:p>
          <a:p>
            <a:pPr marL="971550" lvl="1" indent="-342900" defTabSz="914400">
              <a:lnSpc>
                <a:spcPct val="90000"/>
              </a:lnSpc>
              <a:spcAft>
                <a:spcPts val="600"/>
              </a:spcAft>
              <a:buFont typeface="Arial" panose="020B0604020202020204" pitchFamily="34" charset="0"/>
              <a:buChar char="•"/>
            </a:pPr>
            <a:r>
              <a:rPr lang="en-US" b="0" i="0" dirty="0">
                <a:effectLst/>
              </a:rPr>
              <a:t>A useful cause related to tech</a:t>
            </a:r>
          </a:p>
          <a:p>
            <a:pPr marL="228600" indent="-342900" defTabSz="914400">
              <a:lnSpc>
                <a:spcPct val="90000"/>
              </a:lnSpc>
              <a:spcAft>
                <a:spcPts val="600"/>
              </a:spcAft>
              <a:buFont typeface="+mj-lt"/>
              <a:buAutoNum type="arabicPeriod"/>
            </a:pPr>
            <a:r>
              <a:rPr lang="en-US" b="1" i="0" dirty="0">
                <a:effectLst/>
              </a:rPr>
              <a:t>Use of DSA Knowledge</a:t>
            </a:r>
            <a:endParaRPr lang="en-US" b="0" i="0" dirty="0">
              <a:effectLst/>
            </a:endParaRPr>
          </a:p>
          <a:p>
            <a:pPr marL="228600" indent="-342900" defTabSz="914400">
              <a:lnSpc>
                <a:spcPct val="90000"/>
              </a:lnSpc>
              <a:spcAft>
                <a:spcPts val="600"/>
              </a:spcAft>
              <a:buFont typeface="+mj-lt"/>
              <a:buAutoNum type="arabicPeriod"/>
            </a:pPr>
            <a:r>
              <a:rPr lang="en-US" b="1" i="0" dirty="0">
                <a:effectLst/>
              </a:rPr>
              <a:t>Interesting Game Mechanics</a:t>
            </a:r>
            <a:endParaRPr lang="en-US" b="0" i="0" dirty="0">
              <a:effectLst/>
            </a:endParaRPr>
          </a:p>
          <a:p>
            <a:pPr marL="228600" indent="-342900" defTabSz="914400">
              <a:lnSpc>
                <a:spcPct val="90000"/>
              </a:lnSpc>
              <a:spcAft>
                <a:spcPts val="600"/>
              </a:spcAft>
              <a:buFont typeface="+mj-lt"/>
              <a:buAutoNum type="arabicPeriod"/>
            </a:pPr>
            <a:r>
              <a:rPr lang="en-US" b="1" i="0" dirty="0">
                <a:effectLst/>
              </a:rPr>
              <a:t>Smooth Navigation Experience</a:t>
            </a:r>
            <a:endParaRPr lang="en-US" b="0" i="0" dirty="0">
              <a:effectLst/>
            </a:endParaRPr>
          </a:p>
          <a:p>
            <a:pPr marL="228600" indent="-342900" defTabSz="914400">
              <a:lnSpc>
                <a:spcPct val="90000"/>
              </a:lnSpc>
              <a:spcAft>
                <a:spcPts val="600"/>
              </a:spcAft>
              <a:buFont typeface="+mj-lt"/>
              <a:buAutoNum type="arabicPeriod"/>
            </a:pPr>
            <a:r>
              <a:rPr lang="en-US" b="1" i="0" dirty="0">
                <a:effectLst/>
              </a:rPr>
              <a:t>Inclusion of:</a:t>
            </a:r>
            <a:endParaRPr lang="en-US" b="0" i="0" dirty="0">
              <a:effectLst/>
            </a:endParaRPr>
          </a:p>
          <a:p>
            <a:pPr marL="971550" lvl="1" indent="-342900" defTabSz="914400">
              <a:lnSpc>
                <a:spcPct val="90000"/>
              </a:lnSpc>
              <a:spcAft>
                <a:spcPts val="600"/>
              </a:spcAft>
              <a:buFont typeface="Arial" panose="020B0604020202020204" pitchFamily="34" charset="0"/>
              <a:buChar char="•"/>
            </a:pPr>
            <a:r>
              <a:rPr lang="en-US" b="0" i="0" dirty="0">
                <a:effectLst/>
              </a:rPr>
              <a:t>Game levels</a:t>
            </a:r>
          </a:p>
          <a:p>
            <a:pPr marL="971550" lvl="1" indent="-342900" defTabSz="914400">
              <a:lnSpc>
                <a:spcPct val="90000"/>
              </a:lnSpc>
              <a:spcAft>
                <a:spcPts val="600"/>
              </a:spcAft>
              <a:buFont typeface="Arial" panose="020B0604020202020204" pitchFamily="34" charset="0"/>
              <a:buChar char="•"/>
            </a:pPr>
            <a:r>
              <a:rPr lang="en-US" b="0" i="0" dirty="0">
                <a:effectLst/>
              </a:rPr>
              <a:t>Multiplayer options</a:t>
            </a:r>
          </a:p>
          <a:p>
            <a:pPr marL="228600" indent="-342900" defTabSz="914400">
              <a:lnSpc>
                <a:spcPct val="90000"/>
              </a:lnSpc>
              <a:spcAft>
                <a:spcPts val="600"/>
              </a:spcAft>
              <a:buFont typeface="+mj-lt"/>
              <a:buAutoNum type="arabicPeriod"/>
            </a:pPr>
            <a:r>
              <a:rPr lang="en-US" b="1" i="0" dirty="0">
                <a:effectLst/>
              </a:rPr>
              <a:t>Story and Arcade Mode for Education and Fun</a:t>
            </a:r>
            <a:endParaRPr lang="en-US" b="0" i="0" dirty="0">
              <a:effectLst/>
            </a:endParaRPr>
          </a:p>
          <a:p>
            <a:pPr marL="228600" indent="-342900" defTabSz="914400">
              <a:lnSpc>
                <a:spcPct val="90000"/>
              </a:lnSpc>
              <a:spcAft>
                <a:spcPts val="600"/>
              </a:spcAft>
              <a:buFont typeface="+mj-lt"/>
              <a:buAutoNum type="arabicPeriod"/>
            </a:pPr>
            <a:endParaRPr lang="en-US" dirty="0"/>
          </a:p>
        </p:txBody>
      </p:sp>
      <p:pic>
        <p:nvPicPr>
          <p:cNvPr id="60" name="Graphic 59" descr="Education">
            <a:extLst>
              <a:ext uri="{FF2B5EF4-FFF2-40B4-BE49-F238E27FC236}">
                <a16:creationId xmlns:a16="http://schemas.microsoft.com/office/drawing/2014/main" id="{9A9B918E-A3B7-BE46-78D7-D7F94F534A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5658" y="2194560"/>
            <a:ext cx="3639337" cy="3557991"/>
          </a:xfrm>
          <a:prstGeom prst="rect">
            <a:avLst/>
          </a:prstGeom>
        </p:spPr>
      </p:pic>
    </p:spTree>
    <p:extLst>
      <p:ext uri="{BB962C8B-B14F-4D97-AF65-F5344CB8AC3E}">
        <p14:creationId xmlns:p14="http://schemas.microsoft.com/office/powerpoint/2010/main" val="61554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1" name="Picture 3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extBox 1">
            <a:extLst>
              <a:ext uri="{FF2B5EF4-FFF2-40B4-BE49-F238E27FC236}">
                <a16:creationId xmlns:a16="http://schemas.microsoft.com/office/drawing/2014/main" id="{3327C2B5-E8CF-CD50-D662-536BA3DE44C9}"/>
              </a:ext>
            </a:extLst>
          </p:cNvPr>
          <p:cNvSpPr txBox="1"/>
          <p:nvPr/>
        </p:nvSpPr>
        <p:spPr>
          <a:xfrm>
            <a:off x="4687410" y="1803405"/>
            <a:ext cx="6132990" cy="182509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6000" cap="all" dirty="0">
                <a:latin typeface="+mj-lt"/>
                <a:ea typeface="+mj-ea"/>
                <a:cs typeface="+mj-cs"/>
              </a:rPr>
              <a:t>THANK YOU</a:t>
            </a:r>
          </a:p>
        </p:txBody>
      </p:sp>
      <p:pic>
        <p:nvPicPr>
          <p:cNvPr id="26" name="Graphic 25" descr="Handshake">
            <a:extLst>
              <a:ext uri="{FF2B5EF4-FFF2-40B4-BE49-F238E27FC236}">
                <a16:creationId xmlns:a16="http://schemas.microsoft.com/office/drawing/2014/main" id="{E74FE7FE-7EC7-441E-8A33-B5C416785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187883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7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extBox 1">
            <a:extLst>
              <a:ext uri="{FF2B5EF4-FFF2-40B4-BE49-F238E27FC236}">
                <a16:creationId xmlns:a16="http://schemas.microsoft.com/office/drawing/2014/main" id="{3505C9DD-48B0-6583-C813-89E1F5F379D7}"/>
              </a:ext>
            </a:extLst>
          </p:cNvPr>
          <p:cNvSpPr txBox="1"/>
          <p:nvPr/>
        </p:nvSpPr>
        <p:spPr>
          <a:xfrm>
            <a:off x="619760" y="764373"/>
            <a:ext cx="6832600"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kern="1200" cap="all" baseline="0" dirty="0">
                <a:solidFill>
                  <a:schemeClr val="tx1"/>
                </a:solidFill>
                <a:latin typeface="+mj-lt"/>
                <a:ea typeface="+mj-ea"/>
                <a:cs typeface="+mj-cs"/>
              </a:rPr>
              <a:t>Social Cause</a:t>
            </a:r>
          </a:p>
        </p:txBody>
      </p:sp>
      <p:sp>
        <p:nvSpPr>
          <p:cNvPr id="37" name="TextBox 36">
            <a:extLst>
              <a:ext uri="{FF2B5EF4-FFF2-40B4-BE49-F238E27FC236}">
                <a16:creationId xmlns:a16="http://schemas.microsoft.com/office/drawing/2014/main" id="{BE145C3E-F401-D115-B21C-68BCB663CC5A}"/>
              </a:ext>
            </a:extLst>
          </p:cNvPr>
          <p:cNvSpPr txBox="1"/>
          <p:nvPr/>
        </p:nvSpPr>
        <p:spPr>
          <a:xfrm>
            <a:off x="619760" y="2833875"/>
            <a:ext cx="6832600" cy="3323393"/>
          </a:xfrm>
          <a:prstGeom prst="rect">
            <a:avLst/>
          </a:prstGeom>
        </p:spPr>
        <p:txBody>
          <a:bodyPr vert="horz" lIns="91440" tIns="45720" rIns="91440" bIns="45720" rtlCol="0">
            <a:normAutofit/>
          </a:bodyPr>
          <a:lstStyle/>
          <a:p>
            <a:pPr marL="342900" indent="-228600" defTabSz="914400">
              <a:lnSpc>
                <a:spcPct val="90000"/>
              </a:lnSpc>
              <a:buFont typeface="Arial" panose="020B0604020202020204" pitchFamily="34" charset="0"/>
              <a:buChar char="•"/>
            </a:pPr>
            <a:r>
              <a:rPr lang="en-US" b="0" dirty="0">
                <a:effectLst/>
              </a:rPr>
              <a:t>In this age of increasing digital exposure, it is pertinent that children be educated about a safe and secure stay in the online world – they should have a basic understanding of cyber-security.</a:t>
            </a:r>
          </a:p>
          <a:p>
            <a:pPr marL="342900" indent="-228600" defTabSz="914400">
              <a:lnSpc>
                <a:spcPct val="90000"/>
              </a:lnSpc>
              <a:buFont typeface="Arial" panose="020B0604020202020204" pitchFamily="34" charset="0"/>
              <a:buChar char="•"/>
            </a:pPr>
            <a:endParaRPr lang="en-US" b="0" dirty="0">
              <a:effectLst/>
            </a:endParaRPr>
          </a:p>
          <a:p>
            <a:pPr marL="342900" indent="-228600" defTabSz="914400">
              <a:lnSpc>
                <a:spcPct val="90000"/>
              </a:lnSpc>
              <a:buFont typeface="Arial" panose="020B0604020202020204" pitchFamily="34" charset="0"/>
              <a:buChar char="•"/>
            </a:pPr>
            <a:r>
              <a:rPr lang="en-US" b="0" dirty="0">
                <a:effectLst/>
              </a:rPr>
              <a:t>Our game aims to provide this education in an interactive and gamified manner to increase reach and accessibility.</a:t>
            </a:r>
          </a:p>
          <a:p>
            <a:pPr indent="-228600" defTabSz="914400">
              <a:lnSpc>
                <a:spcPct val="90000"/>
              </a:lnSpc>
              <a:spcAft>
                <a:spcPts val="600"/>
              </a:spcAft>
              <a:buFont typeface="Arial" panose="020B0604020202020204" pitchFamily="34" charset="0"/>
              <a:buChar char="•"/>
            </a:pPr>
            <a:endParaRPr lang="en-US" dirty="0"/>
          </a:p>
          <a:p>
            <a:pPr marL="57150" indent="-228600" defTabSz="914400">
              <a:lnSpc>
                <a:spcPct val="90000"/>
              </a:lnSpc>
              <a:spcAft>
                <a:spcPts val="600"/>
              </a:spcAft>
              <a:buFont typeface="Arial" panose="020B0604020202020204" pitchFamily="34" charset="0"/>
              <a:buChar char="•"/>
            </a:pPr>
            <a:endParaRPr lang="en-US" dirty="0"/>
          </a:p>
        </p:txBody>
      </p:sp>
      <p:pic>
        <p:nvPicPr>
          <p:cNvPr id="5" name="Picture 4" descr="Robot operating a machine">
            <a:extLst>
              <a:ext uri="{FF2B5EF4-FFF2-40B4-BE49-F238E27FC236}">
                <a16:creationId xmlns:a16="http://schemas.microsoft.com/office/drawing/2014/main" id="{832BAB3E-90FC-34B6-9D65-DCDEAAE72585}"/>
              </a:ext>
            </a:extLst>
          </p:cNvPr>
          <p:cNvPicPr>
            <a:picLocks noChangeAspect="1"/>
          </p:cNvPicPr>
          <p:nvPr/>
        </p:nvPicPr>
        <p:blipFill rotWithShape="1">
          <a:blip r:embed="rId3"/>
          <a:srcRect l="24213" r="23495" b="1"/>
          <a:stretch/>
        </p:blipFill>
        <p:spPr>
          <a:xfrm>
            <a:off x="7861238" y="807540"/>
            <a:ext cx="3644962" cy="5349728"/>
          </a:xfrm>
          <a:prstGeom prst="rect">
            <a:avLst/>
          </a:prstGeom>
        </p:spPr>
      </p:pic>
    </p:spTree>
    <p:extLst>
      <p:ext uri="{BB962C8B-B14F-4D97-AF65-F5344CB8AC3E}">
        <p14:creationId xmlns:p14="http://schemas.microsoft.com/office/powerpoint/2010/main" val="259398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extBox 1">
            <a:extLst>
              <a:ext uri="{FF2B5EF4-FFF2-40B4-BE49-F238E27FC236}">
                <a16:creationId xmlns:a16="http://schemas.microsoft.com/office/drawing/2014/main" id="{3505C9DD-48B0-6583-C813-89E1F5F379D7}"/>
              </a:ext>
            </a:extLst>
          </p:cNvPr>
          <p:cNvSpPr txBox="1"/>
          <p:nvPr/>
        </p:nvSpPr>
        <p:spPr>
          <a:xfrm>
            <a:off x="2895600" y="764373"/>
            <a:ext cx="8610600"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a:latin typeface="+mj-lt"/>
                <a:ea typeface="+mj-ea"/>
                <a:cs typeface="+mj-cs"/>
              </a:rPr>
              <a:t>Aim of the Game</a:t>
            </a:r>
          </a:p>
        </p:txBody>
      </p:sp>
      <p:graphicFrame>
        <p:nvGraphicFramePr>
          <p:cNvPr id="52" name="TextBox 36">
            <a:extLst>
              <a:ext uri="{FF2B5EF4-FFF2-40B4-BE49-F238E27FC236}">
                <a16:creationId xmlns:a16="http://schemas.microsoft.com/office/drawing/2014/main" id="{30AA4AB2-336F-6353-DAAA-10F23789C34C}"/>
              </a:ext>
            </a:extLst>
          </p:cNvPr>
          <p:cNvGraphicFramePr/>
          <p:nvPr>
            <p:extLst>
              <p:ext uri="{D42A27DB-BD31-4B8C-83A1-F6EECF244321}">
                <p14:modId xmlns:p14="http://schemas.microsoft.com/office/powerpoint/2010/main" val="353611368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651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D9615A-0867-AC9D-A1E9-A7BA815707F3}"/>
              </a:ext>
            </a:extLst>
          </p:cNvPr>
          <p:cNvPicPr>
            <a:picLocks noChangeAspect="1"/>
          </p:cNvPicPr>
          <p:nvPr/>
        </p:nvPicPr>
        <p:blipFill>
          <a:blip r:embed="rId2"/>
          <a:stretch>
            <a:fillRect/>
          </a:stretch>
        </p:blipFill>
        <p:spPr>
          <a:xfrm>
            <a:off x="9355981" y="1577308"/>
            <a:ext cx="2301223" cy="1714677"/>
          </a:xfrm>
          <a:prstGeom prst="rect">
            <a:avLst/>
          </a:prstGeom>
        </p:spPr>
      </p:pic>
      <p:pic>
        <p:nvPicPr>
          <p:cNvPr id="5" name="Picture 4">
            <a:extLst>
              <a:ext uri="{FF2B5EF4-FFF2-40B4-BE49-F238E27FC236}">
                <a16:creationId xmlns:a16="http://schemas.microsoft.com/office/drawing/2014/main" id="{C1C41907-A691-1728-7F00-6127A71DF47E}"/>
              </a:ext>
            </a:extLst>
          </p:cNvPr>
          <p:cNvPicPr>
            <a:picLocks noChangeAspect="1"/>
          </p:cNvPicPr>
          <p:nvPr/>
        </p:nvPicPr>
        <p:blipFill>
          <a:blip r:embed="rId3"/>
          <a:stretch>
            <a:fillRect/>
          </a:stretch>
        </p:blipFill>
        <p:spPr>
          <a:xfrm>
            <a:off x="9287887" y="4906927"/>
            <a:ext cx="2271442" cy="1714677"/>
          </a:xfrm>
          <a:prstGeom prst="rect">
            <a:avLst/>
          </a:prstGeom>
        </p:spPr>
      </p:pic>
      <p:pic>
        <p:nvPicPr>
          <p:cNvPr id="7" name="Picture 6">
            <a:extLst>
              <a:ext uri="{FF2B5EF4-FFF2-40B4-BE49-F238E27FC236}">
                <a16:creationId xmlns:a16="http://schemas.microsoft.com/office/drawing/2014/main" id="{14FBB684-5E0F-D910-06A0-885A5BE12C9E}"/>
              </a:ext>
            </a:extLst>
          </p:cNvPr>
          <p:cNvPicPr>
            <a:picLocks noChangeAspect="1"/>
          </p:cNvPicPr>
          <p:nvPr/>
        </p:nvPicPr>
        <p:blipFill>
          <a:blip r:embed="rId4"/>
          <a:stretch>
            <a:fillRect/>
          </a:stretch>
        </p:blipFill>
        <p:spPr>
          <a:xfrm>
            <a:off x="717819" y="3034406"/>
            <a:ext cx="2234275" cy="1714677"/>
          </a:xfrm>
          <a:prstGeom prst="rect">
            <a:avLst/>
          </a:prstGeom>
        </p:spPr>
      </p:pic>
      <p:sp>
        <p:nvSpPr>
          <p:cNvPr id="8" name="TextBox 7">
            <a:extLst>
              <a:ext uri="{FF2B5EF4-FFF2-40B4-BE49-F238E27FC236}">
                <a16:creationId xmlns:a16="http://schemas.microsoft.com/office/drawing/2014/main" id="{8921AEE1-4EAA-45D2-38C2-E98A8425D438}"/>
              </a:ext>
            </a:extLst>
          </p:cNvPr>
          <p:cNvSpPr txBox="1"/>
          <p:nvPr/>
        </p:nvSpPr>
        <p:spPr>
          <a:xfrm>
            <a:off x="7361964" y="622554"/>
            <a:ext cx="2836033" cy="646331"/>
          </a:xfrm>
          <a:prstGeom prst="rect">
            <a:avLst/>
          </a:prstGeom>
          <a:noFill/>
        </p:spPr>
        <p:txBody>
          <a:bodyPr wrap="none" rtlCol="0">
            <a:spAutoFit/>
          </a:bodyPr>
          <a:lstStyle/>
          <a:p>
            <a:r>
              <a:rPr lang="en-IN" sz="3600" dirty="0">
                <a:latin typeface="+mj-lt"/>
              </a:rPr>
              <a:t>Mini Games</a:t>
            </a:r>
          </a:p>
        </p:txBody>
      </p:sp>
      <p:sp>
        <p:nvSpPr>
          <p:cNvPr id="9" name="TextBox 8">
            <a:extLst>
              <a:ext uri="{FF2B5EF4-FFF2-40B4-BE49-F238E27FC236}">
                <a16:creationId xmlns:a16="http://schemas.microsoft.com/office/drawing/2014/main" id="{88460245-8449-2329-70A5-D9D4A302B398}"/>
              </a:ext>
            </a:extLst>
          </p:cNvPr>
          <p:cNvSpPr txBox="1"/>
          <p:nvPr/>
        </p:nvSpPr>
        <p:spPr>
          <a:xfrm>
            <a:off x="717819" y="1813917"/>
            <a:ext cx="8775021" cy="923330"/>
          </a:xfrm>
          <a:prstGeom prst="rect">
            <a:avLst/>
          </a:prstGeom>
          <a:noFill/>
        </p:spPr>
        <p:txBody>
          <a:bodyPr wrap="square" rtlCol="0">
            <a:spAutoFit/>
          </a:bodyPr>
          <a:lstStyle/>
          <a:p>
            <a:pPr algn="l"/>
            <a:r>
              <a:rPr lang="en-US" b="1" i="0" dirty="0">
                <a:solidFill>
                  <a:srgbClr val="ECECEC"/>
                </a:solidFill>
                <a:effectLst/>
                <a:latin typeface="Söhne"/>
              </a:rPr>
              <a:t>Password Game:</a:t>
            </a:r>
            <a:r>
              <a:rPr lang="en-US" b="0" i="0" dirty="0">
                <a:solidFill>
                  <a:srgbClr val="ECECEC"/>
                </a:solidFill>
                <a:effectLst/>
                <a:latin typeface="Söhne"/>
              </a:rPr>
              <a:t> A puzzle-like game </a:t>
            </a:r>
            <a:r>
              <a:rPr lang="en-US" b="0" i="0" dirty="0">
                <a:solidFill>
                  <a:srgbClr val="ECECEC"/>
                </a:solidFill>
                <a:effectLst/>
              </a:rPr>
              <a:t>to</a:t>
            </a:r>
            <a:r>
              <a:rPr lang="en-US" b="0" i="0" dirty="0">
                <a:solidFill>
                  <a:srgbClr val="ECECEC"/>
                </a:solidFill>
                <a:effectLst/>
                <a:latin typeface="Söhne"/>
              </a:rPr>
              <a:t> create strong passwords while maintaining constraints. The hard mode features more mathematical puzzles and invisible passwords.</a:t>
            </a:r>
          </a:p>
          <a:p>
            <a:endParaRPr lang="en-IN" dirty="0"/>
          </a:p>
        </p:txBody>
      </p:sp>
      <p:sp>
        <p:nvSpPr>
          <p:cNvPr id="11" name="TextBox 10">
            <a:extLst>
              <a:ext uri="{FF2B5EF4-FFF2-40B4-BE49-F238E27FC236}">
                <a16:creationId xmlns:a16="http://schemas.microsoft.com/office/drawing/2014/main" id="{261AB80A-DA2B-C50D-8739-3A18F17FF2E4}"/>
              </a:ext>
            </a:extLst>
          </p:cNvPr>
          <p:cNvSpPr txBox="1"/>
          <p:nvPr/>
        </p:nvSpPr>
        <p:spPr>
          <a:xfrm>
            <a:off x="3078407" y="3537290"/>
            <a:ext cx="8395774" cy="646331"/>
          </a:xfrm>
          <a:prstGeom prst="rect">
            <a:avLst/>
          </a:prstGeom>
          <a:noFill/>
        </p:spPr>
        <p:txBody>
          <a:bodyPr wrap="square" rtlCol="0">
            <a:spAutoFit/>
          </a:bodyPr>
          <a:lstStyle/>
          <a:p>
            <a:r>
              <a:rPr lang="en-US" b="1" i="0" dirty="0">
                <a:solidFill>
                  <a:srgbClr val="ECECEC"/>
                </a:solidFill>
                <a:effectLst/>
              </a:rPr>
              <a:t>Rocket Game:</a:t>
            </a:r>
            <a:r>
              <a:rPr lang="en-US" b="0" i="0" dirty="0">
                <a:solidFill>
                  <a:srgbClr val="ECECEC"/>
                </a:solidFill>
                <a:effectLst/>
              </a:rPr>
              <a:t> A fun arcade game to prevent viruses from crossing over your computer.</a:t>
            </a:r>
          </a:p>
        </p:txBody>
      </p:sp>
      <p:sp>
        <p:nvSpPr>
          <p:cNvPr id="12" name="TextBox 11">
            <a:extLst>
              <a:ext uri="{FF2B5EF4-FFF2-40B4-BE49-F238E27FC236}">
                <a16:creationId xmlns:a16="http://schemas.microsoft.com/office/drawing/2014/main" id="{9EFD60D2-A12F-E259-244D-F8C749075C95}"/>
              </a:ext>
            </a:extLst>
          </p:cNvPr>
          <p:cNvSpPr txBox="1"/>
          <p:nvPr/>
        </p:nvSpPr>
        <p:spPr>
          <a:xfrm>
            <a:off x="717819" y="5589115"/>
            <a:ext cx="8323157" cy="646331"/>
          </a:xfrm>
          <a:prstGeom prst="rect">
            <a:avLst/>
          </a:prstGeom>
          <a:noFill/>
        </p:spPr>
        <p:txBody>
          <a:bodyPr wrap="square" rtlCol="0">
            <a:spAutoFit/>
          </a:bodyPr>
          <a:lstStyle/>
          <a:p>
            <a:r>
              <a:rPr lang="en-US" b="1" i="0" dirty="0">
                <a:solidFill>
                  <a:srgbClr val="ECECEC"/>
                </a:solidFill>
                <a:effectLst/>
              </a:rPr>
              <a:t>Maze Game:</a:t>
            </a:r>
            <a:r>
              <a:rPr lang="en-US" b="0" i="0" dirty="0">
                <a:solidFill>
                  <a:srgbClr val="ECECEC"/>
                </a:solidFill>
                <a:effectLst/>
              </a:rPr>
              <a:t> An arcade game to catch viruses and learn about security.</a:t>
            </a:r>
            <a:endParaRPr lang="en-IN" dirty="0"/>
          </a:p>
          <a:p>
            <a:endParaRPr lang="en-IN" dirty="0"/>
          </a:p>
        </p:txBody>
      </p:sp>
    </p:spTree>
    <p:extLst>
      <p:ext uri="{BB962C8B-B14F-4D97-AF65-F5344CB8AC3E}">
        <p14:creationId xmlns:p14="http://schemas.microsoft.com/office/powerpoint/2010/main" val="2794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2" name="Picture 81">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extBox 1">
            <a:extLst>
              <a:ext uri="{FF2B5EF4-FFF2-40B4-BE49-F238E27FC236}">
                <a16:creationId xmlns:a16="http://schemas.microsoft.com/office/drawing/2014/main" id="{688F102C-FA2E-9B69-4FAA-4D50EF9AE044}"/>
              </a:ext>
            </a:extLst>
          </p:cNvPr>
          <p:cNvSpPr txBox="1"/>
          <p:nvPr/>
        </p:nvSpPr>
        <p:spPr>
          <a:xfrm>
            <a:off x="2895600" y="764373"/>
            <a:ext cx="8610600"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a:latin typeface="+mj-lt"/>
                <a:ea typeface="+mj-ea"/>
                <a:cs typeface="+mj-cs"/>
              </a:rPr>
              <a:t>Game Mode</a:t>
            </a:r>
          </a:p>
        </p:txBody>
      </p:sp>
      <p:graphicFrame>
        <p:nvGraphicFramePr>
          <p:cNvPr id="5" name="TextBox 2">
            <a:extLst>
              <a:ext uri="{FF2B5EF4-FFF2-40B4-BE49-F238E27FC236}">
                <a16:creationId xmlns:a16="http://schemas.microsoft.com/office/drawing/2014/main" id="{7D57A988-9675-90E1-0267-63CBC529CDB5}"/>
              </a:ext>
            </a:extLst>
          </p:cNvPr>
          <p:cNvGraphicFramePr/>
          <p:nvPr>
            <p:extLst>
              <p:ext uri="{D42A27DB-BD31-4B8C-83A1-F6EECF244321}">
                <p14:modId xmlns:p14="http://schemas.microsoft.com/office/powerpoint/2010/main" val="80986374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784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extBox 1">
            <a:extLst>
              <a:ext uri="{FF2B5EF4-FFF2-40B4-BE49-F238E27FC236}">
                <a16:creationId xmlns:a16="http://schemas.microsoft.com/office/drawing/2014/main" id="{298B84FE-C6A4-AF82-6106-48A9F59283D9}"/>
              </a:ext>
            </a:extLst>
          </p:cNvPr>
          <p:cNvSpPr txBox="1"/>
          <p:nvPr/>
        </p:nvSpPr>
        <p:spPr>
          <a:xfrm>
            <a:off x="2895600" y="764373"/>
            <a:ext cx="8610600"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b="1" i="0" kern="1200" cap="all" baseline="0">
                <a:solidFill>
                  <a:schemeClr val="tx1"/>
                </a:solidFill>
                <a:effectLst/>
                <a:latin typeface="+mj-lt"/>
                <a:ea typeface="+mj-ea"/>
                <a:cs typeface="+mj-cs"/>
              </a:rPr>
              <a:t>Data Structures &amp; Algorithms</a:t>
            </a:r>
            <a:endParaRPr lang="en-US" sz="4000" kern="1200" cap="all" baseline="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0132E37F-D281-B50C-D041-2FC61BA43F0E}"/>
              </a:ext>
            </a:extLst>
          </p:cNvPr>
          <p:cNvSpPr/>
          <p:nvPr/>
        </p:nvSpPr>
        <p:spPr>
          <a:xfrm>
            <a:off x="677332" y="3083668"/>
            <a:ext cx="6239034" cy="3225048"/>
          </a:xfrm>
          <a:prstGeom prst="rect">
            <a:avLst/>
          </a:prstGeom>
        </p:spPr>
        <p:txBody>
          <a:bodyPr vert="horz" lIns="91440" tIns="45720" rIns="91440" bIns="45720" rtlCol="0">
            <a:normAutofit fontScale="92500" lnSpcReduction="10000"/>
          </a:bodyPr>
          <a:lstStyle/>
          <a:p>
            <a:pPr lvl="0" indent="-228600" defTabSz="914400">
              <a:lnSpc>
                <a:spcPct val="90000"/>
              </a:lnSpc>
              <a:spcAft>
                <a:spcPts val="600"/>
              </a:spcAft>
              <a:buFont typeface="Arial" panose="020B0604020202020204" pitchFamily="34" charset="0"/>
              <a:buChar char="•"/>
            </a:pPr>
            <a:r>
              <a:rPr lang="en-US" dirty="0"/>
              <a:t>We used the Disjoint Set Union Find (with rank and path compression) to implement a randomized version of Kruskal's Algorithm to generate a new level every time. </a:t>
            </a:r>
          </a:p>
          <a:p>
            <a:pPr lvl="0" indent="-228600" defTabSz="914400">
              <a:lnSpc>
                <a:spcPct val="90000"/>
              </a:lnSpc>
              <a:spcAft>
                <a:spcPts val="600"/>
              </a:spcAft>
              <a:buFont typeface="Arial" panose="020B0604020202020204" pitchFamily="34" charset="0"/>
              <a:buChar char="•"/>
            </a:pPr>
            <a:endParaRPr lang="en-US" dirty="0"/>
          </a:p>
          <a:p>
            <a:pPr lvl="0" indent="-228600" defTabSz="914400">
              <a:lnSpc>
                <a:spcPct val="90000"/>
              </a:lnSpc>
              <a:spcAft>
                <a:spcPts val="600"/>
              </a:spcAft>
              <a:buFont typeface="Arial" panose="020B0604020202020204" pitchFamily="34" charset="0"/>
              <a:buChar char="•"/>
            </a:pPr>
            <a:r>
              <a:rPr lang="en-US" dirty="0"/>
              <a:t>This algorithm is guaranteed to generate a "good level" in the sense that it produces a spanning tree without any cycles, so between any two points, there is exactly one unique path - this increases the difficulty as well as the enjoyment!</a:t>
            </a:r>
          </a:p>
          <a:p>
            <a:pPr lvl="0" indent="-228600" defTabSz="914400">
              <a:lnSpc>
                <a:spcPct val="90000"/>
              </a:lnSpc>
              <a:spcAft>
                <a:spcPts val="600"/>
              </a:spcAft>
              <a:buFont typeface="Arial" panose="020B0604020202020204" pitchFamily="34" charset="0"/>
              <a:buChar char="•"/>
            </a:pPr>
            <a:endParaRPr lang="en-US" dirty="0"/>
          </a:p>
          <a:p>
            <a:pPr lvl="0" indent="-228600" defTabSz="914400">
              <a:lnSpc>
                <a:spcPct val="90000"/>
              </a:lnSpc>
              <a:spcAft>
                <a:spcPts val="600"/>
              </a:spcAft>
              <a:buFont typeface="Arial" panose="020B0604020202020204" pitchFamily="34" charset="0"/>
              <a:buChar char="•"/>
            </a:pPr>
            <a:r>
              <a:rPr lang="en-US" dirty="0"/>
              <a:t>Not only this, but we have also provided a mesmerizing visualization of the algorithm in action while generating the maze level.</a:t>
            </a:r>
          </a:p>
        </p:txBody>
      </p:sp>
      <p:sp>
        <p:nvSpPr>
          <p:cNvPr id="4" name="TextBox 3">
            <a:extLst>
              <a:ext uri="{FF2B5EF4-FFF2-40B4-BE49-F238E27FC236}">
                <a16:creationId xmlns:a16="http://schemas.microsoft.com/office/drawing/2014/main" id="{51A105B3-F587-D807-D7F1-5C96885D3F07}"/>
              </a:ext>
            </a:extLst>
          </p:cNvPr>
          <p:cNvSpPr txBox="1"/>
          <p:nvPr/>
        </p:nvSpPr>
        <p:spPr>
          <a:xfrm>
            <a:off x="2015613" y="4119716"/>
            <a:ext cx="2025445"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D718E6A4-7F90-5917-BCAF-8F2584F1A77E}"/>
              </a:ext>
            </a:extLst>
          </p:cNvPr>
          <p:cNvSpPr txBox="1"/>
          <p:nvPr/>
        </p:nvSpPr>
        <p:spPr>
          <a:xfrm>
            <a:off x="685801" y="1921184"/>
            <a:ext cx="10209178" cy="646331"/>
          </a:xfrm>
          <a:prstGeom prst="rect">
            <a:avLst/>
          </a:prstGeom>
          <a:noFill/>
        </p:spPr>
        <p:txBody>
          <a:bodyPr wrap="square" rtlCol="0">
            <a:spAutoFit/>
          </a:bodyPr>
          <a:lstStyle/>
          <a:p>
            <a:r>
              <a:rPr lang="en-US" b="0" i="0">
                <a:solidFill>
                  <a:srgbClr val="ECECEC"/>
                </a:solidFill>
                <a:effectLst/>
              </a:rPr>
              <a:t>Being CS students, one of the main goals of this project is to apply interesting DSA concepts while designing the gameplay mechanics.</a:t>
            </a:r>
            <a:endParaRPr lang="en-IN" dirty="0"/>
          </a:p>
        </p:txBody>
      </p:sp>
      <p:pic>
        <p:nvPicPr>
          <p:cNvPr id="27" name="Picture 26">
            <a:extLst>
              <a:ext uri="{FF2B5EF4-FFF2-40B4-BE49-F238E27FC236}">
                <a16:creationId xmlns:a16="http://schemas.microsoft.com/office/drawing/2014/main" id="{64F1F501-7220-941F-C2EF-1F6E5215862F}"/>
              </a:ext>
            </a:extLst>
          </p:cNvPr>
          <p:cNvPicPr>
            <a:picLocks noChangeAspect="1"/>
          </p:cNvPicPr>
          <p:nvPr/>
        </p:nvPicPr>
        <p:blipFill>
          <a:blip r:embed="rId3"/>
          <a:stretch>
            <a:fillRect/>
          </a:stretch>
        </p:blipFill>
        <p:spPr>
          <a:xfrm>
            <a:off x="7519481" y="2560701"/>
            <a:ext cx="3884110" cy="3973514"/>
          </a:xfrm>
          <a:prstGeom prst="rect">
            <a:avLst/>
          </a:prstGeom>
        </p:spPr>
      </p:pic>
    </p:spTree>
    <p:extLst>
      <p:ext uri="{BB962C8B-B14F-4D97-AF65-F5344CB8AC3E}">
        <p14:creationId xmlns:p14="http://schemas.microsoft.com/office/powerpoint/2010/main" val="153686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6" name="Rectangle 5">
            <a:extLst>
              <a:ext uri="{FF2B5EF4-FFF2-40B4-BE49-F238E27FC236}">
                <a16:creationId xmlns:a16="http://schemas.microsoft.com/office/drawing/2014/main" id="{0132E37F-D281-B50C-D041-2FC61BA43F0E}"/>
              </a:ext>
            </a:extLst>
          </p:cNvPr>
          <p:cNvSpPr/>
          <p:nvPr/>
        </p:nvSpPr>
        <p:spPr>
          <a:xfrm>
            <a:off x="677332" y="2194560"/>
            <a:ext cx="6102847" cy="4099236"/>
          </a:xfrm>
          <a:prstGeom prst="rect">
            <a:avLst/>
          </a:prstGeom>
        </p:spPr>
        <p:txBody>
          <a:bodyPr vert="horz" lIns="91440" tIns="45720" rIns="91440" bIns="45720" rtlCol="0">
            <a:normAutofit fontScale="92500"/>
          </a:bodyPr>
          <a:lstStyle/>
          <a:p>
            <a:pPr marL="457200" indent="-457200" defTabSz="914400">
              <a:lnSpc>
                <a:spcPct val="90000"/>
              </a:lnSpc>
              <a:spcAft>
                <a:spcPts val="600"/>
              </a:spcAft>
              <a:buFont typeface="+mj-lt"/>
              <a:buAutoNum type="arabicPeriod"/>
            </a:pPr>
            <a:r>
              <a:rPr lang="en-US" sz="2000" b="1" i="0" dirty="0">
                <a:effectLst/>
              </a:rPr>
              <a:t>Intelligent Enemies</a:t>
            </a:r>
          </a:p>
          <a:p>
            <a:pPr lvl="1" defTabSz="914400">
              <a:lnSpc>
                <a:spcPct val="90000"/>
              </a:lnSpc>
              <a:spcAft>
                <a:spcPts val="600"/>
              </a:spcAft>
            </a:pPr>
            <a:r>
              <a:rPr lang="en-US" sz="1400" b="0" i="0" dirty="0">
                <a:effectLst/>
              </a:rPr>
              <a:t>Another interesting domain is to make intelligent game enemies. Another aspect that makes games fun to play is randomness in generation (which we also leveraged in the preceding slide).</a:t>
            </a:r>
          </a:p>
          <a:p>
            <a:pPr marL="114300" indent="-342900" defTabSz="914400">
              <a:lnSpc>
                <a:spcPct val="90000"/>
              </a:lnSpc>
              <a:spcAft>
                <a:spcPts val="600"/>
              </a:spcAft>
              <a:buFont typeface="+mj-lt"/>
              <a:buAutoNum type="arabicPeriod"/>
            </a:pPr>
            <a:endParaRPr lang="en-US" sz="1400" b="0" i="0" dirty="0">
              <a:effectLst/>
            </a:endParaRPr>
          </a:p>
          <a:p>
            <a:pPr marL="342900" indent="-342900" defTabSz="914400">
              <a:lnSpc>
                <a:spcPct val="90000"/>
              </a:lnSpc>
              <a:spcAft>
                <a:spcPts val="600"/>
              </a:spcAft>
              <a:buFont typeface="+mj-lt"/>
              <a:buAutoNum type="arabicPeriod"/>
            </a:pPr>
            <a:r>
              <a:rPr lang="en-US" b="1" i="0" dirty="0">
                <a:effectLst/>
              </a:rPr>
              <a:t>Rocket Game</a:t>
            </a:r>
            <a:endParaRPr lang="en-US" b="0" i="0" dirty="0">
              <a:effectLst/>
            </a:endParaRPr>
          </a:p>
          <a:p>
            <a:pPr lvl="1" defTabSz="914400">
              <a:lnSpc>
                <a:spcPct val="90000"/>
              </a:lnSpc>
              <a:spcAft>
                <a:spcPts val="600"/>
              </a:spcAft>
            </a:pPr>
            <a:r>
              <a:rPr lang="en-US" sz="1400" b="0" i="0" dirty="0">
                <a:effectLst/>
              </a:rPr>
              <a:t>The enemies are generated randomly from all four directions. We allow 4-directional motion for the player. The probability of an enemy being generated is indirectly proportional to the square of the total number of enemies present on the screen - this allows for a good balance and hence, a good player experience.</a:t>
            </a:r>
          </a:p>
          <a:p>
            <a:pPr marL="342900" indent="-342900" defTabSz="914400">
              <a:lnSpc>
                <a:spcPct val="90000"/>
              </a:lnSpc>
              <a:spcAft>
                <a:spcPts val="600"/>
              </a:spcAft>
              <a:buFont typeface="+mj-lt"/>
              <a:buAutoNum type="arabicPeriod"/>
            </a:pPr>
            <a:endParaRPr lang="en-US" b="1" i="0" dirty="0">
              <a:effectLst/>
            </a:endParaRPr>
          </a:p>
          <a:p>
            <a:pPr marL="342900" indent="-342900" defTabSz="914400">
              <a:lnSpc>
                <a:spcPct val="90000"/>
              </a:lnSpc>
              <a:spcAft>
                <a:spcPts val="600"/>
              </a:spcAft>
              <a:buFont typeface="+mj-lt"/>
              <a:buAutoNum type="arabicPeriod"/>
            </a:pPr>
            <a:r>
              <a:rPr lang="en-US" b="1" i="0" dirty="0">
                <a:effectLst/>
              </a:rPr>
              <a:t>Maze Game</a:t>
            </a:r>
            <a:endParaRPr lang="en-US" b="0" i="0" dirty="0">
              <a:effectLst/>
            </a:endParaRPr>
          </a:p>
          <a:p>
            <a:pPr lvl="1" defTabSz="914400">
              <a:lnSpc>
                <a:spcPct val="90000"/>
              </a:lnSpc>
              <a:spcAft>
                <a:spcPts val="600"/>
              </a:spcAft>
            </a:pPr>
            <a:r>
              <a:rPr lang="en-US" sz="1400" b="0" i="0" dirty="0">
                <a:effectLst/>
              </a:rPr>
              <a:t>The enemies are generated at random, and at each timestamp move randomly. If the player is too close to the enemy, then the enemy tries to move away from the player. In the course of the game, the enemies also randomly teleport to different locations in the maze to increase the difficulty.</a:t>
            </a:r>
          </a:p>
        </p:txBody>
      </p:sp>
      <p:pic>
        <p:nvPicPr>
          <p:cNvPr id="8" name="Picture 7" descr="Programming data on computer monitor">
            <a:extLst>
              <a:ext uri="{FF2B5EF4-FFF2-40B4-BE49-F238E27FC236}">
                <a16:creationId xmlns:a16="http://schemas.microsoft.com/office/drawing/2014/main" id="{A496696B-B11B-7DA7-90E1-2202B4C97E1F}"/>
              </a:ext>
            </a:extLst>
          </p:cNvPr>
          <p:cNvPicPr>
            <a:picLocks noChangeAspect="1"/>
          </p:cNvPicPr>
          <p:nvPr/>
        </p:nvPicPr>
        <p:blipFill rotWithShape="1">
          <a:blip r:embed="rId3"/>
          <a:srcRect l="11523"/>
          <a:stretch/>
        </p:blipFill>
        <p:spPr>
          <a:xfrm>
            <a:off x="7208196" y="2205822"/>
            <a:ext cx="4306472" cy="3971241"/>
          </a:xfrm>
          <a:prstGeom prst="rect">
            <a:avLst/>
          </a:prstGeom>
        </p:spPr>
      </p:pic>
      <p:sp>
        <p:nvSpPr>
          <p:cNvPr id="4" name="TextBox 3">
            <a:extLst>
              <a:ext uri="{FF2B5EF4-FFF2-40B4-BE49-F238E27FC236}">
                <a16:creationId xmlns:a16="http://schemas.microsoft.com/office/drawing/2014/main" id="{51A105B3-F587-D807-D7F1-5C96885D3F07}"/>
              </a:ext>
            </a:extLst>
          </p:cNvPr>
          <p:cNvSpPr txBox="1"/>
          <p:nvPr/>
        </p:nvSpPr>
        <p:spPr>
          <a:xfrm>
            <a:off x="2015613" y="4119716"/>
            <a:ext cx="2025445" cy="369332"/>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98B84FE-C6A4-AF82-6106-48A9F59283D9}"/>
              </a:ext>
            </a:extLst>
          </p:cNvPr>
          <p:cNvSpPr txBox="1"/>
          <p:nvPr/>
        </p:nvSpPr>
        <p:spPr>
          <a:xfrm>
            <a:off x="2895600" y="764373"/>
            <a:ext cx="8709498"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b="1" i="0" cap="all" dirty="0">
                <a:effectLst/>
                <a:latin typeface="+mj-lt"/>
                <a:ea typeface="+mj-ea"/>
                <a:cs typeface="+mj-cs"/>
              </a:rPr>
              <a:t>Data Structures &amp; Algorithms</a:t>
            </a:r>
            <a:endParaRPr lang="en-US" sz="4000" cap="all" dirty="0">
              <a:latin typeface="+mj-lt"/>
              <a:ea typeface="+mj-ea"/>
              <a:cs typeface="+mj-cs"/>
            </a:endParaRPr>
          </a:p>
        </p:txBody>
      </p:sp>
    </p:spTree>
    <p:extLst>
      <p:ext uri="{BB962C8B-B14F-4D97-AF65-F5344CB8AC3E}">
        <p14:creationId xmlns:p14="http://schemas.microsoft.com/office/powerpoint/2010/main" val="240678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extBox 1">
            <a:extLst>
              <a:ext uri="{FF2B5EF4-FFF2-40B4-BE49-F238E27FC236}">
                <a16:creationId xmlns:a16="http://schemas.microsoft.com/office/drawing/2014/main" id="{F5942034-E03B-9096-79AE-65C2A6D6E809}"/>
              </a:ext>
            </a:extLst>
          </p:cNvPr>
          <p:cNvSpPr txBox="1"/>
          <p:nvPr/>
        </p:nvSpPr>
        <p:spPr>
          <a:xfrm>
            <a:off x="2895600" y="764373"/>
            <a:ext cx="8610600"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b="1" i="0" kern="1200" cap="all" baseline="0" dirty="0">
                <a:solidFill>
                  <a:schemeClr val="tx1"/>
                </a:solidFill>
                <a:effectLst/>
                <a:latin typeface="+mj-lt"/>
                <a:ea typeface="+mj-ea"/>
                <a:cs typeface="+mj-cs"/>
              </a:rPr>
              <a:t>Design Decisions</a:t>
            </a:r>
            <a:endParaRPr lang="en-US" sz="4000" kern="1200" cap="all" baseline="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3AEBC992-E7C5-57F1-A272-247457EA2B18}"/>
              </a:ext>
            </a:extLst>
          </p:cNvPr>
          <p:cNvSpPr txBox="1"/>
          <p:nvPr/>
        </p:nvSpPr>
        <p:spPr>
          <a:xfrm>
            <a:off x="677332" y="2194560"/>
            <a:ext cx="6112573" cy="4024125"/>
          </a:xfrm>
          <a:prstGeom prst="rect">
            <a:avLst/>
          </a:prstGeom>
        </p:spPr>
        <p:txBody>
          <a:bodyPr vert="horz" lIns="91440" tIns="45720" rIns="91440" bIns="45720" rtlCol="0">
            <a:normAutofit/>
          </a:bodyPr>
          <a:lstStyle/>
          <a:p>
            <a:pPr marL="342900" indent="-342900" defTabSz="914400">
              <a:lnSpc>
                <a:spcPct val="90000"/>
              </a:lnSpc>
              <a:spcAft>
                <a:spcPts val="600"/>
              </a:spcAft>
              <a:buFont typeface="+mj-lt"/>
              <a:buAutoNum type="arabicPeriod"/>
            </a:pPr>
            <a:r>
              <a:rPr lang="en-US" sz="1500" b="1" i="0" dirty="0">
                <a:effectLst/>
              </a:rPr>
              <a:t>UI Philosophy:</a:t>
            </a:r>
            <a:endParaRPr lang="en-US" sz="1500" dirty="0"/>
          </a:p>
          <a:p>
            <a:pPr lvl="1" defTabSz="914400">
              <a:lnSpc>
                <a:spcPct val="90000"/>
              </a:lnSpc>
              <a:spcAft>
                <a:spcPts val="600"/>
              </a:spcAft>
            </a:pPr>
            <a:r>
              <a:rPr lang="en-US" sz="1500" b="0" i="0" dirty="0">
                <a:effectLst/>
              </a:rPr>
              <a:t>We chose to keep our UI simple, intuitive, and responsive to provide a smooth experience.</a:t>
            </a:r>
          </a:p>
          <a:p>
            <a:pPr lvl="1" defTabSz="914400">
              <a:lnSpc>
                <a:spcPct val="90000"/>
              </a:lnSpc>
              <a:spcAft>
                <a:spcPts val="600"/>
              </a:spcAft>
            </a:pPr>
            <a:endParaRPr lang="en-US" sz="1500" b="0" i="0" dirty="0">
              <a:effectLst/>
            </a:endParaRPr>
          </a:p>
          <a:p>
            <a:pPr marL="342900" indent="-342900" defTabSz="914400">
              <a:lnSpc>
                <a:spcPct val="90000"/>
              </a:lnSpc>
              <a:spcAft>
                <a:spcPts val="600"/>
              </a:spcAft>
              <a:buFont typeface="+mj-lt"/>
              <a:buAutoNum type="arabicPeriod"/>
            </a:pPr>
            <a:r>
              <a:rPr lang="en-US" sz="1500" b="1" i="0" dirty="0">
                <a:effectLst/>
              </a:rPr>
              <a:t>Navigation:</a:t>
            </a:r>
            <a:endParaRPr lang="en-US" sz="1500" b="0" i="0" dirty="0">
              <a:effectLst/>
            </a:endParaRPr>
          </a:p>
          <a:p>
            <a:pPr lvl="1" indent="-228600" defTabSz="914400">
              <a:lnSpc>
                <a:spcPct val="90000"/>
              </a:lnSpc>
              <a:spcAft>
                <a:spcPts val="600"/>
              </a:spcAft>
            </a:pPr>
            <a:r>
              <a:rPr lang="en-US" sz="1500" b="0" i="0" dirty="0">
                <a:effectLst/>
              </a:rPr>
              <a:t>	The player has the opportunity to return to the main menu using the escape key at any time they want. Moreover, they have the ability to pause and resume their game as and when they please.</a:t>
            </a:r>
          </a:p>
          <a:p>
            <a:pPr lvl="1" indent="-228600" defTabSz="914400">
              <a:lnSpc>
                <a:spcPct val="90000"/>
              </a:lnSpc>
              <a:spcAft>
                <a:spcPts val="600"/>
              </a:spcAft>
            </a:pPr>
            <a:endParaRPr lang="en-US" sz="1500" b="0" i="0" dirty="0">
              <a:effectLst/>
            </a:endParaRPr>
          </a:p>
          <a:p>
            <a:pPr marL="342900" indent="-342900" defTabSz="914400">
              <a:lnSpc>
                <a:spcPct val="90000"/>
              </a:lnSpc>
              <a:spcAft>
                <a:spcPts val="600"/>
              </a:spcAft>
              <a:buFont typeface="+mj-lt"/>
              <a:buAutoNum type="arabicPeriod"/>
            </a:pPr>
            <a:r>
              <a:rPr lang="en-US" sz="1500" b="1" i="0" dirty="0">
                <a:effectLst/>
              </a:rPr>
              <a:t>Sound Effects:</a:t>
            </a:r>
            <a:r>
              <a:rPr lang="en-US" sz="1500" dirty="0"/>
              <a:t>	</a:t>
            </a:r>
          </a:p>
          <a:p>
            <a:pPr lvl="1" defTabSz="914400">
              <a:lnSpc>
                <a:spcPct val="90000"/>
              </a:lnSpc>
              <a:spcAft>
                <a:spcPts val="600"/>
              </a:spcAft>
            </a:pPr>
            <a:r>
              <a:rPr lang="en-US" sz="1500" b="0" i="0" dirty="0">
                <a:effectLst/>
              </a:rPr>
              <a:t>We provide sound effects of button clicks, game completion, attacks, game over, etc., for aesthetic reasons. We used pygame's inbuilt music channels to deal with many sounds playing at once.</a:t>
            </a:r>
          </a:p>
          <a:p>
            <a:pPr indent="-228600" defTabSz="914400">
              <a:lnSpc>
                <a:spcPct val="90000"/>
              </a:lnSpc>
              <a:spcAft>
                <a:spcPts val="600"/>
              </a:spcAft>
              <a:buFont typeface="Arial" panose="020B0604020202020204" pitchFamily="34" charset="0"/>
              <a:buChar char="•"/>
            </a:pPr>
            <a:endParaRPr lang="en-US" sz="1500" dirty="0"/>
          </a:p>
        </p:txBody>
      </p:sp>
      <p:pic>
        <p:nvPicPr>
          <p:cNvPr id="7" name="Graphic 6" descr="Web Design">
            <a:extLst>
              <a:ext uri="{FF2B5EF4-FFF2-40B4-BE49-F238E27FC236}">
                <a16:creationId xmlns:a16="http://schemas.microsoft.com/office/drawing/2014/main" id="{5EA24D15-466E-3979-3941-5165FDB3E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6756" y="2343218"/>
            <a:ext cx="3754878" cy="3568867"/>
          </a:xfrm>
          <a:prstGeom prst="rect">
            <a:avLst/>
          </a:prstGeom>
        </p:spPr>
      </p:pic>
    </p:spTree>
    <p:extLst>
      <p:ext uri="{BB962C8B-B14F-4D97-AF65-F5344CB8AC3E}">
        <p14:creationId xmlns:p14="http://schemas.microsoft.com/office/powerpoint/2010/main" val="3788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extBox 1">
            <a:extLst>
              <a:ext uri="{FF2B5EF4-FFF2-40B4-BE49-F238E27FC236}">
                <a16:creationId xmlns:a16="http://schemas.microsoft.com/office/drawing/2014/main" id="{F37E1877-2A5A-69A1-34CC-06BCE8FD56EE}"/>
              </a:ext>
            </a:extLst>
          </p:cNvPr>
          <p:cNvSpPr txBox="1"/>
          <p:nvPr/>
        </p:nvSpPr>
        <p:spPr>
          <a:xfrm>
            <a:off x="2895600" y="764373"/>
            <a:ext cx="8610600"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b="1" i="0" cap="all">
                <a:effectLst/>
                <a:latin typeface="+mj-lt"/>
                <a:ea typeface="+mj-ea"/>
                <a:cs typeface="+mj-cs"/>
              </a:rPr>
              <a:t>Coding Practices</a:t>
            </a:r>
            <a:endParaRPr lang="en-US" sz="4000" cap="all">
              <a:latin typeface="+mj-lt"/>
              <a:ea typeface="+mj-ea"/>
              <a:cs typeface="+mj-cs"/>
            </a:endParaRPr>
          </a:p>
        </p:txBody>
      </p:sp>
      <p:sp>
        <p:nvSpPr>
          <p:cNvPr id="3" name="TextBox 2">
            <a:extLst>
              <a:ext uri="{FF2B5EF4-FFF2-40B4-BE49-F238E27FC236}">
                <a16:creationId xmlns:a16="http://schemas.microsoft.com/office/drawing/2014/main" id="{13FDEAC9-B8FE-D2A0-B221-F3BF149D0507}"/>
              </a:ext>
            </a:extLst>
          </p:cNvPr>
          <p:cNvSpPr txBox="1"/>
          <p:nvPr/>
        </p:nvSpPr>
        <p:spPr>
          <a:xfrm>
            <a:off x="685800" y="2181505"/>
            <a:ext cx="6248762" cy="4122018"/>
          </a:xfrm>
          <a:prstGeom prst="rect">
            <a:avLst/>
          </a:prstGeom>
        </p:spPr>
        <p:txBody>
          <a:bodyPr vert="horz" lIns="91440" tIns="45720" rIns="91440" bIns="45720" rtlCol="0">
            <a:noAutofit/>
          </a:bodyPr>
          <a:lstStyle/>
          <a:p>
            <a:pPr marL="114300" indent="-342900" defTabSz="914400">
              <a:lnSpc>
                <a:spcPct val="90000"/>
              </a:lnSpc>
              <a:spcAft>
                <a:spcPts val="600"/>
              </a:spcAft>
              <a:buFont typeface="+mj-lt"/>
              <a:buAutoNum type="arabicPeriod"/>
            </a:pPr>
            <a:r>
              <a:rPr lang="en-US" sz="1400" b="1" i="0" dirty="0">
                <a:effectLst/>
              </a:rPr>
              <a:t>Use of base.py:</a:t>
            </a:r>
            <a:endParaRPr lang="en-US" sz="1400" b="0" i="0" dirty="0">
              <a:effectLst/>
            </a:endParaRPr>
          </a:p>
          <a:p>
            <a:pPr marL="514350" lvl="1" defTabSz="914400">
              <a:lnSpc>
                <a:spcPct val="90000"/>
              </a:lnSpc>
              <a:spcAft>
                <a:spcPts val="600"/>
              </a:spcAft>
            </a:pPr>
            <a:r>
              <a:rPr lang="en-US" sz="1400" b="0" i="0" dirty="0">
                <a:effectLst/>
              </a:rPr>
              <a:t>We maintain frequently used classes like buttons, navbars, scroll texts, etc., in base.py.</a:t>
            </a:r>
          </a:p>
          <a:p>
            <a:pPr marL="114300" indent="-342900" defTabSz="914400">
              <a:lnSpc>
                <a:spcPct val="90000"/>
              </a:lnSpc>
              <a:spcAft>
                <a:spcPts val="600"/>
              </a:spcAft>
              <a:buFont typeface="+mj-lt"/>
              <a:buAutoNum type="arabicPeriod"/>
            </a:pPr>
            <a:r>
              <a:rPr lang="en-US" sz="1400" b="1" i="0" dirty="0">
                <a:effectLst/>
              </a:rPr>
              <a:t>Modular Approach:</a:t>
            </a:r>
            <a:endParaRPr lang="en-US" sz="1400" b="0" i="0" dirty="0">
              <a:effectLst/>
            </a:endParaRPr>
          </a:p>
          <a:p>
            <a:pPr marL="514350" lvl="1" defTabSz="914400">
              <a:lnSpc>
                <a:spcPct val="90000"/>
              </a:lnSpc>
              <a:spcAft>
                <a:spcPts val="600"/>
              </a:spcAft>
            </a:pPr>
            <a:r>
              <a:rPr lang="en-US" sz="1400" b="0" i="0" dirty="0">
                <a:effectLst/>
              </a:rPr>
              <a:t>We use a different file for each portion of the game to implement better testing and debugging without affecting the rest of the code.</a:t>
            </a:r>
          </a:p>
          <a:p>
            <a:pPr marL="114300" indent="-342900" defTabSz="914400">
              <a:lnSpc>
                <a:spcPct val="90000"/>
              </a:lnSpc>
              <a:spcAft>
                <a:spcPts val="600"/>
              </a:spcAft>
              <a:buFont typeface="+mj-lt"/>
              <a:buAutoNum type="arabicPeriod"/>
            </a:pPr>
            <a:r>
              <a:rPr lang="en-US" sz="1400" b="1" i="0" dirty="0">
                <a:effectLst/>
              </a:rPr>
              <a:t>Implementation of FSM logic:</a:t>
            </a:r>
            <a:endParaRPr lang="en-US" sz="1400" b="0" i="0" dirty="0">
              <a:effectLst/>
            </a:endParaRPr>
          </a:p>
          <a:p>
            <a:pPr marL="514350" lvl="1" defTabSz="914400">
              <a:lnSpc>
                <a:spcPct val="90000"/>
              </a:lnSpc>
              <a:spcAft>
                <a:spcPts val="600"/>
              </a:spcAft>
            </a:pPr>
            <a:r>
              <a:rPr lang="en-US" sz="1400" b="0" i="0" dirty="0">
                <a:effectLst/>
              </a:rPr>
              <a:t>We use main.py to implement a FSM-like logic to control the flow of the game. This allowed us to easily debug the complete workflow of the project.</a:t>
            </a:r>
          </a:p>
          <a:p>
            <a:pPr marL="114300" indent="-342900" defTabSz="914400">
              <a:lnSpc>
                <a:spcPct val="90000"/>
              </a:lnSpc>
              <a:spcAft>
                <a:spcPts val="600"/>
              </a:spcAft>
              <a:buFont typeface="+mj-lt"/>
              <a:buAutoNum type="arabicPeriod"/>
            </a:pPr>
            <a:r>
              <a:rPr lang="en-US" sz="1400" b="1" i="0" dirty="0">
                <a:effectLst/>
              </a:rPr>
              <a:t>Best Coding Practices:</a:t>
            </a:r>
            <a:endParaRPr lang="en-US" sz="1400" b="0" i="0" dirty="0">
              <a:effectLst/>
            </a:endParaRPr>
          </a:p>
          <a:p>
            <a:pPr marL="514350" lvl="1" defTabSz="914400">
              <a:lnSpc>
                <a:spcPct val="90000"/>
              </a:lnSpc>
              <a:spcAft>
                <a:spcPts val="600"/>
              </a:spcAft>
            </a:pPr>
            <a:r>
              <a:rPr lang="en-US" sz="1400" b="0" i="0" dirty="0">
                <a:effectLst/>
              </a:rPr>
              <a:t>We have followed recommended practices of variable naming, modular programming, and clean logic to build a robust application.</a:t>
            </a:r>
          </a:p>
          <a:p>
            <a:pPr marL="114300" indent="-342900" defTabSz="914400">
              <a:lnSpc>
                <a:spcPct val="90000"/>
              </a:lnSpc>
              <a:spcAft>
                <a:spcPts val="600"/>
              </a:spcAft>
              <a:buFont typeface="+mj-lt"/>
              <a:buAutoNum type="arabicPeriod"/>
            </a:pPr>
            <a:r>
              <a:rPr lang="en-US" sz="1400" b="1" i="0" dirty="0">
                <a:effectLst/>
              </a:rPr>
              <a:t>Organized File Structure:</a:t>
            </a:r>
            <a:endParaRPr lang="en-US" sz="1400" b="0" i="0" dirty="0">
              <a:effectLst/>
            </a:endParaRPr>
          </a:p>
          <a:p>
            <a:pPr marL="514350" lvl="1" defTabSz="914400">
              <a:lnSpc>
                <a:spcPct val="90000"/>
              </a:lnSpc>
              <a:spcAft>
                <a:spcPts val="600"/>
              </a:spcAft>
            </a:pPr>
            <a:r>
              <a:rPr lang="en-US" sz="1400" b="0" i="0" dirty="0">
                <a:effectLst/>
              </a:rPr>
              <a:t>We maintain different folders for images, sound effects, etc.</a:t>
            </a:r>
          </a:p>
          <a:p>
            <a:pPr marL="114300" indent="-342900" defTabSz="914400">
              <a:lnSpc>
                <a:spcPct val="90000"/>
              </a:lnSpc>
              <a:spcAft>
                <a:spcPts val="600"/>
              </a:spcAft>
              <a:buFont typeface="+mj-lt"/>
              <a:buAutoNum type="arabicPeriod"/>
            </a:pPr>
            <a:endParaRPr lang="en-US" sz="1400" dirty="0"/>
          </a:p>
        </p:txBody>
      </p:sp>
      <p:pic>
        <p:nvPicPr>
          <p:cNvPr id="16" name="Picture 15" descr="Computer script on a screen">
            <a:extLst>
              <a:ext uri="{FF2B5EF4-FFF2-40B4-BE49-F238E27FC236}">
                <a16:creationId xmlns:a16="http://schemas.microsoft.com/office/drawing/2014/main" id="{5DC25668-2F2B-295C-8E1D-EA8A7D29BE43}"/>
              </a:ext>
            </a:extLst>
          </p:cNvPr>
          <p:cNvPicPr>
            <a:picLocks noChangeAspect="1"/>
          </p:cNvPicPr>
          <p:nvPr/>
        </p:nvPicPr>
        <p:blipFill rotWithShape="1">
          <a:blip r:embed="rId3"/>
          <a:srcRect r="11523"/>
          <a:stretch/>
        </p:blipFill>
        <p:spPr>
          <a:xfrm>
            <a:off x="7228462" y="2684833"/>
            <a:ext cx="4277738" cy="3227251"/>
          </a:xfrm>
          <a:prstGeom prst="rect">
            <a:avLst/>
          </a:prstGeom>
        </p:spPr>
      </p:pic>
    </p:spTree>
    <p:extLst>
      <p:ext uri="{BB962C8B-B14F-4D97-AF65-F5344CB8AC3E}">
        <p14:creationId xmlns:p14="http://schemas.microsoft.com/office/powerpoint/2010/main" val="62192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120</TotalTime>
  <Words>808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Söhne</vt:lpstr>
      <vt:lpstr>Vapor Trail</vt:lpstr>
      <vt:lpstr>Cyber Adventures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Adventures</dc:title>
  <dc:creator>Pritesh Mehta</dc:creator>
  <cp:lastModifiedBy>Pritesh Mehta</cp:lastModifiedBy>
  <cp:revision>1</cp:revision>
  <dcterms:created xsi:type="dcterms:W3CDTF">2024-04-19T15:49:17Z</dcterms:created>
  <dcterms:modified xsi:type="dcterms:W3CDTF">2024-04-19T17:50:13Z</dcterms:modified>
</cp:coreProperties>
</file>