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9" r:id="rId8"/>
    <p:sldId id="261" r:id="rId9"/>
    <p:sldId id="262" r:id="rId10"/>
    <p:sldId id="266" r:id="rId11"/>
    <p:sldId id="268" r:id="rId12"/>
    <p:sldId id="267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17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48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48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75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10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81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94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07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38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44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1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69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60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6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821F6D-D560-4037-BF0E-81C5DBAD212C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65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1B0B1-5A57-E134-9C8F-EA9FC7CB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196" y="62427"/>
            <a:ext cx="6841375" cy="3230706"/>
          </a:xfrm>
        </p:spPr>
        <p:txBody>
          <a:bodyPr>
            <a:normAutofit/>
          </a:bodyPr>
          <a:lstStyle/>
          <a:p>
            <a:r>
              <a:rPr lang="pt-BR" dirty="0"/>
              <a:t>Análise preditiva para as notas dos filmes no </a:t>
            </a:r>
            <a:r>
              <a:rPr lang="pt-BR" dirty="0" err="1"/>
              <a:t>IMDb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88306-49CC-6044-79EF-A05A51D1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243" y="4063850"/>
            <a:ext cx="4905289" cy="1613742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Carlos Augusto Silva de Proença</a:t>
            </a:r>
          </a:p>
          <a:p>
            <a:pPr algn="l"/>
            <a:r>
              <a:rPr lang="pt-BR" sz="2400" dirty="0"/>
              <a:t>Laboratório de estatística</a:t>
            </a:r>
          </a:p>
          <a:p>
            <a:pPr algn="l"/>
            <a:r>
              <a:rPr lang="pt-BR" sz="2400" dirty="0"/>
              <a:t>Prof. Dr. Mario Tarumoto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A0412C-CB28-787A-51BE-11C15771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9" y="767715"/>
            <a:ext cx="4328965" cy="218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1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FBEE-F4EA-C93A-EB5E-B765234C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Mudando a 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E6B0A4F-E108-B786-E4A0-6FDC90DD5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108" y="1732449"/>
                <a:ext cx="10353762" cy="4058751"/>
              </a:xfrm>
            </p:spPr>
            <p:txBody>
              <a:bodyPr>
                <a:normAutofit/>
              </a:bodyPr>
              <a:lstStyle/>
              <a:p>
                <a:endParaRPr lang="pt-BR" sz="2800" dirty="0"/>
              </a:p>
              <a:p>
                <a:endParaRPr lang="pt-BR" sz="2800" dirty="0"/>
              </a:p>
              <a:p>
                <a:r>
                  <a:rPr lang="pt-BR" sz="2800" dirty="0"/>
                  <a:t>Rating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sz="2800" dirty="0"/>
                  <a:t> 5			 Ruim</a:t>
                </a:r>
              </a:p>
              <a:p>
                <a:r>
                  <a:rPr lang="pt-BR" sz="2800" dirty="0"/>
                  <a:t>Rating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pt-BR" sz="2800" dirty="0"/>
                  <a:t> 5 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7  		 	 Médio</a:t>
                </a:r>
              </a:p>
              <a:p>
                <a:r>
                  <a:rPr lang="pt-BR" sz="2800" dirty="0"/>
                  <a:t>Rating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sz="2800" dirty="0"/>
                  <a:t> 7 			 Bom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E6B0A4F-E108-B786-E4A0-6FDC90DD5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108" y="1732449"/>
                <a:ext cx="10353762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F7B5EFC-3D3E-A1AB-7054-2BCF936B841E}"/>
              </a:ext>
            </a:extLst>
          </p:cNvPr>
          <p:cNvCxnSpPr/>
          <p:nvPr/>
        </p:nvCxnSpPr>
        <p:spPr>
          <a:xfrm>
            <a:off x="4171601" y="3773977"/>
            <a:ext cx="83958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A09C47A-B71E-99FD-7048-46166CD4E9EA}"/>
              </a:ext>
            </a:extLst>
          </p:cNvPr>
          <p:cNvCxnSpPr/>
          <p:nvPr/>
        </p:nvCxnSpPr>
        <p:spPr>
          <a:xfrm>
            <a:off x="3332015" y="4391891"/>
            <a:ext cx="83958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6CCC347-6251-EA9A-4C23-A839066BF50C}"/>
              </a:ext>
            </a:extLst>
          </p:cNvPr>
          <p:cNvCxnSpPr/>
          <p:nvPr/>
        </p:nvCxnSpPr>
        <p:spPr>
          <a:xfrm>
            <a:off x="3332015" y="3172691"/>
            <a:ext cx="83958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7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D4F90-4252-325F-B9E5-09BA9CCA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3E11A-B343-A522-73C8-407CEB3D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79" y="1657634"/>
            <a:ext cx="3702757" cy="4058751"/>
          </a:xfrm>
        </p:spPr>
        <p:txBody>
          <a:bodyPr>
            <a:normAutofit/>
          </a:bodyPr>
          <a:lstStyle/>
          <a:p>
            <a:r>
              <a:rPr lang="pt-BR" dirty="0"/>
              <a:t>Novamente avaliamos os modelos e escolhemos o melhor para Tunar</a:t>
            </a:r>
          </a:p>
          <a:p>
            <a:endParaRPr lang="pt-BR" dirty="0"/>
          </a:p>
          <a:p>
            <a:r>
              <a:rPr lang="pt-BR" dirty="0"/>
              <a:t>Light Gradiente </a:t>
            </a:r>
            <a:r>
              <a:rPr lang="pt-BR" dirty="0" err="1"/>
              <a:t>Boosting</a:t>
            </a:r>
            <a:r>
              <a:rPr lang="pt-BR" dirty="0"/>
              <a:t> </a:t>
            </a:r>
            <a:r>
              <a:rPr lang="pt-BR" dirty="0" err="1"/>
              <a:t>Machine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EA63FE7-00A5-A5FC-00FE-6B991C41C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14314"/>
              </p:ext>
            </p:extLst>
          </p:nvPr>
        </p:nvGraphicFramePr>
        <p:xfrm>
          <a:off x="4862947" y="1421959"/>
          <a:ext cx="6799810" cy="4826441"/>
        </p:xfrm>
        <a:graphic>
          <a:graphicData uri="http://schemas.openxmlformats.org/drawingml/2006/table">
            <a:tbl>
              <a:tblPr/>
              <a:tblGrid>
                <a:gridCol w="1243394">
                  <a:extLst>
                    <a:ext uri="{9D8B030D-6E8A-4147-A177-3AD203B41FA5}">
                      <a16:colId xmlns:a16="http://schemas.microsoft.com/office/drawing/2014/main" val="1424490257"/>
                    </a:ext>
                  </a:extLst>
                </a:gridCol>
                <a:gridCol w="1255876">
                  <a:extLst>
                    <a:ext uri="{9D8B030D-6E8A-4147-A177-3AD203B41FA5}">
                      <a16:colId xmlns:a16="http://schemas.microsoft.com/office/drawing/2014/main" val="2287224687"/>
                    </a:ext>
                  </a:extLst>
                </a:gridCol>
                <a:gridCol w="900637">
                  <a:extLst>
                    <a:ext uri="{9D8B030D-6E8A-4147-A177-3AD203B41FA5}">
                      <a16:colId xmlns:a16="http://schemas.microsoft.com/office/drawing/2014/main" val="2280979365"/>
                    </a:ext>
                  </a:extLst>
                </a:gridCol>
                <a:gridCol w="1133301">
                  <a:extLst>
                    <a:ext uri="{9D8B030D-6E8A-4147-A177-3AD203B41FA5}">
                      <a16:colId xmlns:a16="http://schemas.microsoft.com/office/drawing/2014/main" val="3431885850"/>
                    </a:ext>
                  </a:extLst>
                </a:gridCol>
                <a:gridCol w="1133301">
                  <a:extLst>
                    <a:ext uri="{9D8B030D-6E8A-4147-A177-3AD203B41FA5}">
                      <a16:colId xmlns:a16="http://schemas.microsoft.com/office/drawing/2014/main" val="4247629061"/>
                    </a:ext>
                  </a:extLst>
                </a:gridCol>
                <a:gridCol w="1133301">
                  <a:extLst>
                    <a:ext uri="{9D8B030D-6E8A-4147-A177-3AD203B41FA5}">
                      <a16:colId xmlns:a16="http://schemas.microsoft.com/office/drawing/2014/main" val="2969847030"/>
                    </a:ext>
                  </a:extLst>
                </a:gridCol>
              </a:tblGrid>
              <a:tr h="377910">
                <a:tc>
                  <a:txBody>
                    <a:bodyPr/>
                    <a:lstStyle/>
                    <a:p>
                      <a:pPr algn="l" fontAlgn="ctr"/>
                      <a:br>
                        <a:rPr lang="pt-BR" sz="1600">
                          <a:effectLst/>
                        </a:rPr>
                      </a:br>
                      <a:r>
                        <a:rPr lang="pt-BR" sz="1600">
                          <a:effectLst/>
                        </a:rPr>
                        <a:t>Model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dirty="0" err="1">
                          <a:effectLst/>
                        </a:rPr>
                        <a:t>Accuracy</a:t>
                      </a:r>
                      <a:endParaRPr lang="pt-BR" sz="16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AUC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Recall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Prec.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F1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826409"/>
                  </a:ext>
                </a:extLst>
              </a:tr>
              <a:tr h="140950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>
                          <a:effectLst/>
                        </a:rPr>
                        <a:t>Light Gradient Boosting Machine</a:t>
                      </a:r>
                    </a:p>
                    <a:p>
                      <a:pPr algn="l" fontAlgn="ctr"/>
                      <a:endParaRPr lang="pt-BR" sz="1600" b="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0.6529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0.7659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0.5535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0.6521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0.6339</a:t>
                      </a:r>
                      <a:endParaRPr lang="pt-BR" sz="16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63192"/>
                  </a:ext>
                </a:extLst>
              </a:tr>
              <a:tr h="10656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effectLst/>
                        </a:rPr>
                        <a:t>Gradient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Boosting</a:t>
                      </a:r>
                      <a:r>
                        <a:rPr lang="pt-BR" sz="1600" dirty="0">
                          <a:effectLst/>
                        </a:rPr>
                        <a:t> Classifier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0.6413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0.7495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0.5224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0.6443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0.6128</a:t>
                      </a:r>
                      <a:endParaRPr lang="pt-BR" sz="16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605730"/>
                  </a:ext>
                </a:extLst>
              </a:tr>
              <a:tr h="10656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effectLst/>
                        </a:rPr>
                        <a:t>Random</a:t>
                      </a:r>
                      <a:r>
                        <a:rPr lang="pt-BR" sz="1600" dirty="0">
                          <a:effectLst/>
                        </a:rPr>
                        <a:t> Forest Classifier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0.6363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0.7423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0.5489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0.6288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0.6220</a:t>
                      </a:r>
                      <a:endParaRPr lang="pt-BR" sz="16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88083"/>
                  </a:ext>
                </a:extLst>
              </a:tr>
              <a:tr h="721775"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effectLst/>
                        </a:rPr>
                        <a:t>Logistic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Regression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0.6217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0.7080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0.4920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0.6213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0.5864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097106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94A7958-9202-6AFE-DE47-E20DDD8D043B}"/>
              </a:ext>
            </a:extLst>
          </p:cNvPr>
          <p:cNvCxnSpPr>
            <a:cxnSpLocks/>
          </p:cNvCxnSpPr>
          <p:nvPr/>
        </p:nvCxnSpPr>
        <p:spPr>
          <a:xfrm>
            <a:off x="4987636" y="3183775"/>
            <a:ext cx="65753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4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FBEE-F4EA-C93A-EB5E-B765234C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Tunagem</a:t>
            </a:r>
            <a:r>
              <a:rPr lang="pt-BR" dirty="0"/>
              <a:t>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B0A4F-E108-B786-E4A0-6FDC90DD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172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Utilizando o Cross </a:t>
            </a:r>
            <a:r>
              <a:rPr lang="pt-BR" dirty="0" err="1"/>
              <a:t>Validation</a:t>
            </a:r>
            <a:r>
              <a:rPr lang="pt-BR" dirty="0"/>
              <a:t> k-</a:t>
            </a:r>
            <a:r>
              <a:rPr lang="pt-BR" dirty="0" err="1"/>
              <a:t>folds</a:t>
            </a:r>
            <a:r>
              <a:rPr lang="pt-BR" dirty="0"/>
              <a:t> (k = 10)</a:t>
            </a:r>
          </a:p>
          <a:p>
            <a:r>
              <a:rPr lang="pt-BR" dirty="0"/>
              <a:t>Melhoramos um pouco o modelo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36900" indent="0">
              <a:buNone/>
            </a:pPr>
            <a:endParaRPr lang="pt-BR" sz="17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LGBMClassifier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bagging_fraction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=0.7,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bagging_freq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=6,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boosting_type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gbdt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=None,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colsample_bytree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=1.0,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feature_fraction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=0.5,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importance_type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='split',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=0.1,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=-1,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min_child_samples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=66,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min_child_weight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=0.001,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min_split_gain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=0.4,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=90,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=-1,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num_leaves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=90, objective=None,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=123,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reg_alpha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=0.0005,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reg_lambda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=0.1,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silent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=1.0,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subsample_for_bin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=200000, </a:t>
            </a:r>
            <a:r>
              <a:rPr lang="pt-BR" sz="17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subsample_freq</a:t>
            </a:r>
            <a:r>
              <a:rPr lang="pt-BR" sz="17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=0)</a:t>
            </a:r>
            <a:endParaRPr lang="pt-BR" sz="17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62F4F26-F4F3-9C01-D3E0-BBE64FBAF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28976"/>
              </p:ext>
            </p:extLst>
          </p:nvPr>
        </p:nvGraphicFramePr>
        <p:xfrm>
          <a:off x="2392936" y="3761824"/>
          <a:ext cx="7395480" cy="350520"/>
        </p:xfrm>
        <a:graphic>
          <a:graphicData uri="http://schemas.openxmlformats.org/drawingml/2006/table">
            <a:tbl>
              <a:tblPr/>
              <a:tblGrid>
                <a:gridCol w="1479096">
                  <a:extLst>
                    <a:ext uri="{9D8B030D-6E8A-4147-A177-3AD203B41FA5}">
                      <a16:colId xmlns:a16="http://schemas.microsoft.com/office/drawing/2014/main" val="4027391915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2789424649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2075863192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1907422826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3416948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0.6624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0.7707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0.5593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0.6608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0.6437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76436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E24707D-B6B6-1563-FEEA-E56FD9A7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34272"/>
              </p:ext>
            </p:extLst>
          </p:nvPr>
        </p:nvGraphicFramePr>
        <p:xfrm>
          <a:off x="2392936" y="3159602"/>
          <a:ext cx="7395480" cy="350520"/>
        </p:xfrm>
        <a:graphic>
          <a:graphicData uri="http://schemas.openxmlformats.org/drawingml/2006/table">
            <a:tbl>
              <a:tblPr/>
              <a:tblGrid>
                <a:gridCol w="1479096">
                  <a:extLst>
                    <a:ext uri="{9D8B030D-6E8A-4147-A177-3AD203B41FA5}">
                      <a16:colId xmlns:a16="http://schemas.microsoft.com/office/drawing/2014/main" val="4178340304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3180384339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3393289148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3390614483"/>
                    </a:ext>
                  </a:extLst>
                </a:gridCol>
                <a:gridCol w="1479096">
                  <a:extLst>
                    <a:ext uri="{9D8B030D-6E8A-4147-A177-3AD203B41FA5}">
                      <a16:colId xmlns:a16="http://schemas.microsoft.com/office/drawing/2014/main" val="2580942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 err="1">
                          <a:effectLst/>
                        </a:rPr>
                        <a:t>Accuracy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AUC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Recall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Prec.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F1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486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7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DDADF26-87AF-DB8F-1740-2B0E9069761D}"/>
              </a:ext>
            </a:extLst>
          </p:cNvPr>
          <p:cNvSpPr/>
          <p:nvPr/>
        </p:nvSpPr>
        <p:spPr>
          <a:xfrm>
            <a:off x="507076" y="1717724"/>
            <a:ext cx="11346873" cy="36381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D09EF-3A49-EC56-D864-F5054689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D05F1A9-CF6A-F849-EA17-8D895655D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" y="1812747"/>
            <a:ext cx="5317625" cy="3555555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C49BFD-6315-B06C-911F-2ADF76C2F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58" y="1738218"/>
            <a:ext cx="5066666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649E7-4CAC-1A1B-A725-111664B5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15" y="1390996"/>
            <a:ext cx="10353762" cy="4136968"/>
          </a:xfrm>
        </p:spPr>
        <p:txBody>
          <a:bodyPr>
            <a:normAutofit/>
          </a:bodyPr>
          <a:lstStyle/>
          <a:p>
            <a:r>
              <a:rPr lang="pt-BR" sz="4400" dirty="0"/>
              <a:t>Obrigado!</a:t>
            </a:r>
            <a:br>
              <a:rPr lang="pt-BR" sz="3200" dirty="0"/>
            </a:br>
            <a:br>
              <a:rPr lang="pt-BR" sz="320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3067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6F571-CD3D-EC0C-A7B7-A3BABB4D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223470" cy="970450"/>
          </a:xfrm>
        </p:spPr>
        <p:txBody>
          <a:bodyPr/>
          <a:lstStyle/>
          <a:p>
            <a:r>
              <a:rPr lang="pt-BR" dirty="0">
                <a:latin typeface="Impact" panose="020B080603090205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55464-F3A1-A719-70E5-BC9C1BA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IMDb</a:t>
            </a:r>
            <a:r>
              <a:rPr lang="pt-BR" dirty="0"/>
              <a:t> – Internet </a:t>
            </a:r>
            <a:r>
              <a:rPr lang="pt-BR" dirty="0" err="1"/>
              <a:t>Movies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, criada em 1990 e comprada pela </a:t>
            </a:r>
            <a:r>
              <a:rPr lang="pt-BR" dirty="0" err="1"/>
              <a:t>Amazon</a:t>
            </a:r>
            <a:r>
              <a:rPr lang="pt-BR" dirty="0"/>
              <a:t> em 1998;</a:t>
            </a:r>
          </a:p>
          <a:p>
            <a:endParaRPr lang="pt-BR" dirty="0"/>
          </a:p>
          <a:p>
            <a:r>
              <a:rPr lang="pt-BR" dirty="0"/>
              <a:t>Hoje tem disponível uma série de serviços, incluindo horários de exibição de filmes nos cinemas, trailers, críticas e avaliações de usuários, recomendações personalizadas, notícias, curiosidades, dados de bilheteria, entre outros. 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De acordo com a companhia, a </a:t>
            </a:r>
            <a:r>
              <a:rPr lang="pt-BR" dirty="0" err="1"/>
              <a:t>IMDb</a:t>
            </a:r>
            <a:r>
              <a:rPr lang="pt-BR" dirty="0"/>
              <a:t> conta com mais de 250 milhões de usuários todos os meses. Além disso, o banco de dados da empresa já ultrapassou os 4 milhões de filmes, programas de TV e entretenimento e mais de 8 milhões de personalidades.</a:t>
            </a:r>
          </a:p>
        </p:txBody>
      </p:sp>
    </p:spTree>
    <p:extLst>
      <p:ext uri="{BB962C8B-B14F-4D97-AF65-F5344CB8AC3E}">
        <p14:creationId xmlns:p14="http://schemas.microsoft.com/office/powerpoint/2010/main" val="362043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D1AE-9353-D02D-E82D-83B03980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55" y="615142"/>
            <a:ext cx="3408823" cy="97045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C0566-4096-FEFE-8748-53EC6D93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68" y="2330965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Assim, o objetivo desse projeto é: Prever a nota dos filmes no </a:t>
            </a:r>
            <a:r>
              <a:rPr lang="pt-BR" dirty="0" err="1"/>
              <a:t>IMDb</a:t>
            </a:r>
            <a:r>
              <a:rPr lang="pt-BR" dirty="0"/>
              <a:t>.</a:t>
            </a:r>
          </a:p>
          <a:p>
            <a:pPr marL="36900" indent="0">
              <a:buNone/>
            </a:pPr>
            <a:r>
              <a:rPr lang="pt-BR" dirty="0"/>
              <a:t>Utilizando dados contidos na base de dados, como tempo de duração do filme, gênero, etc.</a:t>
            </a:r>
          </a:p>
          <a:p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5BBA4D-4D41-A76B-DC03-3183A0D51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7"/>
          <a:stretch/>
        </p:blipFill>
        <p:spPr>
          <a:xfrm>
            <a:off x="3869923" y="468284"/>
            <a:ext cx="7998922" cy="16930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CC88DC4-70CC-1414-1BB5-FC8B9A95679E}"/>
              </a:ext>
            </a:extLst>
          </p:cNvPr>
          <p:cNvSpPr/>
          <p:nvPr/>
        </p:nvSpPr>
        <p:spPr>
          <a:xfrm>
            <a:off x="9077498" y="1213657"/>
            <a:ext cx="1064029" cy="518792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55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09796-4CAC-4C4D-7A8A-7207F609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946"/>
            <a:ext cx="6625849" cy="970450"/>
          </a:xfrm>
        </p:spPr>
        <p:txBody>
          <a:bodyPr/>
          <a:lstStyle/>
          <a:p>
            <a:r>
              <a:rPr lang="pt-BR" dirty="0"/>
              <a:t>Relação das tabelas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1FB68315-1680-9FDA-2E2F-74E32B52C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2960"/>
              </p:ext>
            </p:extLst>
          </p:nvPr>
        </p:nvGraphicFramePr>
        <p:xfrm>
          <a:off x="8314202" y="4222450"/>
          <a:ext cx="2668721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7244">
                  <a:extLst>
                    <a:ext uri="{9D8B030D-6E8A-4147-A177-3AD203B41FA5}">
                      <a16:colId xmlns:a16="http://schemas.microsoft.com/office/drawing/2014/main" val="979594039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61703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People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7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6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person_id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5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err="1"/>
                        <a:t>died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6135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CA7CED73-BF84-E017-4F1D-4B7159F5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9045"/>
              </p:ext>
            </p:extLst>
          </p:nvPr>
        </p:nvGraphicFramePr>
        <p:xfrm>
          <a:off x="4517274" y="1155282"/>
          <a:ext cx="2964181" cy="32717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448">
                  <a:extLst>
                    <a:ext uri="{9D8B030D-6E8A-4147-A177-3AD203B41FA5}">
                      <a16:colId xmlns:a16="http://schemas.microsoft.com/office/drawing/2014/main" val="1323707499"/>
                    </a:ext>
                  </a:extLst>
                </a:gridCol>
                <a:gridCol w="1439733">
                  <a:extLst>
                    <a:ext uri="{9D8B030D-6E8A-4147-A177-3AD203B41FA5}">
                      <a16:colId xmlns:a16="http://schemas.microsoft.com/office/drawing/2014/main" val="4182277848"/>
                    </a:ext>
                  </a:extLst>
                </a:gridCol>
              </a:tblGrid>
              <a:tr h="297431">
                <a:tc gridSpan="2">
                  <a:txBody>
                    <a:bodyPr/>
                    <a:lstStyle/>
                    <a:p>
                      <a:r>
                        <a:rPr lang="pt-BR" sz="1300" dirty="0" err="1"/>
                        <a:t>Titles</a:t>
                      </a:r>
                      <a:endParaRPr lang="pt-BR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1154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0647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err="1"/>
                        <a:t>title_id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108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Type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46174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primary_title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0944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original_title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794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is_adult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9427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premiered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6649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ended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83723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runtime_minutes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58690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genres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16772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A44E6D5B-A55B-36B6-CA40-B314F5F7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03871"/>
              </p:ext>
            </p:extLst>
          </p:nvPr>
        </p:nvGraphicFramePr>
        <p:xfrm>
          <a:off x="1015806" y="1574800"/>
          <a:ext cx="2668721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7244">
                  <a:extLst>
                    <a:ext uri="{9D8B030D-6E8A-4147-A177-3AD203B41FA5}">
                      <a16:colId xmlns:a16="http://schemas.microsoft.com/office/drawing/2014/main" val="1584047282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41610436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4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title_id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pt-BR" sz="15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votes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07355"/>
                  </a:ext>
                </a:extLst>
              </a:tr>
            </a:tbl>
          </a:graphicData>
        </a:graphic>
      </p:graphicFrame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04428F0-71C5-7D00-E940-2F38EA8C6ED3}"/>
              </a:ext>
            </a:extLst>
          </p:cNvPr>
          <p:cNvCxnSpPr>
            <a:cxnSpLocks/>
          </p:cNvCxnSpPr>
          <p:nvPr/>
        </p:nvCxnSpPr>
        <p:spPr>
          <a:xfrm>
            <a:off x="4112035" y="1895302"/>
            <a:ext cx="40523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F2D64486-6935-58E5-B606-2C5DB88B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20133"/>
              </p:ext>
            </p:extLst>
          </p:nvPr>
        </p:nvGraphicFramePr>
        <p:xfrm>
          <a:off x="660371" y="3770611"/>
          <a:ext cx="2964181" cy="26768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448">
                  <a:extLst>
                    <a:ext uri="{9D8B030D-6E8A-4147-A177-3AD203B41FA5}">
                      <a16:colId xmlns:a16="http://schemas.microsoft.com/office/drawing/2014/main" val="3022921377"/>
                    </a:ext>
                  </a:extLst>
                </a:gridCol>
                <a:gridCol w="1439733">
                  <a:extLst>
                    <a:ext uri="{9D8B030D-6E8A-4147-A177-3AD203B41FA5}">
                      <a16:colId xmlns:a16="http://schemas.microsoft.com/office/drawing/2014/main" val="2729630569"/>
                    </a:ext>
                  </a:extLst>
                </a:gridCol>
              </a:tblGrid>
              <a:tr h="297431">
                <a:tc gridSpan="2">
                  <a:txBody>
                    <a:bodyPr/>
                    <a:lstStyle/>
                    <a:p>
                      <a:r>
                        <a:rPr lang="pt-BR" sz="1300" dirty="0" err="1"/>
                        <a:t>AKAs</a:t>
                      </a:r>
                      <a:endParaRPr lang="pt-BR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79911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92207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err="1"/>
                        <a:t>title_id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14268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193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region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158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language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78601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types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06106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attributes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07744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is_original_title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61392"/>
                  </a:ext>
                </a:extLst>
              </a:tr>
            </a:tbl>
          </a:graphicData>
        </a:graphic>
      </p:graphicFrame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3CC6F15E-29E9-A4A9-D9F7-524F5E159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55820"/>
              </p:ext>
            </p:extLst>
          </p:nvPr>
        </p:nvGraphicFramePr>
        <p:xfrm>
          <a:off x="8534200" y="1457207"/>
          <a:ext cx="2964181" cy="20893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448">
                  <a:extLst>
                    <a:ext uri="{9D8B030D-6E8A-4147-A177-3AD203B41FA5}">
                      <a16:colId xmlns:a16="http://schemas.microsoft.com/office/drawing/2014/main" val="1040987250"/>
                    </a:ext>
                  </a:extLst>
                </a:gridCol>
                <a:gridCol w="1439733">
                  <a:extLst>
                    <a:ext uri="{9D8B030D-6E8A-4147-A177-3AD203B41FA5}">
                      <a16:colId xmlns:a16="http://schemas.microsoft.com/office/drawing/2014/main" val="2462739797"/>
                    </a:ext>
                  </a:extLst>
                </a:gridCol>
              </a:tblGrid>
              <a:tr h="297431">
                <a:tc gridSpan="2">
                  <a:txBody>
                    <a:bodyPr/>
                    <a:lstStyle/>
                    <a:p>
                      <a:r>
                        <a:rPr lang="pt-BR" sz="1300" dirty="0" err="1"/>
                        <a:t>Crew</a:t>
                      </a:r>
                      <a:endParaRPr lang="pt-BR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2703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2633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err="1"/>
                        <a:t>title_id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20113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person_id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7471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Category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9603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job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49888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characters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51068"/>
                  </a:ext>
                </a:extLst>
              </a:tr>
            </a:tbl>
          </a:graphicData>
        </a:graphic>
      </p:graphicFrame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64A2BBA-0CB7-ECB4-0C89-265FE673896F}"/>
              </a:ext>
            </a:extLst>
          </p:cNvPr>
          <p:cNvCxnSpPr>
            <a:cxnSpLocks/>
          </p:cNvCxnSpPr>
          <p:nvPr/>
        </p:nvCxnSpPr>
        <p:spPr>
          <a:xfrm flipH="1" flipV="1">
            <a:off x="4112035" y="2494876"/>
            <a:ext cx="4156" cy="201682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047F051-0DA4-3272-45B3-EC3E57044F1E}"/>
              </a:ext>
            </a:extLst>
          </p:cNvPr>
          <p:cNvCxnSpPr>
            <a:cxnSpLocks/>
          </p:cNvCxnSpPr>
          <p:nvPr/>
        </p:nvCxnSpPr>
        <p:spPr>
          <a:xfrm>
            <a:off x="7481455" y="1895302"/>
            <a:ext cx="1052745" cy="315999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98834D3-3B64-0659-F0B9-BF207DBCA3FB}"/>
              </a:ext>
            </a:extLst>
          </p:cNvPr>
          <p:cNvCxnSpPr>
            <a:cxnSpLocks/>
          </p:cNvCxnSpPr>
          <p:nvPr/>
        </p:nvCxnSpPr>
        <p:spPr>
          <a:xfrm>
            <a:off x="8007827" y="2487853"/>
            <a:ext cx="526373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17B70BCF-D34A-0079-A3DE-56696B2D9603}"/>
              </a:ext>
            </a:extLst>
          </p:cNvPr>
          <p:cNvCxnSpPr>
            <a:cxnSpLocks/>
          </p:cNvCxnSpPr>
          <p:nvPr/>
        </p:nvCxnSpPr>
        <p:spPr>
          <a:xfrm>
            <a:off x="8007827" y="2487853"/>
            <a:ext cx="0" cy="2621197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AE633F6F-820A-AC9B-F878-948CA14A1682}"/>
              </a:ext>
            </a:extLst>
          </p:cNvPr>
          <p:cNvCxnSpPr>
            <a:cxnSpLocks/>
          </p:cNvCxnSpPr>
          <p:nvPr/>
        </p:nvCxnSpPr>
        <p:spPr>
          <a:xfrm>
            <a:off x="8007827" y="5109050"/>
            <a:ext cx="306375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C4BC323-901B-5405-C140-80EE6B3AAC41}"/>
              </a:ext>
            </a:extLst>
          </p:cNvPr>
          <p:cNvCxnSpPr>
            <a:cxnSpLocks/>
          </p:cNvCxnSpPr>
          <p:nvPr/>
        </p:nvCxnSpPr>
        <p:spPr>
          <a:xfrm flipV="1">
            <a:off x="4112035" y="1909349"/>
            <a:ext cx="0" cy="57850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4C49C89-57F1-FCC0-D50A-0001A6CAD91A}"/>
              </a:ext>
            </a:extLst>
          </p:cNvPr>
          <p:cNvCxnSpPr>
            <a:cxnSpLocks/>
          </p:cNvCxnSpPr>
          <p:nvPr/>
        </p:nvCxnSpPr>
        <p:spPr>
          <a:xfrm flipH="1">
            <a:off x="3684527" y="2480830"/>
            <a:ext cx="435819" cy="70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DF9CA8C-3CB6-DBD3-65E3-7EBEFD1DFD5D}"/>
              </a:ext>
            </a:extLst>
          </p:cNvPr>
          <p:cNvCxnSpPr>
            <a:cxnSpLocks/>
          </p:cNvCxnSpPr>
          <p:nvPr/>
        </p:nvCxnSpPr>
        <p:spPr>
          <a:xfrm flipH="1">
            <a:off x="3624552" y="4511702"/>
            <a:ext cx="49579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5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FEE4-148F-0F48-623C-2689A3B7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das bases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6D60C-CEC4-CE29-6283-E801A184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dados foram obtidos no dia 03/05/2022</a:t>
            </a:r>
          </a:p>
          <a:p>
            <a:r>
              <a:rPr lang="pt-BR" dirty="0"/>
              <a:t>5 tabelas.</a:t>
            </a:r>
          </a:p>
          <a:p>
            <a:r>
              <a:rPr lang="pt-BR" dirty="0"/>
              <a:t>A junção e a criação da ABT (</a:t>
            </a:r>
            <a:r>
              <a:rPr lang="pt-BR" dirty="0" err="1"/>
              <a:t>Analytic</a:t>
            </a:r>
            <a:r>
              <a:rPr lang="pt-BR" dirty="0"/>
              <a:t> base </a:t>
            </a:r>
            <a:r>
              <a:rPr lang="pt-BR" dirty="0" err="1"/>
              <a:t>table</a:t>
            </a:r>
            <a:r>
              <a:rPr lang="pt-BR" dirty="0"/>
              <a:t>) foi feita pelo SQL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Filtros utilizados:</a:t>
            </a:r>
          </a:p>
          <a:p>
            <a:pPr marL="36900" indent="0">
              <a:buNone/>
            </a:pPr>
            <a:r>
              <a:rPr lang="pt-BR" dirty="0"/>
              <a:t>Filmes com mais de 300 minutos (5 horas)</a:t>
            </a:r>
          </a:p>
          <a:p>
            <a:pPr marL="36900" indent="0">
              <a:buNone/>
            </a:pPr>
            <a:r>
              <a:rPr lang="pt-BR" dirty="0"/>
              <a:t>E filmes com menos de 30 votos.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Obtivemos uma base da dados com 187.728 linhas e 35 variáveis.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2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1DB1C-9D60-1FE1-762B-CDD88B84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028F68-7299-08E3-E2E7-DC3C16E5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7" y="1580050"/>
            <a:ext cx="5117460" cy="354285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D79D81-0817-485D-E0AD-025E451B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85" y="1580049"/>
            <a:ext cx="5193651" cy="354285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EF189F-C5D4-B767-6B4A-032B6FE29714}"/>
              </a:ext>
            </a:extLst>
          </p:cNvPr>
          <p:cNvSpPr txBox="1"/>
          <p:nvPr/>
        </p:nvSpPr>
        <p:spPr>
          <a:xfrm>
            <a:off x="405168" y="5436601"/>
            <a:ext cx="527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Notamos um aumento gradual no numero de filmes produzidos com o passar do tempo, e percebemos uma queda em 2020 provavelmente por causa da pandemia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209A60-7666-092E-0799-8DB6CD7450A9}"/>
              </a:ext>
            </a:extLst>
          </p:cNvPr>
          <p:cNvSpPr txBox="1"/>
          <p:nvPr/>
        </p:nvSpPr>
        <p:spPr>
          <a:xfrm>
            <a:off x="6544733" y="5666480"/>
            <a:ext cx="519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Nota-se que a grande maioria dos filmes tem entre 80 e 100 minutos e a média é 94.59 minutos</a:t>
            </a:r>
          </a:p>
        </p:txBody>
      </p:sp>
    </p:spTree>
    <p:extLst>
      <p:ext uri="{BB962C8B-B14F-4D97-AF65-F5344CB8AC3E}">
        <p14:creationId xmlns:p14="http://schemas.microsoft.com/office/powerpoint/2010/main" val="236507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0E8C81C-F156-A377-A261-5089199F4FEA}"/>
              </a:ext>
            </a:extLst>
          </p:cNvPr>
          <p:cNvSpPr/>
          <p:nvPr/>
        </p:nvSpPr>
        <p:spPr>
          <a:xfrm>
            <a:off x="3531946" y="1777365"/>
            <a:ext cx="5264176" cy="3541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1DB1C-9D60-1FE1-762B-CDD88B84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209A60-7666-092E-0799-8DB6CD7450A9}"/>
              </a:ext>
            </a:extLst>
          </p:cNvPr>
          <p:cNvSpPr txBox="1"/>
          <p:nvPr/>
        </p:nvSpPr>
        <p:spPr>
          <a:xfrm>
            <a:off x="3346366" y="5516365"/>
            <a:ext cx="563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maior parte das notas encontra-se entre 5 e 7</a:t>
            </a:r>
          </a:p>
          <a:p>
            <a:r>
              <a:rPr lang="pt-BR" dirty="0"/>
              <a:t>Média: 6.05</a:t>
            </a:r>
          </a:p>
          <a:p>
            <a:r>
              <a:rPr lang="pt-BR" dirty="0"/>
              <a:t>Mediana: 6.20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BA84328-9D2F-E809-80A1-F872FA29F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04" y="1835554"/>
            <a:ext cx="5117460" cy="3425306"/>
          </a:xfrm>
        </p:spPr>
      </p:pic>
    </p:spTree>
    <p:extLst>
      <p:ext uri="{BB962C8B-B14F-4D97-AF65-F5344CB8AC3E}">
        <p14:creationId xmlns:p14="http://schemas.microsoft.com/office/powerpoint/2010/main" val="99105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D4F90-4252-325F-B9E5-09BA9CCA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933E11A-B343-A522-73C8-407CEB3D0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119" y="1699198"/>
                <a:ext cx="3702757" cy="40587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latin typeface="+mj-lt"/>
                  </a:rPr>
                  <a:t>Após o tratamento dos dados foram “testados” 4 modelos diferentes para escolher qual performa melhor e assim avançar para o processo de </a:t>
                </a:r>
                <a:r>
                  <a:rPr lang="pt-BR" dirty="0" err="1">
                    <a:latin typeface="+mj-lt"/>
                  </a:rPr>
                  <a:t>tunagem</a:t>
                </a:r>
                <a:r>
                  <a:rPr lang="pt-BR" dirty="0">
                    <a:latin typeface="+mj-lt"/>
                  </a:rPr>
                  <a:t>.</a:t>
                </a:r>
              </a:p>
              <a:p>
                <a:endParaRPr lang="pt-BR" dirty="0">
                  <a:latin typeface="+mj-lt"/>
                </a:endParaRPr>
              </a:p>
              <a:p>
                <a:r>
                  <a:rPr lang="pt-BR" dirty="0">
                    <a:latin typeface="+mj-lt"/>
                  </a:rPr>
                  <a:t>Analisando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0" dirty="0">
                    <a:latin typeface="+mj-lt"/>
                  </a:rPr>
                  <a:t> obtemos:</a:t>
                </a:r>
              </a:p>
              <a:p>
                <a:endParaRPr lang="pt-BR" dirty="0">
                  <a:latin typeface="+mj-lt"/>
                </a:endParaRPr>
              </a:p>
              <a:p>
                <a:endParaRPr lang="pt-BR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+mj-lt"/>
                  </a:rPr>
                  <a:t> muito baixo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933E11A-B343-A522-73C8-407CEB3D0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119" y="1699198"/>
                <a:ext cx="3702757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EA63FE7-00A5-A5FC-00FE-6B991C41C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08092"/>
              </p:ext>
            </p:extLst>
          </p:nvPr>
        </p:nvGraphicFramePr>
        <p:xfrm>
          <a:off x="5170517" y="1408337"/>
          <a:ext cx="5702528" cy="4640471"/>
        </p:xfrm>
        <a:graphic>
          <a:graphicData uri="http://schemas.openxmlformats.org/drawingml/2006/table">
            <a:tbl>
              <a:tblPr/>
              <a:tblGrid>
                <a:gridCol w="950421">
                  <a:extLst>
                    <a:ext uri="{9D8B030D-6E8A-4147-A177-3AD203B41FA5}">
                      <a16:colId xmlns:a16="http://schemas.microsoft.com/office/drawing/2014/main" val="1424490257"/>
                    </a:ext>
                  </a:extLst>
                </a:gridCol>
                <a:gridCol w="1145542">
                  <a:extLst>
                    <a:ext uri="{9D8B030D-6E8A-4147-A177-3AD203B41FA5}">
                      <a16:colId xmlns:a16="http://schemas.microsoft.com/office/drawing/2014/main" val="2287224687"/>
                    </a:ext>
                  </a:extLst>
                </a:gridCol>
                <a:gridCol w="755302">
                  <a:extLst>
                    <a:ext uri="{9D8B030D-6E8A-4147-A177-3AD203B41FA5}">
                      <a16:colId xmlns:a16="http://schemas.microsoft.com/office/drawing/2014/main" val="2280979365"/>
                    </a:ext>
                  </a:extLst>
                </a:gridCol>
                <a:gridCol w="950421">
                  <a:extLst>
                    <a:ext uri="{9D8B030D-6E8A-4147-A177-3AD203B41FA5}">
                      <a16:colId xmlns:a16="http://schemas.microsoft.com/office/drawing/2014/main" val="3431885850"/>
                    </a:ext>
                  </a:extLst>
                </a:gridCol>
                <a:gridCol w="950421">
                  <a:extLst>
                    <a:ext uri="{9D8B030D-6E8A-4147-A177-3AD203B41FA5}">
                      <a16:colId xmlns:a16="http://schemas.microsoft.com/office/drawing/2014/main" val="4247629061"/>
                    </a:ext>
                  </a:extLst>
                </a:gridCol>
                <a:gridCol w="950421">
                  <a:extLst>
                    <a:ext uri="{9D8B030D-6E8A-4147-A177-3AD203B41FA5}">
                      <a16:colId xmlns:a16="http://schemas.microsoft.com/office/drawing/2014/main" val="2969847030"/>
                    </a:ext>
                  </a:extLst>
                </a:gridCol>
              </a:tblGrid>
              <a:tr h="377910">
                <a:tc>
                  <a:txBody>
                    <a:bodyPr/>
                    <a:lstStyle/>
                    <a:p>
                      <a:pPr algn="l" fontAlgn="ctr"/>
                      <a:endParaRPr lang="pt-BR" sz="160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Model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MAE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MSE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RMSE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R2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826409"/>
                  </a:ext>
                </a:extLst>
              </a:tr>
              <a:tr h="140950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dirty="0" err="1">
                          <a:effectLst/>
                        </a:rPr>
                        <a:t>lightgbm</a:t>
                      </a:r>
                      <a:endParaRPr lang="pt-BR" sz="1600" b="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Light </a:t>
                      </a:r>
                      <a:r>
                        <a:rPr lang="pt-BR" sz="1600" dirty="0" err="1">
                          <a:effectLst/>
                        </a:rPr>
                        <a:t>Gradient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Boosting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Machine</a:t>
                      </a:r>
                      <a:endParaRPr lang="pt-BR" sz="160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0.7599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1.0124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1.0062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0.3716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63192"/>
                  </a:ext>
                </a:extLst>
              </a:tr>
              <a:tr h="10656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dirty="0" err="1">
                          <a:effectLst/>
                        </a:rPr>
                        <a:t>rf</a:t>
                      </a:r>
                      <a:endParaRPr lang="pt-BR" sz="1600" b="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effectLst/>
                        </a:rPr>
                        <a:t>Random</a:t>
                      </a:r>
                      <a:r>
                        <a:rPr lang="pt-BR" sz="1600" dirty="0">
                          <a:effectLst/>
                        </a:rPr>
                        <a:t> Forest </a:t>
                      </a:r>
                      <a:r>
                        <a:rPr lang="pt-BR" sz="1600" dirty="0" err="1">
                          <a:effectLst/>
                        </a:rPr>
                        <a:t>Regressor</a:t>
                      </a:r>
                      <a:endParaRPr lang="pt-BR" sz="160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0.7710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1.0519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1.0256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0.3471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605730"/>
                  </a:ext>
                </a:extLst>
              </a:tr>
              <a:tr h="10656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>
                          <a:effectLst/>
                        </a:rPr>
                        <a:t>gbr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Gradient Boosting Regressor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0.7900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1.0790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1.0387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0.3303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88083"/>
                  </a:ext>
                </a:extLst>
              </a:tr>
              <a:tr h="72177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dirty="0" err="1">
                          <a:effectLst/>
                        </a:rPr>
                        <a:t>lr</a:t>
                      </a:r>
                      <a:endParaRPr lang="pt-BR" sz="1600" b="0" dirty="0">
                        <a:effectLst/>
                      </a:endParaRP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Linear Regression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0.8343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1.1929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>
                          <a:effectLst/>
                        </a:rPr>
                        <a:t>1.0922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0.2596</a:t>
                      </a:r>
                    </a:p>
                  </a:txBody>
                  <a:tcPr marL="18105" marR="18105" marT="9053" marB="9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75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27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FBEE-F4EA-C93A-EB5E-B765234C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096593-ED0F-7ACA-C067-588A49092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207" y="1729939"/>
            <a:ext cx="10353675" cy="135333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5E2922-FA9C-AE09-AD1C-27BA8690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65" y="3475418"/>
            <a:ext cx="2714625" cy="10572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C2987B-946F-A012-5486-D0B07DF46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646" y="3475418"/>
            <a:ext cx="5105722" cy="19254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8191DFB-BFE7-4253-BCFF-3F8DD3717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07" y="4945923"/>
            <a:ext cx="5473152" cy="12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74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312</TotalTime>
  <Words>730</Words>
  <Application>Microsoft Office PowerPoint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Calisto MT</vt:lpstr>
      <vt:lpstr>Cambria Math</vt:lpstr>
      <vt:lpstr>Consolas</vt:lpstr>
      <vt:lpstr>Impact</vt:lpstr>
      <vt:lpstr>Wingdings 2</vt:lpstr>
      <vt:lpstr>Ardósia</vt:lpstr>
      <vt:lpstr>Análise preditiva para as notas dos filmes no IMDb</vt:lpstr>
      <vt:lpstr>Introdução</vt:lpstr>
      <vt:lpstr>Objetivo</vt:lpstr>
      <vt:lpstr>Relação das tabelas</vt:lpstr>
      <vt:lpstr>Preparação das bases</vt:lpstr>
      <vt:lpstr>Análise Exploratória</vt:lpstr>
      <vt:lpstr>Análise Exploratória</vt:lpstr>
      <vt:lpstr>Modelagem </vt:lpstr>
      <vt:lpstr>Problema</vt:lpstr>
      <vt:lpstr>Mudando a target</vt:lpstr>
      <vt:lpstr>Modelagem </vt:lpstr>
      <vt:lpstr>Tunagem do modelo</vt:lpstr>
      <vt:lpstr>Resultados</vt:lpstr>
      <vt:lpstr>Obrigado!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preditiva para as notas dos filmes no IMDb</dc:title>
  <dc:creator>Carlos Augusto</dc:creator>
  <cp:lastModifiedBy>Carlos Augusto</cp:lastModifiedBy>
  <cp:revision>9</cp:revision>
  <dcterms:created xsi:type="dcterms:W3CDTF">2022-05-11T17:22:18Z</dcterms:created>
  <dcterms:modified xsi:type="dcterms:W3CDTF">2022-06-08T22:21:56Z</dcterms:modified>
</cp:coreProperties>
</file>