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7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8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48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75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0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81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4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4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6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0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821F6D-D560-4037-BF0E-81C5DBAD212C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8A0D45-1B47-43FE-80EE-5C8BEF397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65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1B0B1-5A57-E134-9C8F-EA9FC7CB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196" y="62427"/>
            <a:ext cx="6841375" cy="3230706"/>
          </a:xfrm>
        </p:spPr>
        <p:txBody>
          <a:bodyPr>
            <a:normAutofit/>
          </a:bodyPr>
          <a:lstStyle/>
          <a:p>
            <a:r>
              <a:rPr lang="pt-BR" dirty="0"/>
              <a:t>Análise preditiva para as notas dos filmes no </a:t>
            </a:r>
            <a:r>
              <a:rPr lang="pt-BR" dirty="0" err="1"/>
              <a:t>IMDb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88306-49CC-6044-79EF-A05A51D1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04" y="4055538"/>
            <a:ext cx="9493913" cy="14391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3300" dirty="0"/>
              <a:t>Carlos Augusto Silva de Proença</a:t>
            </a:r>
          </a:p>
          <a:p>
            <a:pPr algn="l"/>
            <a:r>
              <a:rPr lang="pt-BR" sz="3300" dirty="0"/>
              <a:t>Laboratório de estatística</a:t>
            </a:r>
          </a:p>
          <a:p>
            <a:pPr algn="l"/>
            <a:r>
              <a:rPr lang="pt-BR" sz="3300" dirty="0"/>
              <a:t>Prof. Dr. Mario Tarumoto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A0412C-CB28-787A-51BE-11C15771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5" y="260638"/>
            <a:ext cx="4328965" cy="21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1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649E7-4CAC-1A1B-A725-111664B5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11007-7EB5-3536-1993-B7CBFB6E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7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F571-CD3D-EC0C-A7B7-A3BABB4D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223470" cy="970450"/>
          </a:xfrm>
        </p:spPr>
        <p:txBody>
          <a:bodyPr/>
          <a:lstStyle/>
          <a:p>
            <a:r>
              <a:rPr lang="pt-BR" dirty="0"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55464-F3A1-A719-70E5-BC9C1BA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IMDb</a:t>
            </a:r>
            <a:r>
              <a:rPr lang="pt-BR" dirty="0"/>
              <a:t> – Internet </a:t>
            </a:r>
            <a:r>
              <a:rPr lang="pt-BR" dirty="0" err="1"/>
              <a:t>Movies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, criada em 1990 comprada pela </a:t>
            </a:r>
            <a:r>
              <a:rPr lang="pt-BR" dirty="0" err="1"/>
              <a:t>Amazon</a:t>
            </a:r>
            <a:r>
              <a:rPr lang="pt-BR" dirty="0"/>
              <a:t> em 1198;</a:t>
            </a:r>
          </a:p>
          <a:p>
            <a:r>
              <a:rPr lang="pt-BR" dirty="0"/>
              <a:t>Hoje tem </a:t>
            </a:r>
            <a:r>
              <a:rPr lang="pt-BR" dirty="0" err="1"/>
              <a:t>disponivel</a:t>
            </a:r>
            <a:r>
              <a:rPr lang="pt-BR" dirty="0"/>
              <a:t> uma série de serviços, incluindo horários de exibição de filmes nos cinemas, trailers, críticas e avaliações de usuários, recomendações personalizadas, notícias, curiosidades, dados de bilheteria, entre outros. </a:t>
            </a:r>
          </a:p>
          <a:p>
            <a:endParaRPr lang="pt-BR" dirty="0"/>
          </a:p>
          <a:p>
            <a:r>
              <a:rPr lang="pt-BR" dirty="0"/>
              <a:t>De acordo com a companhia, a </a:t>
            </a:r>
            <a:r>
              <a:rPr lang="pt-BR" dirty="0" err="1"/>
              <a:t>IMDb</a:t>
            </a:r>
            <a:r>
              <a:rPr lang="pt-BR" dirty="0"/>
              <a:t> conta com mais de 250 milhões de usuários todos os meses. Além disso, o banco de dados da empresa já ultrapassou os 4 milhões de filmes, programas de TV e entretenimento e mais de 8 milhões de personalidades.</a:t>
            </a:r>
          </a:p>
        </p:txBody>
      </p:sp>
    </p:spTree>
    <p:extLst>
      <p:ext uri="{BB962C8B-B14F-4D97-AF65-F5344CB8AC3E}">
        <p14:creationId xmlns:p14="http://schemas.microsoft.com/office/powerpoint/2010/main" val="36204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D1AE-9353-D02D-E82D-83B03980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55" y="615142"/>
            <a:ext cx="3408823" cy="97045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C0566-4096-FEFE-8748-53EC6D93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Assim, o objetivo desse projeto é prever a nota dos filmes no </a:t>
            </a:r>
            <a:r>
              <a:rPr lang="pt-BR" dirty="0" err="1"/>
              <a:t>IMDb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5BBA4D-4D41-A76B-DC03-3183A0D5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7"/>
          <a:stretch/>
        </p:blipFill>
        <p:spPr>
          <a:xfrm>
            <a:off x="3869923" y="468284"/>
            <a:ext cx="7998922" cy="16930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CC88DC4-70CC-1414-1BB5-FC8B9A95679E}"/>
              </a:ext>
            </a:extLst>
          </p:cNvPr>
          <p:cNvSpPr/>
          <p:nvPr/>
        </p:nvSpPr>
        <p:spPr>
          <a:xfrm>
            <a:off x="9077498" y="1213657"/>
            <a:ext cx="1064029" cy="518792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5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FEE4-148F-0F48-623C-2689A3B7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das bases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6D60C-CEC4-CE29-6283-E801A184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foram obtidos no dia 03/05/2022</a:t>
            </a:r>
          </a:p>
          <a:p>
            <a:pPr marL="36900" indent="0">
              <a:buNone/>
            </a:pPr>
            <a:r>
              <a:rPr lang="pt-BR" dirty="0"/>
              <a:t>6 tabelas (tabelas de episódios eu não usei.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09796-4CAC-4C4D-7A8A-7207F609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946"/>
            <a:ext cx="6625849" cy="970450"/>
          </a:xfrm>
        </p:spPr>
        <p:txBody>
          <a:bodyPr/>
          <a:lstStyle/>
          <a:p>
            <a:r>
              <a:rPr lang="pt-BR" dirty="0"/>
              <a:t>Relação das tabelas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1FB68315-1680-9FDA-2E2F-74E32B52C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2960"/>
              </p:ext>
            </p:extLst>
          </p:nvPr>
        </p:nvGraphicFramePr>
        <p:xfrm>
          <a:off x="8314202" y="4222450"/>
          <a:ext cx="2668721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244">
                  <a:extLst>
                    <a:ext uri="{9D8B030D-6E8A-4147-A177-3AD203B41FA5}">
                      <a16:colId xmlns:a16="http://schemas.microsoft.com/office/drawing/2014/main" val="979594039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61703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7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/>
                        <a:t>person_id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/>
                        <a:t>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err="1"/>
                        <a:t>died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6135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CA7CED73-BF84-E017-4F1D-4B7159F5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9045"/>
              </p:ext>
            </p:extLst>
          </p:nvPr>
        </p:nvGraphicFramePr>
        <p:xfrm>
          <a:off x="4517274" y="1155282"/>
          <a:ext cx="2964181" cy="32717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1323707499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4182277848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Titles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1154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0647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108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Type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46174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primary_title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0944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original_title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794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is_adult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427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premiered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6649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ended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83723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runtime_minutes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8690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genres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16772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A44E6D5B-A55B-36B6-CA40-B314F5F7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03871"/>
              </p:ext>
            </p:extLst>
          </p:nvPr>
        </p:nvGraphicFramePr>
        <p:xfrm>
          <a:off x="1015806" y="1574800"/>
          <a:ext cx="266872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7244">
                  <a:extLst>
                    <a:ext uri="{9D8B030D-6E8A-4147-A177-3AD203B41FA5}">
                      <a16:colId xmlns:a16="http://schemas.microsoft.com/office/drawing/2014/main" val="1584047282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41610436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2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5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title_id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pt-BR" sz="1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votes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7355"/>
                  </a:ext>
                </a:extLst>
              </a:tr>
            </a:tbl>
          </a:graphicData>
        </a:graphic>
      </p:graphicFrame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04428F0-71C5-7D00-E940-2F38EA8C6ED3}"/>
              </a:ext>
            </a:extLst>
          </p:cNvPr>
          <p:cNvCxnSpPr>
            <a:cxnSpLocks/>
          </p:cNvCxnSpPr>
          <p:nvPr/>
        </p:nvCxnSpPr>
        <p:spPr>
          <a:xfrm>
            <a:off x="4112035" y="1895302"/>
            <a:ext cx="40523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F2D64486-6935-58E5-B606-2C5DB88B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0133"/>
              </p:ext>
            </p:extLst>
          </p:nvPr>
        </p:nvGraphicFramePr>
        <p:xfrm>
          <a:off x="660371" y="3770611"/>
          <a:ext cx="2964181" cy="26768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3022921377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2729630569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AKAs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79911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92207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14268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193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region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158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language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78601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types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06106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attributes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07744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is_original_title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61392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3CC6F15E-29E9-A4A9-D9F7-524F5E159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55820"/>
              </p:ext>
            </p:extLst>
          </p:nvPr>
        </p:nvGraphicFramePr>
        <p:xfrm>
          <a:off x="8534200" y="1457207"/>
          <a:ext cx="2964181" cy="20893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8">
                  <a:extLst>
                    <a:ext uri="{9D8B030D-6E8A-4147-A177-3AD203B41FA5}">
                      <a16:colId xmlns:a16="http://schemas.microsoft.com/office/drawing/2014/main" val="1040987250"/>
                    </a:ext>
                  </a:extLst>
                </a:gridCol>
                <a:gridCol w="1439733">
                  <a:extLst>
                    <a:ext uri="{9D8B030D-6E8A-4147-A177-3AD203B41FA5}">
                      <a16:colId xmlns:a16="http://schemas.microsoft.com/office/drawing/2014/main" val="2462739797"/>
                    </a:ext>
                  </a:extLst>
                </a:gridCol>
              </a:tblGrid>
              <a:tr h="297431">
                <a:tc gridSpan="2">
                  <a:txBody>
                    <a:bodyPr/>
                    <a:lstStyle/>
                    <a:p>
                      <a:r>
                        <a:rPr lang="pt-BR" sz="1300" dirty="0" err="1"/>
                        <a:t>Crew</a:t>
                      </a:r>
                      <a:endParaRPr lang="pt-B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27030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2633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err="1"/>
                        <a:t>title_id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20113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person_id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74712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Category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96035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job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49888"/>
                  </a:ext>
                </a:extLst>
              </a:tr>
              <a:tr h="2974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 err="1"/>
                        <a:t>characters</a:t>
                      </a:r>
                      <a:endParaRPr lang="pt-B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51068"/>
                  </a:ext>
                </a:extLst>
              </a:tr>
            </a:tbl>
          </a:graphicData>
        </a:graphic>
      </p:graphicFrame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64A2BBA-0CB7-ECB4-0C89-265FE673896F}"/>
              </a:ext>
            </a:extLst>
          </p:cNvPr>
          <p:cNvCxnSpPr>
            <a:cxnSpLocks/>
          </p:cNvCxnSpPr>
          <p:nvPr/>
        </p:nvCxnSpPr>
        <p:spPr>
          <a:xfrm flipH="1" flipV="1">
            <a:off x="4112035" y="2494876"/>
            <a:ext cx="4156" cy="201682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047F051-0DA4-3272-45B3-EC3E57044F1E}"/>
              </a:ext>
            </a:extLst>
          </p:cNvPr>
          <p:cNvCxnSpPr>
            <a:cxnSpLocks/>
          </p:cNvCxnSpPr>
          <p:nvPr/>
        </p:nvCxnSpPr>
        <p:spPr>
          <a:xfrm>
            <a:off x="7481455" y="1895302"/>
            <a:ext cx="1052745" cy="315999"/>
          </a:xfrm>
          <a:prstGeom prst="bentConnector3">
            <a:avLst>
              <a:gd name="adj1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98834D3-3B64-0659-F0B9-BF207DBCA3FB}"/>
              </a:ext>
            </a:extLst>
          </p:cNvPr>
          <p:cNvCxnSpPr>
            <a:cxnSpLocks/>
          </p:cNvCxnSpPr>
          <p:nvPr/>
        </p:nvCxnSpPr>
        <p:spPr>
          <a:xfrm>
            <a:off x="8007827" y="2487853"/>
            <a:ext cx="526373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7B70BCF-D34A-0079-A3DE-56696B2D9603}"/>
              </a:ext>
            </a:extLst>
          </p:cNvPr>
          <p:cNvCxnSpPr>
            <a:cxnSpLocks/>
          </p:cNvCxnSpPr>
          <p:nvPr/>
        </p:nvCxnSpPr>
        <p:spPr>
          <a:xfrm>
            <a:off x="8007827" y="2487853"/>
            <a:ext cx="0" cy="2621197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AE633F6F-820A-AC9B-F878-948CA14A1682}"/>
              </a:ext>
            </a:extLst>
          </p:cNvPr>
          <p:cNvCxnSpPr>
            <a:cxnSpLocks/>
          </p:cNvCxnSpPr>
          <p:nvPr/>
        </p:nvCxnSpPr>
        <p:spPr>
          <a:xfrm>
            <a:off x="8007827" y="5109050"/>
            <a:ext cx="306375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C4BC323-901B-5405-C140-80EE6B3AAC41}"/>
              </a:ext>
            </a:extLst>
          </p:cNvPr>
          <p:cNvCxnSpPr>
            <a:cxnSpLocks/>
          </p:cNvCxnSpPr>
          <p:nvPr/>
        </p:nvCxnSpPr>
        <p:spPr>
          <a:xfrm flipV="1">
            <a:off x="4112035" y="1909349"/>
            <a:ext cx="0" cy="57850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4C49C89-57F1-FCC0-D50A-0001A6CAD91A}"/>
              </a:ext>
            </a:extLst>
          </p:cNvPr>
          <p:cNvCxnSpPr>
            <a:cxnSpLocks/>
          </p:cNvCxnSpPr>
          <p:nvPr/>
        </p:nvCxnSpPr>
        <p:spPr>
          <a:xfrm flipH="1">
            <a:off x="3684527" y="2480830"/>
            <a:ext cx="435819" cy="7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DF9CA8C-3CB6-DBD3-65E3-7EBEFD1DFD5D}"/>
              </a:ext>
            </a:extLst>
          </p:cNvPr>
          <p:cNvCxnSpPr>
            <a:cxnSpLocks/>
          </p:cNvCxnSpPr>
          <p:nvPr/>
        </p:nvCxnSpPr>
        <p:spPr>
          <a:xfrm flipH="1">
            <a:off x="3624552" y="4511702"/>
            <a:ext cx="49579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1DB1C-9D60-1FE1-762B-CDD88B8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C67A0-69F7-D045-970C-0E99E1DB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7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4F90-4252-325F-B9E5-09BA9C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3E11A-B343-A522-73C8-407CEB3D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99198"/>
            <a:ext cx="10353762" cy="4058751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27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BEE-F4EA-C93A-EB5E-B765234C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B0A4F-E108-B786-E4A0-6FDC90DD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7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09EF-3A49-EC56-D864-F5054689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945D9-7C02-AFD7-6637-F92C4509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147</TotalTime>
  <Words>273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Impact</vt:lpstr>
      <vt:lpstr>Wingdings 2</vt:lpstr>
      <vt:lpstr>Ardósia</vt:lpstr>
      <vt:lpstr>Análise preditiva para as notas dos filmes no IMDb</vt:lpstr>
      <vt:lpstr>Introdução</vt:lpstr>
      <vt:lpstr>Objetivo</vt:lpstr>
      <vt:lpstr>Preparação das bases</vt:lpstr>
      <vt:lpstr>Relação das tabelas</vt:lpstr>
      <vt:lpstr>Análise Exploratória</vt:lpstr>
      <vt:lpstr>Modelagem </vt:lpstr>
      <vt:lpstr>Escolha do modelo</vt:lpstr>
      <vt:lpstr>Resultados</vt:lpstr>
      <vt:lpstr>Exemplos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preditiva para as notas dos filmes no IMDb</dc:title>
  <dc:creator>Carlos Augusto</dc:creator>
  <cp:lastModifiedBy>Carlos Augusto</cp:lastModifiedBy>
  <cp:revision>1</cp:revision>
  <dcterms:created xsi:type="dcterms:W3CDTF">2022-05-11T17:22:18Z</dcterms:created>
  <dcterms:modified xsi:type="dcterms:W3CDTF">2022-05-11T19:49:55Z</dcterms:modified>
</cp:coreProperties>
</file>