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p:restoredTop sz="96197"/>
  </p:normalViewPr>
  <p:slideViewPr>
    <p:cSldViewPr snapToGrid="0">
      <p:cViewPr varScale="1">
        <p:scale>
          <a:sx n="157" d="100"/>
          <a:sy n="15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2/5/24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6977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2/5/24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1337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2/5/24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1502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0012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2/5/24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2677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2/5/24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4917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2/5/24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5425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2/5/24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0450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2/5/24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75946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2/5/24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8816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2/5/24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4509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2/5/24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12117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close-up of a network&#10;&#10;Description automatically generated">
            <a:extLst>
              <a:ext uri="{FF2B5EF4-FFF2-40B4-BE49-F238E27FC236}">
                <a16:creationId xmlns:a16="http://schemas.microsoft.com/office/drawing/2014/main" id="{15FBC96C-F477-0F0C-15D8-2B029D5FC965}"/>
              </a:ext>
            </a:extLst>
          </p:cNvPr>
          <p:cNvPicPr>
            <a:picLocks noChangeAspect="1"/>
          </p:cNvPicPr>
          <p:nvPr/>
        </p:nvPicPr>
        <p:blipFill rotWithShape="1">
          <a:blip r:embed="rId2"/>
          <a:srcRect l="33226" r="323"/>
          <a:stretch/>
        </p:blipFill>
        <p:spPr>
          <a:xfrm>
            <a:off x="20" y="10"/>
            <a:ext cx="7320707" cy="6857985"/>
          </a:xfrm>
          <a:prstGeom prst="rect">
            <a:avLst/>
          </a:prstGeom>
        </p:spPr>
      </p:pic>
      <p:sp>
        <p:nvSpPr>
          <p:cNvPr id="2" name="Title 1">
            <a:extLst>
              <a:ext uri="{FF2B5EF4-FFF2-40B4-BE49-F238E27FC236}">
                <a16:creationId xmlns:a16="http://schemas.microsoft.com/office/drawing/2014/main" id="{363CC8DE-BDDC-C5FE-3F5B-91E4802EB007}"/>
              </a:ext>
            </a:extLst>
          </p:cNvPr>
          <p:cNvSpPr>
            <a:spLocks noGrp="1"/>
          </p:cNvSpPr>
          <p:nvPr>
            <p:ph type="ctrTitle"/>
          </p:nvPr>
        </p:nvSpPr>
        <p:spPr>
          <a:xfrm>
            <a:off x="8002184" y="2386295"/>
            <a:ext cx="3730839" cy="3569150"/>
          </a:xfrm>
        </p:spPr>
        <p:txBody>
          <a:bodyPr anchor="b">
            <a:normAutofit/>
          </a:bodyPr>
          <a:lstStyle/>
          <a:p>
            <a:r>
              <a:rPr lang="en-US" sz="4000"/>
              <a:t>Algorithm Analysis</a:t>
            </a:r>
          </a:p>
        </p:txBody>
      </p:sp>
      <p:sp>
        <p:nvSpPr>
          <p:cNvPr id="3" name="Subtitle 2">
            <a:extLst>
              <a:ext uri="{FF2B5EF4-FFF2-40B4-BE49-F238E27FC236}">
                <a16:creationId xmlns:a16="http://schemas.microsoft.com/office/drawing/2014/main" id="{657B8359-D2B5-AE1C-26D0-1DA3D0895A7B}"/>
              </a:ext>
            </a:extLst>
          </p:cNvPr>
          <p:cNvSpPr>
            <a:spLocks noGrp="1"/>
          </p:cNvSpPr>
          <p:nvPr>
            <p:ph type="subTitle" idx="1"/>
          </p:nvPr>
        </p:nvSpPr>
        <p:spPr>
          <a:xfrm>
            <a:off x="8115300" y="1208146"/>
            <a:ext cx="3137031" cy="979680"/>
          </a:xfrm>
        </p:spPr>
        <p:txBody>
          <a:bodyPr anchor="t">
            <a:normAutofit/>
          </a:bodyPr>
          <a:lstStyle/>
          <a:p>
            <a:r>
              <a:rPr lang="en-US" sz="1700"/>
              <a:t>Presented By Prof. Goble</a:t>
            </a:r>
          </a:p>
          <a:p>
            <a:r>
              <a:rPr lang="en-US" sz="1700"/>
              <a:t>Dickinson College Spring 2024</a:t>
            </a:r>
          </a:p>
        </p:txBody>
      </p:sp>
    </p:spTree>
    <p:extLst>
      <p:ext uri="{BB962C8B-B14F-4D97-AF65-F5344CB8AC3E}">
        <p14:creationId xmlns:p14="http://schemas.microsoft.com/office/powerpoint/2010/main" val="272158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FDAC-1B3D-22A8-EB1A-AE7C50ED0BC0}"/>
              </a:ext>
            </a:extLst>
          </p:cNvPr>
          <p:cNvSpPr>
            <a:spLocks noGrp="1"/>
          </p:cNvSpPr>
          <p:nvPr>
            <p:ph type="title"/>
          </p:nvPr>
        </p:nvSpPr>
        <p:spPr/>
        <p:txBody>
          <a:bodyPr/>
          <a:lstStyle/>
          <a:p>
            <a:r>
              <a:rPr lang="en-US" dirty="0"/>
              <a:t>Formal definitions</a:t>
            </a:r>
          </a:p>
        </p:txBody>
      </p:sp>
      <p:sp>
        <p:nvSpPr>
          <p:cNvPr id="3" name="Text Placeholder 2">
            <a:extLst>
              <a:ext uri="{FF2B5EF4-FFF2-40B4-BE49-F238E27FC236}">
                <a16:creationId xmlns:a16="http://schemas.microsoft.com/office/drawing/2014/main" id="{FDA1C293-32B0-E294-7D9C-AD8F82540E3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AA5F34BF-F136-1CB6-F57E-7FB42832C29D}"/>
              </a:ext>
            </a:extLst>
          </p:cNvPr>
          <p:cNvSpPr>
            <a:spLocks noGrp="1"/>
          </p:cNvSpPr>
          <p:nvPr>
            <p:ph type="dt" sz="half" idx="10"/>
          </p:nvPr>
        </p:nvSpPr>
        <p:spPr/>
        <p:txBody>
          <a:bodyPr/>
          <a:lstStyle/>
          <a:p>
            <a:fld id="{66E20BAB-D1DB-4DC1-908A-9B5E73715905}" type="datetime1">
              <a:rPr lang="en-US" smtClean="0"/>
              <a:t>2/5/24</a:t>
            </a:fld>
            <a:endParaRPr lang="en-US"/>
          </a:p>
        </p:txBody>
      </p:sp>
      <p:sp>
        <p:nvSpPr>
          <p:cNvPr id="5" name="Footer Placeholder 4">
            <a:extLst>
              <a:ext uri="{FF2B5EF4-FFF2-40B4-BE49-F238E27FC236}">
                <a16:creationId xmlns:a16="http://schemas.microsoft.com/office/drawing/2014/main" id="{003B3C1E-56BB-2370-27BB-2CE0CD141A0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5CFC5A0-C8F3-D8EF-A0DD-7FE351E48386}"/>
              </a:ext>
            </a:extLst>
          </p:cNvPr>
          <p:cNvSpPr>
            <a:spLocks noGrp="1"/>
          </p:cNvSpPr>
          <p:nvPr>
            <p:ph type="sldNum" sz="quarter" idx="12"/>
          </p:nvPr>
        </p:nvSpPr>
        <p:spPr/>
        <p:txBody>
          <a:bodyPr/>
          <a:lstStyle/>
          <a:p>
            <a:fld id="{87E7843D-FF13-4365-9478-9625B70A2705}" type="slidenum">
              <a:rPr lang="en-US" smtClean="0"/>
              <a:t>10</a:t>
            </a:fld>
            <a:endParaRPr lang="en-US"/>
          </a:p>
        </p:txBody>
      </p:sp>
    </p:spTree>
    <p:extLst>
      <p:ext uri="{BB962C8B-B14F-4D97-AF65-F5344CB8AC3E}">
        <p14:creationId xmlns:p14="http://schemas.microsoft.com/office/powerpoint/2010/main" val="415310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8D6C-C49A-689B-B4F5-59657FA74F10}"/>
              </a:ext>
            </a:extLst>
          </p:cNvPr>
          <p:cNvSpPr>
            <a:spLocks noGrp="1"/>
          </p:cNvSpPr>
          <p:nvPr>
            <p:ph type="title"/>
          </p:nvPr>
        </p:nvSpPr>
        <p:spPr/>
        <p:txBody>
          <a:bodyPr/>
          <a:lstStyle/>
          <a:p>
            <a:r>
              <a:rPr lang="en-US" dirty="0"/>
              <a:t>Big-O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4E560A-5576-C5D1-23AE-6FE0CEB4B8FF}"/>
                  </a:ext>
                </a:extLst>
              </p:cNvPr>
              <p:cNvSpPr>
                <a:spLocks noGrp="1"/>
              </p:cNvSpPr>
              <p:nvPr>
                <p:ph idx="1"/>
              </p:nvPr>
            </p:nvSpPr>
            <p:spPr/>
            <p:txBody>
              <a:bodyPr/>
              <a:lstStyle/>
              <a:p>
                <a:r>
                  <a:rPr lang="en-US" dirty="0"/>
                  <a:t>Big-Oh: The upper bound of a function</a:t>
                </a:r>
              </a:p>
              <a:p>
                <a:r>
                  <a:rPr lang="en-US" dirty="0"/>
                  <a:t>What is the greatest amount of some resource (usually time) that is required by an algorithm for some class of inputs of size </a:t>
                </a:r>
                <a:r>
                  <a:rPr lang="en-US" i="1" dirty="0"/>
                  <a:t>n</a:t>
                </a:r>
                <a:endParaRPr lang="en-US" dirty="0"/>
              </a:p>
              <a:p>
                <a:r>
                  <a:rPr lang="en-US" dirty="0"/>
                  <a:t>For T(n) a non-negative valued function, T(n) is in the set O(f(n)) if there exists two positives constants </a:t>
                </a:r>
                <a:r>
                  <a:rPr lang="en-US" i="1" dirty="0"/>
                  <a:t>c</a:t>
                </a:r>
                <a:r>
                  <a:rPr lang="en-US" dirty="0"/>
                  <a:t> and </a:t>
                </a:r>
                <a:r>
                  <a:rPr lang="en-US" i="1" dirty="0"/>
                  <a:t>n</a:t>
                </a:r>
                <a:r>
                  <a:rPr lang="en-US" i="1" baseline="-25000" dirty="0"/>
                  <a:t>0</a:t>
                </a:r>
                <a:r>
                  <a:rPr lang="en-US" i="1" dirty="0"/>
                  <a:t> </a:t>
                </a:r>
                <a:r>
                  <a:rPr lang="en-US" dirty="0"/>
                  <a:t>such that T(</a:t>
                </a:r>
                <a:r>
                  <a:rPr lang="en-US" i="1" dirty="0"/>
                  <a:t>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i="1" dirty="0" err="1"/>
                  <a:t>cf</a:t>
                </a:r>
                <a:r>
                  <a:rPr lang="en-US" i="1" dirty="0"/>
                  <a:t>(n)</a:t>
                </a:r>
                <a:r>
                  <a:rPr lang="en-US" dirty="0"/>
                  <a:t> for all </a:t>
                </a:r>
                <a:r>
                  <a:rPr lang="en-US" i="1" dirty="0"/>
                  <a:t>n</a:t>
                </a:r>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a:t>
                </a:r>
                <a:r>
                  <a:rPr lang="en-US" i="1" dirty="0"/>
                  <a:t>n</a:t>
                </a:r>
                <a:r>
                  <a:rPr lang="en-US" i="1" baseline="-25000" dirty="0"/>
                  <a:t>0</a:t>
                </a:r>
                <a:endParaRPr lang="en-US" i="1" dirty="0"/>
              </a:p>
              <a:p>
                <a:endParaRPr lang="en-US" dirty="0"/>
              </a:p>
            </p:txBody>
          </p:sp>
        </mc:Choice>
        <mc:Fallback>
          <p:sp>
            <p:nvSpPr>
              <p:cNvPr id="3" name="Content Placeholder 2">
                <a:extLst>
                  <a:ext uri="{FF2B5EF4-FFF2-40B4-BE49-F238E27FC236}">
                    <a16:creationId xmlns:a16="http://schemas.microsoft.com/office/drawing/2014/main" id="{F54E560A-5576-C5D1-23AE-6FE0CEB4B8FF}"/>
                  </a:ext>
                </a:extLst>
              </p:cNvPr>
              <p:cNvSpPr>
                <a:spLocks noGrp="1" noRot="1" noChangeAspect="1" noMove="1" noResize="1" noEditPoints="1" noAdjustHandles="1" noChangeArrowheads="1" noChangeShapeType="1" noTextEdit="1"/>
              </p:cNvSpPr>
              <p:nvPr>
                <p:ph idx="1"/>
              </p:nvPr>
            </p:nvSpPr>
            <p:spPr>
              <a:blipFill>
                <a:blip r:embed="rId2"/>
                <a:stretch>
                  <a:fillRect l="-474" t="-347" r="-106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C2D0295-5846-383C-03D5-B0BE30291891}"/>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5B19D368-1E78-6212-6750-775CF5E92F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88843A7-6D05-16DA-5594-88C76FA475A3}"/>
              </a:ext>
            </a:extLst>
          </p:cNvPr>
          <p:cNvSpPr>
            <a:spLocks noGrp="1"/>
          </p:cNvSpPr>
          <p:nvPr>
            <p:ph type="sldNum" sz="quarter" idx="12"/>
          </p:nvPr>
        </p:nvSpPr>
        <p:spPr/>
        <p:txBody>
          <a:bodyPr/>
          <a:lstStyle/>
          <a:p>
            <a:fld id="{87E7843D-FF13-4365-9478-9625B70A2705}" type="slidenum">
              <a:rPr lang="en-US" smtClean="0"/>
              <a:t>11</a:t>
            </a:fld>
            <a:endParaRPr lang="en-US"/>
          </a:p>
        </p:txBody>
      </p:sp>
    </p:spTree>
    <p:extLst>
      <p:ext uri="{BB962C8B-B14F-4D97-AF65-F5344CB8AC3E}">
        <p14:creationId xmlns:p14="http://schemas.microsoft.com/office/powerpoint/2010/main" val="114570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58E949B-E618-4F6A-9067-6F91E5EDAC97}"/>
                  </a:ext>
                </a:extLst>
              </p:cNvPr>
              <p:cNvSpPr>
                <a:spLocks noGrp="1"/>
              </p:cNvSpPr>
              <p:nvPr>
                <p:ph type="title"/>
              </p:nvPr>
            </p:nvSpPr>
            <p:spPr/>
            <p:txBody>
              <a:bodyPr/>
              <a:lstStyle/>
              <a:p>
                <a:r>
                  <a:rPr lang="en-US" dirty="0"/>
                  <a:t>Big-</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p:txBody>
          </p:sp>
        </mc:Choice>
        <mc:Fallback>
          <p:sp>
            <p:nvSpPr>
              <p:cNvPr id="2" name="Title 1">
                <a:extLst>
                  <a:ext uri="{FF2B5EF4-FFF2-40B4-BE49-F238E27FC236}">
                    <a16:creationId xmlns:a16="http://schemas.microsoft.com/office/drawing/2014/main" id="{258E949B-E618-4F6A-9067-6F91E5EDAC97}"/>
                  </a:ext>
                </a:extLst>
              </p:cNvPr>
              <p:cNvSpPr>
                <a:spLocks noGrp="1" noRot="1" noChangeAspect="1" noMove="1" noResize="1" noEditPoints="1" noAdjustHandles="1" noChangeArrowheads="1" noChangeShapeType="1" noTextEdit="1"/>
              </p:cNvSpPr>
              <p:nvPr>
                <p:ph type="title"/>
              </p:nvPr>
            </p:nvSpPr>
            <p:spPr>
              <a:blipFill>
                <a:blip r:embed="rId2"/>
                <a:stretch>
                  <a:fillRect l="-2135" t="-82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8DE446-67D4-DBF1-8BC9-E15937BB8072}"/>
                  </a:ext>
                </a:extLst>
              </p:cNvPr>
              <p:cNvSpPr>
                <a:spLocks noGrp="1"/>
              </p:cNvSpPr>
              <p:nvPr>
                <p:ph idx="1"/>
              </p:nvPr>
            </p:nvSpPr>
            <p:spPr/>
            <p:txBody>
              <a:bodyPr/>
              <a:lstStyle/>
              <a:p>
                <a:r>
                  <a:rPr lang="en-US" dirty="0"/>
                  <a:t>Big-Omega</a:t>
                </a:r>
              </a:p>
              <a:p>
                <a:r>
                  <a:rPr lang="en-US" dirty="0"/>
                  <a:t>The Lower Bound of a function</a:t>
                </a:r>
              </a:p>
              <a:p>
                <a:r>
                  <a:rPr lang="en-US" dirty="0"/>
                  <a:t>What is the least amount of resource (usually time) that an algorithm needs for some class of input of size </a:t>
                </a:r>
                <a:r>
                  <a:rPr lang="en-US" i="1" dirty="0"/>
                  <a:t>n</a:t>
                </a:r>
              </a:p>
              <a:p>
                <a:r>
                  <a:rPr lang="en-US" dirty="0"/>
                  <a:t>For T(n) a non-negative valued function, T(n) is in set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r>
                  <a:rPr lang="en-US" dirty="0"/>
                  <a:t> if there exists two positive constants </a:t>
                </a:r>
                <a:r>
                  <a:rPr lang="en-US" i="1" dirty="0"/>
                  <a:t>c</a:t>
                </a:r>
                <a:r>
                  <a:rPr lang="en-US" dirty="0"/>
                  <a:t> and </a:t>
                </a:r>
                <a:r>
                  <a:rPr lang="en-US" i="1" dirty="0"/>
                  <a:t>n</a:t>
                </a:r>
                <a:r>
                  <a:rPr lang="en-US" i="1" baseline="-25000" dirty="0"/>
                  <a:t>0</a:t>
                </a:r>
                <a:r>
                  <a:rPr lang="en-US" dirty="0"/>
                  <a:t> such that T(n)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a:t> for all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oMath>
                </a14:m>
                <a:r>
                  <a:rPr lang="en-US" baseline="-25000" dirty="0"/>
                  <a:t>0</a:t>
                </a:r>
                <a:endParaRPr lang="en-US" dirty="0"/>
              </a:p>
              <a:p>
                <a:endParaRPr lang="en-US" dirty="0"/>
              </a:p>
            </p:txBody>
          </p:sp>
        </mc:Choice>
        <mc:Fallback>
          <p:sp>
            <p:nvSpPr>
              <p:cNvPr id="3" name="Content Placeholder 2">
                <a:extLst>
                  <a:ext uri="{FF2B5EF4-FFF2-40B4-BE49-F238E27FC236}">
                    <a16:creationId xmlns:a16="http://schemas.microsoft.com/office/drawing/2014/main" id="{568DE446-67D4-DBF1-8BC9-E15937BB8072}"/>
                  </a:ext>
                </a:extLst>
              </p:cNvPr>
              <p:cNvSpPr>
                <a:spLocks noGrp="1" noRot="1" noChangeAspect="1" noMove="1" noResize="1" noEditPoints="1" noAdjustHandles="1" noChangeArrowheads="1" noChangeShapeType="1" noTextEdit="1"/>
              </p:cNvSpPr>
              <p:nvPr>
                <p:ph idx="1"/>
              </p:nvPr>
            </p:nvSpPr>
            <p:spPr>
              <a:blipFill>
                <a:blip r:embed="rId3"/>
                <a:stretch>
                  <a:fillRect l="-474" t="-34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B8A65E7-D57A-BE9E-EA1A-5175AB6A6DC4}"/>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07B869EF-85F0-A82A-9ECA-F461D0F0D9B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7C78BBE-F346-3ACD-34C2-8F5A7683CF78}"/>
              </a:ext>
            </a:extLst>
          </p:cNvPr>
          <p:cNvSpPr>
            <a:spLocks noGrp="1"/>
          </p:cNvSpPr>
          <p:nvPr>
            <p:ph type="sldNum" sz="quarter" idx="12"/>
          </p:nvPr>
        </p:nvSpPr>
        <p:spPr/>
        <p:txBody>
          <a:bodyPr/>
          <a:lstStyle/>
          <a:p>
            <a:fld id="{87E7843D-FF13-4365-9478-9625B70A2705}" type="slidenum">
              <a:rPr lang="en-US" smtClean="0"/>
              <a:t>12</a:t>
            </a:fld>
            <a:endParaRPr lang="en-US"/>
          </a:p>
        </p:txBody>
      </p:sp>
    </p:spTree>
    <p:extLst>
      <p:ext uri="{BB962C8B-B14F-4D97-AF65-F5344CB8AC3E}">
        <p14:creationId xmlns:p14="http://schemas.microsoft.com/office/powerpoint/2010/main" val="160153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C47BEBB-B8CF-2942-57A8-2FA1F6281EDC}"/>
                  </a:ext>
                </a:extLst>
              </p:cNvPr>
              <p:cNvSpPr>
                <a:spLocks noGrp="1"/>
              </p:cNvSpPr>
              <p:nvPr>
                <p:ph type="title"/>
              </p:nvPr>
            </p:nvSpPr>
            <p:spPr/>
            <p:txBody>
              <a:bodyPr/>
              <a:lstStyle/>
              <a:p>
                <a:r>
                  <a:rPr lang="en-US" dirty="0"/>
                  <a:t>Big-</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p:txBody>
          </p:sp>
        </mc:Choice>
        <mc:Fallback>
          <p:sp>
            <p:nvSpPr>
              <p:cNvPr id="2" name="Title 1">
                <a:extLst>
                  <a:ext uri="{FF2B5EF4-FFF2-40B4-BE49-F238E27FC236}">
                    <a16:creationId xmlns:a16="http://schemas.microsoft.com/office/drawing/2014/main" id="{BC47BEBB-B8CF-2942-57A8-2FA1F6281EDC}"/>
                  </a:ext>
                </a:extLst>
              </p:cNvPr>
              <p:cNvSpPr>
                <a:spLocks noGrp="1" noRot="1" noChangeAspect="1" noMove="1" noResize="1" noEditPoints="1" noAdjustHandles="1" noChangeArrowheads="1" noChangeShapeType="1" noTextEdit="1"/>
              </p:cNvSpPr>
              <p:nvPr>
                <p:ph type="title"/>
              </p:nvPr>
            </p:nvSpPr>
            <p:spPr>
              <a:blipFill>
                <a:blip r:embed="rId2"/>
                <a:stretch>
                  <a:fillRect l="-2135" t="-82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840D01-E01D-E9EC-C836-1D3E01437C66}"/>
                  </a:ext>
                </a:extLst>
              </p:cNvPr>
              <p:cNvSpPr>
                <a:spLocks noGrp="1"/>
              </p:cNvSpPr>
              <p:nvPr>
                <p:ph idx="1"/>
              </p:nvPr>
            </p:nvSpPr>
            <p:spPr/>
            <p:txBody>
              <a:bodyPr/>
              <a:lstStyle/>
              <a:p>
                <a:r>
                  <a:rPr lang="en-US" dirty="0"/>
                  <a:t>Big-Theta</a:t>
                </a:r>
              </a:p>
              <a:p>
                <a:r>
                  <a:rPr lang="en-US" dirty="0"/>
                  <a:t>Since Big-O and Big-</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r>
                  <a:rPr lang="en-US" dirty="0"/>
                  <a:t> give us ways to describe the upper bound and lower bound of an algorithm</a:t>
                </a:r>
              </a:p>
              <a:p>
                <a:r>
                  <a:rPr lang="en-US" dirty="0"/>
                  <a:t>If the upper bound and lower bound are the same within a constant factor, we say it belongs to the set </a:t>
                </a:r>
                <a14:m>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b="0" dirty="0">
                  <a:ea typeface="Cambria Math" panose="02040503050406030204" pitchFamily="18" charset="0"/>
                </a:endParaRPr>
              </a:p>
              <a:p>
                <a:r>
                  <a:rPr lang="en-US" dirty="0"/>
                  <a:t>An algorithm is said to be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a:t> if it is in O(h(n)) </a:t>
                </a:r>
                <a:r>
                  <a:rPr lang="en-US" i="1" dirty="0"/>
                  <a:t>and</a:t>
                </a:r>
                <a:r>
                  <a:rPr lang="en-US" dirty="0"/>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Ω</m:t>
                    </m:r>
                  </m:oMath>
                </a14:m>
                <a:r>
                  <a:rPr lang="en-US" dirty="0"/>
                  <a:t>(h(n))</a:t>
                </a:r>
              </a:p>
              <a:p>
                <a:r>
                  <a:rPr lang="en-US" dirty="0"/>
                  <a:t>This means that if </a:t>
                </a:r>
                <a:r>
                  <a:rPr lang="en-US" i="1" dirty="0"/>
                  <a:t>f(n) </a:t>
                </a:r>
                <a:r>
                  <a:rPr lang="en-US" dirty="0"/>
                  <a:t>is</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r>
                  <a:rPr lang="en-US" dirty="0"/>
                  <a:t> then </a:t>
                </a:r>
                <a:r>
                  <a:rPr lang="en-US" i="1" dirty="0"/>
                  <a:t>g(n)</a:t>
                </a:r>
                <a:r>
                  <a:rPr lang="en-US" dirty="0"/>
                  <a:t> is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DB840D01-E01D-E9EC-C836-1D3E01437C66}"/>
                  </a:ext>
                </a:extLst>
              </p:cNvPr>
              <p:cNvSpPr>
                <a:spLocks noGrp="1" noRot="1" noChangeAspect="1" noMove="1" noResize="1" noEditPoints="1" noAdjustHandles="1" noChangeArrowheads="1" noChangeShapeType="1" noTextEdit="1"/>
              </p:cNvSpPr>
              <p:nvPr>
                <p:ph idx="1"/>
              </p:nvPr>
            </p:nvSpPr>
            <p:spPr>
              <a:blipFill>
                <a:blip r:embed="rId3"/>
                <a:stretch>
                  <a:fillRect l="-474" t="-34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BAF7881-0655-74D2-B2CD-5344C3B9285E}"/>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AA8EFC29-9141-C5A4-44AA-A268814C91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5EFE5E9-6087-80A6-33B8-08E52BCCCCC1}"/>
              </a:ext>
            </a:extLst>
          </p:cNvPr>
          <p:cNvSpPr>
            <a:spLocks noGrp="1"/>
          </p:cNvSpPr>
          <p:nvPr>
            <p:ph type="sldNum" sz="quarter" idx="12"/>
          </p:nvPr>
        </p:nvSpPr>
        <p:spPr/>
        <p:txBody>
          <a:bodyPr/>
          <a:lstStyle/>
          <a:p>
            <a:fld id="{87E7843D-FF13-4365-9478-9625B70A2705}" type="slidenum">
              <a:rPr lang="en-US" smtClean="0"/>
              <a:t>13</a:t>
            </a:fld>
            <a:endParaRPr lang="en-US"/>
          </a:p>
        </p:txBody>
      </p:sp>
    </p:spTree>
    <p:extLst>
      <p:ext uri="{BB962C8B-B14F-4D97-AF65-F5344CB8AC3E}">
        <p14:creationId xmlns:p14="http://schemas.microsoft.com/office/powerpoint/2010/main" val="3361299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335F-1552-7DBE-68FD-8436FE05E53A}"/>
              </a:ext>
            </a:extLst>
          </p:cNvPr>
          <p:cNvSpPr>
            <a:spLocks noGrp="1"/>
          </p:cNvSpPr>
          <p:nvPr>
            <p:ph type="title"/>
          </p:nvPr>
        </p:nvSpPr>
        <p:spPr/>
        <p:txBody>
          <a:bodyPr/>
          <a:lstStyle/>
          <a:p>
            <a:r>
              <a:rPr lang="en-US" dirty="0"/>
              <a:t>Some rules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DFAB1B-5983-38C4-D366-14FEC8346136}"/>
                  </a:ext>
                </a:extLst>
              </p:cNvPr>
              <p:cNvSpPr>
                <a:spLocks noGrp="1"/>
              </p:cNvSpPr>
              <p:nvPr>
                <p:ph idx="1"/>
              </p:nvPr>
            </p:nvSpPr>
            <p:spPr/>
            <p:txBody>
              <a:bodyPr>
                <a:normAutofit/>
              </a:bodyPr>
              <a:lstStyle/>
              <a:p>
                <a:r>
                  <a:rPr lang="en-US" altLang="en-US" dirty="0"/>
                  <a:t>If f(n) is in O(g(n)) and g(n) is in O(h(n)), then f(n) is in O(h(n))</a:t>
                </a:r>
              </a:p>
              <a:p>
                <a:pPr lvl="1"/>
                <a:r>
                  <a:rPr lang="en-US" altLang="en-US" dirty="0"/>
                  <a:t>A similar property holds for </a:t>
                </a:r>
                <a14:m>
                  <m:oMath xmlns:m="http://schemas.openxmlformats.org/officeDocument/2006/math">
                    <m:r>
                      <m:rPr>
                        <m:sty m:val="p"/>
                      </m:rPr>
                      <a:rPr lang="el-GR" altLang="en-US" i="1" smtClean="0">
                        <a:latin typeface="Cambria Math" panose="02040503050406030204" pitchFamily="18" charset="0"/>
                        <a:ea typeface="Cambria Math" panose="02040503050406030204" pitchFamily="18" charset="0"/>
                      </a:rPr>
                      <m:t>Ω</m:t>
                    </m:r>
                  </m:oMath>
                </a14:m>
                <a:endParaRPr lang="en-US" altLang="en-US" dirty="0"/>
              </a:p>
              <a:p>
                <a:r>
                  <a:rPr lang="en-US" altLang="en-US" dirty="0"/>
                  <a:t>If f(n) is in O(k*g(n)) for any constant k&gt;0, then f(n) is in O(g(n))</a:t>
                </a:r>
              </a:p>
              <a:p>
                <a:pPr lvl="1"/>
                <a:r>
                  <a:rPr lang="en-US" altLang="en-US" dirty="0"/>
                  <a:t>A similar property holds for </a:t>
                </a:r>
                <a14:m>
                  <m:oMath xmlns:m="http://schemas.openxmlformats.org/officeDocument/2006/math">
                    <m:r>
                      <m:rPr>
                        <m:sty m:val="p"/>
                      </m:rPr>
                      <a:rPr lang="el-GR" altLang="en-US" i="1" smtClean="0">
                        <a:latin typeface="Cambria Math" panose="02040503050406030204" pitchFamily="18" charset="0"/>
                        <a:ea typeface="Cambria Math" panose="02040503050406030204" pitchFamily="18" charset="0"/>
                      </a:rPr>
                      <m:t>Ω</m:t>
                    </m:r>
                  </m:oMath>
                </a14:m>
                <a:r>
                  <a:rPr lang="en-US" altLang="en-US" dirty="0"/>
                  <a:t> and </a:t>
                </a:r>
                <a14:m>
                  <m:oMath xmlns:m="http://schemas.openxmlformats.org/officeDocument/2006/math">
                    <m:r>
                      <a:rPr lang="en-US" altLang="en-US" i="1" smtClean="0">
                        <a:latin typeface="Cambria Math" panose="02040503050406030204" pitchFamily="18" charset="0"/>
                        <a:ea typeface="Cambria Math" panose="02040503050406030204" pitchFamily="18" charset="0"/>
                      </a:rPr>
                      <m:t>𝜃</m:t>
                    </m:r>
                  </m:oMath>
                </a14:m>
                <a:endParaRPr lang="en-US" altLang="en-US" dirty="0"/>
              </a:p>
            </p:txBody>
          </p:sp>
        </mc:Choice>
        <mc:Fallback>
          <p:sp>
            <p:nvSpPr>
              <p:cNvPr id="3" name="Content Placeholder 2">
                <a:extLst>
                  <a:ext uri="{FF2B5EF4-FFF2-40B4-BE49-F238E27FC236}">
                    <a16:creationId xmlns:a16="http://schemas.microsoft.com/office/drawing/2014/main" id="{C2DFAB1B-5983-38C4-D366-14FEC8346136}"/>
                  </a:ext>
                </a:extLst>
              </p:cNvPr>
              <p:cNvSpPr>
                <a:spLocks noGrp="1" noRot="1" noChangeAspect="1" noMove="1" noResize="1" noEditPoints="1" noAdjustHandles="1" noChangeArrowheads="1" noChangeShapeType="1" noTextEdit="1"/>
              </p:cNvSpPr>
              <p:nvPr>
                <p:ph idx="1"/>
              </p:nvPr>
            </p:nvSpPr>
            <p:spPr>
              <a:blipFill>
                <a:blip r:embed="rId2"/>
                <a:stretch>
                  <a:fillRect l="-474" t="-34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6BE1919-F4E8-3862-BA3B-359500C89B7C}"/>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4D2DF964-7598-78F0-9E06-234F968A0A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C0358D6-328B-3296-2952-2FDEB37D7488}"/>
              </a:ext>
            </a:extLst>
          </p:cNvPr>
          <p:cNvSpPr>
            <a:spLocks noGrp="1"/>
          </p:cNvSpPr>
          <p:nvPr>
            <p:ph type="sldNum" sz="quarter" idx="12"/>
          </p:nvPr>
        </p:nvSpPr>
        <p:spPr/>
        <p:txBody>
          <a:bodyPr/>
          <a:lstStyle/>
          <a:p>
            <a:fld id="{87E7843D-FF13-4365-9478-9625B70A2705}" type="slidenum">
              <a:rPr lang="en-US" smtClean="0"/>
              <a:t>14</a:t>
            </a:fld>
            <a:endParaRPr lang="en-US"/>
          </a:p>
        </p:txBody>
      </p:sp>
    </p:spTree>
    <p:extLst>
      <p:ext uri="{BB962C8B-B14F-4D97-AF65-F5344CB8AC3E}">
        <p14:creationId xmlns:p14="http://schemas.microsoft.com/office/powerpoint/2010/main" val="66503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83C5B-2FC7-B5A3-4443-0AED2D9F7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E3558-1847-7194-BFF3-16331E9CC698}"/>
              </a:ext>
            </a:extLst>
          </p:cNvPr>
          <p:cNvSpPr>
            <a:spLocks noGrp="1"/>
          </p:cNvSpPr>
          <p:nvPr>
            <p:ph type="title"/>
          </p:nvPr>
        </p:nvSpPr>
        <p:spPr/>
        <p:txBody>
          <a:bodyPr/>
          <a:lstStyle/>
          <a:p>
            <a:r>
              <a:rPr lang="en-US" dirty="0"/>
              <a:t>Some rules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9E5D05-46CB-4E7B-F388-48B2A4880437}"/>
                  </a:ext>
                </a:extLst>
              </p:cNvPr>
              <p:cNvSpPr>
                <a:spLocks noGrp="1"/>
              </p:cNvSpPr>
              <p:nvPr>
                <p:ph idx="1"/>
              </p:nvPr>
            </p:nvSpPr>
            <p:spPr/>
            <p:txBody>
              <a:bodyPr>
                <a:normAutofit/>
              </a:bodyPr>
              <a:lstStyle/>
              <a:p>
                <a:r>
                  <a:rPr lang="en-US" altLang="en-US" dirty="0"/>
                  <a:t>If f</a:t>
                </a:r>
                <a:r>
                  <a:rPr lang="en-US" altLang="en-US" baseline="-25000" dirty="0"/>
                  <a:t>1</a:t>
                </a:r>
                <a:r>
                  <a:rPr lang="en-US" altLang="en-US" dirty="0"/>
                  <a:t>(n) is in O(g</a:t>
                </a:r>
                <a:r>
                  <a:rPr lang="en-US" altLang="en-US" baseline="-25000" dirty="0"/>
                  <a:t>1</a:t>
                </a:r>
                <a:r>
                  <a:rPr lang="en-US" altLang="en-US" dirty="0"/>
                  <a:t>(n)) and f</a:t>
                </a:r>
                <a:r>
                  <a:rPr lang="en-US" altLang="en-US" baseline="-25000" dirty="0"/>
                  <a:t>2</a:t>
                </a:r>
                <a:r>
                  <a:rPr lang="en-US" altLang="en-US" dirty="0"/>
                  <a:t>(n) is in O(g</a:t>
                </a:r>
                <a:r>
                  <a:rPr lang="en-US" altLang="en-US" baseline="-25000" dirty="0"/>
                  <a:t>2</a:t>
                </a:r>
                <a:r>
                  <a:rPr lang="en-US" altLang="en-US" dirty="0"/>
                  <a:t>(n)) then, f</a:t>
                </a:r>
                <a:r>
                  <a:rPr lang="en-US" altLang="en-US" baseline="-25000" dirty="0"/>
                  <a:t>1</a:t>
                </a:r>
                <a:r>
                  <a:rPr lang="en-US" altLang="en-US" dirty="0"/>
                  <a:t>(n) + f</a:t>
                </a:r>
                <a:r>
                  <a:rPr lang="en-US" altLang="en-US" baseline="-25000" dirty="0"/>
                  <a:t>2</a:t>
                </a:r>
                <a:r>
                  <a:rPr lang="en-US" altLang="en-US" dirty="0"/>
                  <a:t>(n) is in O(max(g</a:t>
                </a:r>
                <a:r>
                  <a:rPr lang="en-US" altLang="en-US" baseline="-25000" dirty="0"/>
                  <a:t>1</a:t>
                </a:r>
                <a:r>
                  <a:rPr lang="en-US" altLang="en-US" dirty="0"/>
                  <a:t>(n),g</a:t>
                </a:r>
                <a:r>
                  <a:rPr lang="en-US" altLang="en-US" baseline="-25000" dirty="0"/>
                  <a:t>2</a:t>
                </a:r>
                <a:r>
                  <a:rPr lang="en-US" altLang="en-US" dirty="0"/>
                  <a:t>(n))</a:t>
                </a:r>
              </a:p>
              <a:p>
                <a:pPr lvl="1"/>
                <a:r>
                  <a:rPr lang="en-US" altLang="en-US" dirty="0"/>
                  <a:t>O(g</a:t>
                </a:r>
                <a:r>
                  <a:rPr lang="en-US" altLang="en-US" baseline="-25000" dirty="0"/>
                  <a:t>1</a:t>
                </a:r>
                <a:r>
                  <a:rPr lang="en-US" altLang="en-US" dirty="0"/>
                  <a:t>(n)) + O(g</a:t>
                </a:r>
                <a:r>
                  <a:rPr lang="en-US" altLang="en-US" baseline="-25000" dirty="0"/>
                  <a:t>2</a:t>
                </a:r>
                <a:r>
                  <a:rPr lang="en-US" altLang="en-US" dirty="0"/>
                  <a:t>(n)) is in O(max(g</a:t>
                </a:r>
                <a:r>
                  <a:rPr lang="en-US" altLang="en-US" baseline="-25000" dirty="0"/>
                  <a:t>1</a:t>
                </a:r>
                <a:r>
                  <a:rPr lang="en-US" altLang="en-US" dirty="0"/>
                  <a:t>(n),g</a:t>
                </a:r>
                <a:r>
                  <a:rPr lang="en-US" altLang="en-US" baseline="-25000" dirty="0"/>
                  <a:t>2</a:t>
                </a:r>
                <a:r>
                  <a:rPr lang="en-US" altLang="en-US" dirty="0"/>
                  <a:t>(n))</a:t>
                </a:r>
              </a:p>
              <a:p>
                <a:pPr lvl="1"/>
                <a:r>
                  <a:rPr lang="en-US" altLang="en-US" dirty="0"/>
                  <a:t>Given two parts of a program that run in sequence, we only need to consider the more expensive part</a:t>
                </a:r>
              </a:p>
              <a:p>
                <a:pPr lvl="1"/>
                <a:r>
                  <a:rPr lang="en-US" altLang="en-US" dirty="0"/>
                  <a:t>A similar property holds for </a:t>
                </a:r>
                <a14:m>
                  <m:oMath xmlns:m="http://schemas.openxmlformats.org/officeDocument/2006/math">
                    <m:r>
                      <m:rPr>
                        <m:sty m:val="p"/>
                      </m:rPr>
                      <a:rPr lang="el-GR" altLang="en-US" i="1" smtClean="0">
                        <a:latin typeface="Cambria Math" panose="02040503050406030204" pitchFamily="18" charset="0"/>
                        <a:ea typeface="Cambria Math" panose="02040503050406030204" pitchFamily="18" charset="0"/>
                      </a:rPr>
                      <m:t>Ω</m:t>
                    </m:r>
                  </m:oMath>
                </a14:m>
                <a:r>
                  <a:rPr lang="en-US" altLang="en-US" dirty="0"/>
                  <a:t> and </a:t>
                </a:r>
                <a14:m>
                  <m:oMath xmlns:m="http://schemas.openxmlformats.org/officeDocument/2006/math">
                    <m:r>
                      <a:rPr lang="en-US" altLang="en-US" i="1" smtClean="0">
                        <a:latin typeface="Cambria Math" panose="02040503050406030204" pitchFamily="18" charset="0"/>
                        <a:ea typeface="Cambria Math" panose="02040503050406030204" pitchFamily="18" charset="0"/>
                      </a:rPr>
                      <m:t>𝜃</m:t>
                    </m:r>
                  </m:oMath>
                </a14:m>
                <a:endParaRPr lang="en-US" altLang="en-US" dirty="0"/>
              </a:p>
              <a:p>
                <a:r>
                  <a:rPr lang="en-US" altLang="en-US" dirty="0"/>
                  <a:t>If f</a:t>
                </a:r>
                <a:r>
                  <a:rPr lang="en-US" altLang="en-US" baseline="-25000" dirty="0"/>
                  <a:t>1</a:t>
                </a:r>
                <a:r>
                  <a:rPr lang="en-US" altLang="en-US" dirty="0"/>
                  <a:t>(n) is in O(g</a:t>
                </a:r>
                <a:r>
                  <a:rPr lang="en-US" altLang="en-US" baseline="-25000" dirty="0"/>
                  <a:t>1</a:t>
                </a:r>
                <a:r>
                  <a:rPr lang="en-US" altLang="en-US" dirty="0"/>
                  <a:t>(n)) and f</a:t>
                </a:r>
                <a:r>
                  <a:rPr lang="en-US" altLang="en-US" baseline="-25000" dirty="0"/>
                  <a:t>2</a:t>
                </a:r>
                <a:r>
                  <a:rPr lang="en-US" altLang="en-US" dirty="0"/>
                  <a:t>(n) is in O(g</a:t>
                </a:r>
                <a:r>
                  <a:rPr lang="en-US" altLang="en-US" baseline="-25000" dirty="0"/>
                  <a:t>2</a:t>
                </a:r>
                <a:r>
                  <a:rPr lang="en-US" altLang="en-US" dirty="0"/>
                  <a:t>(n)) then, f</a:t>
                </a:r>
                <a:r>
                  <a:rPr lang="en-US" altLang="en-US" baseline="-25000" dirty="0"/>
                  <a:t>1</a:t>
                </a:r>
                <a:r>
                  <a:rPr lang="en-US" altLang="en-US" dirty="0"/>
                  <a:t>(n)*f</a:t>
                </a:r>
                <a:r>
                  <a:rPr lang="en-US" altLang="en-US" baseline="-25000" dirty="0"/>
                  <a:t>2</a:t>
                </a:r>
                <a:r>
                  <a:rPr lang="en-US" altLang="en-US" dirty="0"/>
                  <a:t>(n) is in O(g</a:t>
                </a:r>
                <a:r>
                  <a:rPr lang="en-US" altLang="en-US" baseline="-25000" dirty="0"/>
                  <a:t>1</a:t>
                </a:r>
                <a:r>
                  <a:rPr lang="en-US" altLang="en-US" dirty="0"/>
                  <a:t>(n)*g</a:t>
                </a:r>
                <a:r>
                  <a:rPr lang="en-US" altLang="en-US" baseline="-25000" dirty="0"/>
                  <a:t>2</a:t>
                </a:r>
                <a:r>
                  <a:rPr lang="en-US" altLang="en-US" dirty="0"/>
                  <a:t>(n))</a:t>
                </a:r>
              </a:p>
              <a:p>
                <a:pPr lvl="1"/>
                <a:r>
                  <a:rPr lang="en-US" altLang="en-US" dirty="0"/>
                  <a:t>O(g</a:t>
                </a:r>
                <a:r>
                  <a:rPr lang="en-US" altLang="en-US" baseline="-25000" dirty="0"/>
                  <a:t>1</a:t>
                </a:r>
                <a:r>
                  <a:rPr lang="en-US" altLang="en-US" dirty="0"/>
                  <a:t>(n))*O(g</a:t>
                </a:r>
                <a:r>
                  <a:rPr lang="en-US" altLang="en-US" baseline="-25000" dirty="0"/>
                  <a:t>2</a:t>
                </a:r>
                <a:r>
                  <a:rPr lang="en-US" altLang="en-US" dirty="0"/>
                  <a:t>(n)) is in O(g</a:t>
                </a:r>
                <a:r>
                  <a:rPr lang="en-US" altLang="en-US" baseline="-25000" dirty="0"/>
                  <a:t>1</a:t>
                </a:r>
                <a:r>
                  <a:rPr lang="en-US" altLang="en-US" dirty="0"/>
                  <a:t>(n)*g</a:t>
                </a:r>
                <a:r>
                  <a:rPr lang="en-US" altLang="en-US" baseline="-25000" dirty="0"/>
                  <a:t>2</a:t>
                </a:r>
                <a:r>
                  <a:rPr lang="en-US" altLang="en-US" dirty="0"/>
                  <a:t>(n))</a:t>
                </a:r>
              </a:p>
              <a:p>
                <a:pPr lvl="1"/>
                <a:r>
                  <a:rPr lang="en-US" dirty="0"/>
                  <a:t>This is used to analyze loops in programs</a:t>
                </a:r>
              </a:p>
              <a:p>
                <a:pPr lvl="1"/>
                <a:r>
                  <a:rPr lang="en-US" dirty="0"/>
                  <a:t>If some action is repeated some number of times, and each repetition is the same cost, then the total cost is the cost of the action multiplied by the number of repetitions</a:t>
                </a:r>
              </a:p>
            </p:txBody>
          </p:sp>
        </mc:Choice>
        <mc:Fallback>
          <p:sp>
            <p:nvSpPr>
              <p:cNvPr id="3" name="Content Placeholder 2">
                <a:extLst>
                  <a:ext uri="{FF2B5EF4-FFF2-40B4-BE49-F238E27FC236}">
                    <a16:creationId xmlns:a16="http://schemas.microsoft.com/office/drawing/2014/main" id="{AB9E5D05-46CB-4E7B-F388-48B2A4880437}"/>
                  </a:ext>
                </a:extLst>
              </p:cNvPr>
              <p:cNvSpPr>
                <a:spLocks noGrp="1" noRot="1" noChangeAspect="1" noMove="1" noResize="1" noEditPoints="1" noAdjustHandles="1" noChangeArrowheads="1" noChangeShapeType="1" noTextEdit="1"/>
              </p:cNvSpPr>
              <p:nvPr>
                <p:ph idx="1"/>
              </p:nvPr>
            </p:nvSpPr>
            <p:spPr>
              <a:blipFill>
                <a:blip r:embed="rId2"/>
                <a:stretch>
                  <a:fillRect l="-474" t="-34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1D4521B-4EC5-9C8B-D8D6-B40DF861EEBA}"/>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52D24C04-B3FD-C32E-A5D2-194C4EE2F63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4633B1A-B0EB-C77A-01F2-F9EC7BC74F32}"/>
              </a:ext>
            </a:extLst>
          </p:cNvPr>
          <p:cNvSpPr>
            <a:spLocks noGrp="1"/>
          </p:cNvSpPr>
          <p:nvPr>
            <p:ph type="sldNum" sz="quarter" idx="12"/>
          </p:nvPr>
        </p:nvSpPr>
        <p:spPr/>
        <p:txBody>
          <a:bodyPr/>
          <a:lstStyle/>
          <a:p>
            <a:fld id="{87E7843D-FF13-4365-9478-9625B70A2705}" type="slidenum">
              <a:rPr lang="en-US" smtClean="0"/>
              <a:t>15</a:t>
            </a:fld>
            <a:endParaRPr lang="en-US"/>
          </a:p>
        </p:txBody>
      </p:sp>
    </p:spTree>
    <p:extLst>
      <p:ext uri="{BB962C8B-B14F-4D97-AF65-F5344CB8AC3E}">
        <p14:creationId xmlns:p14="http://schemas.microsoft.com/office/powerpoint/2010/main" val="241360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E6E1-6369-65D0-1F3D-BB9CFF47E7BF}"/>
              </a:ext>
            </a:extLst>
          </p:cNvPr>
          <p:cNvSpPr>
            <a:spLocks noGrp="1"/>
          </p:cNvSpPr>
          <p:nvPr>
            <p:ph type="title"/>
          </p:nvPr>
        </p:nvSpPr>
        <p:spPr/>
        <p:txBody>
          <a:bodyPr>
            <a:normAutofit/>
          </a:bodyPr>
          <a:lstStyle/>
          <a:p>
            <a:r>
              <a:rPr lang="en-US" sz="5000" dirty="0"/>
              <a:t>Comparing different </a:t>
            </a:r>
            <a:br>
              <a:rPr lang="en-US" sz="5000" dirty="0"/>
            </a:br>
            <a:r>
              <a:rPr lang="en-US" sz="5000" dirty="0"/>
              <a:t>algorithm implementations</a:t>
            </a:r>
          </a:p>
        </p:txBody>
      </p:sp>
      <p:sp>
        <p:nvSpPr>
          <p:cNvPr id="3" name="Text Placeholder 2">
            <a:extLst>
              <a:ext uri="{FF2B5EF4-FFF2-40B4-BE49-F238E27FC236}">
                <a16:creationId xmlns:a16="http://schemas.microsoft.com/office/drawing/2014/main" id="{1F7C7488-2A59-82B7-191D-05E4361ABE6A}"/>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6FE7C5C5-60F6-CB76-106E-9FF245356D3D}"/>
              </a:ext>
            </a:extLst>
          </p:cNvPr>
          <p:cNvSpPr>
            <a:spLocks noGrp="1"/>
          </p:cNvSpPr>
          <p:nvPr>
            <p:ph type="dt" sz="half" idx="10"/>
          </p:nvPr>
        </p:nvSpPr>
        <p:spPr/>
        <p:txBody>
          <a:bodyPr/>
          <a:lstStyle/>
          <a:p>
            <a:fld id="{66E20BAB-D1DB-4DC1-908A-9B5E73715905}" type="datetime1">
              <a:rPr lang="en-US" smtClean="0"/>
              <a:t>2/5/24</a:t>
            </a:fld>
            <a:endParaRPr lang="en-US"/>
          </a:p>
        </p:txBody>
      </p:sp>
      <p:sp>
        <p:nvSpPr>
          <p:cNvPr id="5" name="Footer Placeholder 4">
            <a:extLst>
              <a:ext uri="{FF2B5EF4-FFF2-40B4-BE49-F238E27FC236}">
                <a16:creationId xmlns:a16="http://schemas.microsoft.com/office/drawing/2014/main" id="{AD04F377-FEE0-C3BF-955E-41DFE29825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9632DD2-0D52-0E87-6310-F79B925355E2}"/>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267778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DEA2-5191-8830-EDB1-955A78C869E6}"/>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A3F22722-3EBA-F309-EA7B-CBC43AE13FAF}"/>
              </a:ext>
            </a:extLst>
          </p:cNvPr>
          <p:cNvSpPr>
            <a:spLocks noGrp="1"/>
          </p:cNvSpPr>
          <p:nvPr>
            <p:ph idx="1"/>
          </p:nvPr>
        </p:nvSpPr>
        <p:spPr/>
        <p:txBody>
          <a:bodyPr/>
          <a:lstStyle/>
          <a:p>
            <a:r>
              <a:rPr lang="en-US" dirty="0"/>
              <a:t>Compare the two implementations of the </a:t>
            </a:r>
            <a:r>
              <a:rPr lang="en-US" dirty="0" err="1"/>
              <a:t>doubleArrayEntries</a:t>
            </a:r>
            <a:r>
              <a:rPr lang="en-US" dirty="0"/>
              <a:t> algorithm</a:t>
            </a:r>
          </a:p>
        </p:txBody>
      </p:sp>
      <p:sp>
        <p:nvSpPr>
          <p:cNvPr id="4" name="Date Placeholder 3">
            <a:extLst>
              <a:ext uri="{FF2B5EF4-FFF2-40B4-BE49-F238E27FC236}">
                <a16:creationId xmlns:a16="http://schemas.microsoft.com/office/drawing/2014/main" id="{C2C81FFD-85DA-CFAB-9766-16690A6F9292}"/>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A3E4DC1F-3133-D62B-545F-4397DD270F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B7FC222-0F53-396A-9ABD-52C2E2337A01}"/>
              </a:ext>
            </a:extLst>
          </p:cNvPr>
          <p:cNvSpPr>
            <a:spLocks noGrp="1"/>
          </p:cNvSpPr>
          <p:nvPr>
            <p:ph type="sldNum" sz="quarter" idx="12"/>
          </p:nvPr>
        </p:nvSpPr>
        <p:spPr/>
        <p:txBody>
          <a:bodyPr/>
          <a:lstStyle/>
          <a:p>
            <a:fld id="{87E7843D-FF13-4365-9478-9625B70A2705}" type="slidenum">
              <a:rPr lang="en-US" smtClean="0"/>
              <a:t>3</a:t>
            </a:fld>
            <a:endParaRPr lang="en-US"/>
          </a:p>
        </p:txBody>
      </p:sp>
      <p:pic>
        <p:nvPicPr>
          <p:cNvPr id="7" name="Picture 6">
            <a:extLst>
              <a:ext uri="{FF2B5EF4-FFF2-40B4-BE49-F238E27FC236}">
                <a16:creationId xmlns:a16="http://schemas.microsoft.com/office/drawing/2014/main" id="{66E785DF-255F-138D-E8AC-DFD8B15C56A8}"/>
              </a:ext>
            </a:extLst>
          </p:cNvPr>
          <p:cNvPicPr>
            <a:picLocks noChangeAspect="1"/>
          </p:cNvPicPr>
          <p:nvPr/>
        </p:nvPicPr>
        <p:blipFill>
          <a:blip r:embed="rId2"/>
          <a:stretch>
            <a:fillRect/>
          </a:stretch>
        </p:blipFill>
        <p:spPr>
          <a:xfrm>
            <a:off x="979380" y="3355721"/>
            <a:ext cx="3890016" cy="1353439"/>
          </a:xfrm>
          <a:prstGeom prst="rect">
            <a:avLst/>
          </a:prstGeom>
        </p:spPr>
      </p:pic>
      <p:pic>
        <p:nvPicPr>
          <p:cNvPr id="8" name="Picture 7">
            <a:extLst>
              <a:ext uri="{FF2B5EF4-FFF2-40B4-BE49-F238E27FC236}">
                <a16:creationId xmlns:a16="http://schemas.microsoft.com/office/drawing/2014/main" id="{C060D9B5-E798-34B9-15D3-8B58BEE18A17}"/>
              </a:ext>
            </a:extLst>
          </p:cNvPr>
          <p:cNvPicPr>
            <a:picLocks noChangeAspect="1"/>
          </p:cNvPicPr>
          <p:nvPr/>
        </p:nvPicPr>
        <p:blipFill>
          <a:blip r:embed="rId3"/>
          <a:stretch>
            <a:fillRect/>
          </a:stretch>
        </p:blipFill>
        <p:spPr>
          <a:xfrm>
            <a:off x="5505299" y="3355721"/>
            <a:ext cx="6111400" cy="1353438"/>
          </a:xfrm>
          <a:prstGeom prst="rect">
            <a:avLst/>
          </a:prstGeom>
        </p:spPr>
      </p:pic>
    </p:spTree>
    <p:extLst>
      <p:ext uri="{BB962C8B-B14F-4D97-AF65-F5344CB8AC3E}">
        <p14:creationId xmlns:p14="http://schemas.microsoft.com/office/powerpoint/2010/main" val="640019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D877A-08E2-CF3E-1336-5FD919BF7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79DFA8-7BD4-9A47-1D32-E050032291B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C699B34D-7720-4916-3D90-FF2F1F4CE6F5}"/>
              </a:ext>
            </a:extLst>
          </p:cNvPr>
          <p:cNvSpPr>
            <a:spLocks noGrp="1"/>
          </p:cNvSpPr>
          <p:nvPr>
            <p:ph idx="1"/>
          </p:nvPr>
        </p:nvSpPr>
        <p:spPr/>
        <p:txBody>
          <a:bodyPr/>
          <a:lstStyle/>
          <a:p>
            <a:r>
              <a:rPr lang="en-US" dirty="0"/>
              <a:t>Compare the two implementations of the </a:t>
            </a:r>
            <a:r>
              <a:rPr lang="en-US" dirty="0" err="1"/>
              <a:t>doubleArrayEntries</a:t>
            </a:r>
            <a:r>
              <a:rPr lang="en-US" dirty="0"/>
              <a:t> algorithm</a:t>
            </a:r>
          </a:p>
        </p:txBody>
      </p:sp>
      <p:sp>
        <p:nvSpPr>
          <p:cNvPr id="4" name="Date Placeholder 3">
            <a:extLst>
              <a:ext uri="{FF2B5EF4-FFF2-40B4-BE49-F238E27FC236}">
                <a16:creationId xmlns:a16="http://schemas.microsoft.com/office/drawing/2014/main" id="{BC22418A-F4EE-D631-326C-EDA6CE7FEAA0}"/>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1D2FB4A1-04C0-7DF3-16A6-7D20AA1D40A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790113-1386-DB7D-05BD-10F6B1D8A2A1}"/>
              </a:ext>
            </a:extLst>
          </p:cNvPr>
          <p:cNvSpPr>
            <a:spLocks noGrp="1"/>
          </p:cNvSpPr>
          <p:nvPr>
            <p:ph type="sldNum" sz="quarter" idx="12"/>
          </p:nvPr>
        </p:nvSpPr>
        <p:spPr/>
        <p:txBody>
          <a:bodyPr/>
          <a:lstStyle/>
          <a:p>
            <a:fld id="{87E7843D-FF13-4365-9478-9625B70A2705}" type="slidenum">
              <a:rPr lang="en-US" smtClean="0"/>
              <a:t>4</a:t>
            </a:fld>
            <a:endParaRPr lang="en-US"/>
          </a:p>
        </p:txBody>
      </p:sp>
      <p:pic>
        <p:nvPicPr>
          <p:cNvPr id="7" name="Picture 6">
            <a:extLst>
              <a:ext uri="{FF2B5EF4-FFF2-40B4-BE49-F238E27FC236}">
                <a16:creationId xmlns:a16="http://schemas.microsoft.com/office/drawing/2014/main" id="{0CEB3E57-2D63-4842-F814-220D3070FD98}"/>
              </a:ext>
            </a:extLst>
          </p:cNvPr>
          <p:cNvPicPr>
            <a:picLocks noChangeAspect="1"/>
          </p:cNvPicPr>
          <p:nvPr/>
        </p:nvPicPr>
        <p:blipFill>
          <a:blip r:embed="rId2"/>
          <a:stretch>
            <a:fillRect/>
          </a:stretch>
        </p:blipFill>
        <p:spPr>
          <a:xfrm>
            <a:off x="979380" y="3355721"/>
            <a:ext cx="3890016" cy="1353439"/>
          </a:xfrm>
          <a:prstGeom prst="rect">
            <a:avLst/>
          </a:prstGeom>
        </p:spPr>
      </p:pic>
      <p:pic>
        <p:nvPicPr>
          <p:cNvPr id="8" name="Picture 7">
            <a:extLst>
              <a:ext uri="{FF2B5EF4-FFF2-40B4-BE49-F238E27FC236}">
                <a16:creationId xmlns:a16="http://schemas.microsoft.com/office/drawing/2014/main" id="{B7827B88-8708-A1A0-52DB-262E1B722A40}"/>
              </a:ext>
            </a:extLst>
          </p:cNvPr>
          <p:cNvPicPr>
            <a:picLocks noChangeAspect="1"/>
          </p:cNvPicPr>
          <p:nvPr/>
        </p:nvPicPr>
        <p:blipFill>
          <a:blip r:embed="rId3"/>
          <a:stretch>
            <a:fillRect/>
          </a:stretch>
        </p:blipFill>
        <p:spPr>
          <a:xfrm>
            <a:off x="5505299" y="3355721"/>
            <a:ext cx="6111400" cy="1353438"/>
          </a:xfrm>
          <a:prstGeom prst="rect">
            <a:avLst/>
          </a:prstGeom>
        </p:spPr>
      </p:pic>
      <p:sp>
        <p:nvSpPr>
          <p:cNvPr id="9" name="TextBox 8">
            <a:extLst>
              <a:ext uri="{FF2B5EF4-FFF2-40B4-BE49-F238E27FC236}">
                <a16:creationId xmlns:a16="http://schemas.microsoft.com/office/drawing/2014/main" id="{4F569933-5969-8480-8F14-2B542B394215}"/>
              </a:ext>
            </a:extLst>
          </p:cNvPr>
          <p:cNvSpPr txBox="1"/>
          <p:nvPr/>
        </p:nvSpPr>
        <p:spPr>
          <a:xfrm>
            <a:off x="979380" y="4952326"/>
            <a:ext cx="3890016" cy="369332"/>
          </a:xfrm>
          <a:prstGeom prst="rect">
            <a:avLst/>
          </a:prstGeom>
          <a:noFill/>
        </p:spPr>
        <p:txBody>
          <a:bodyPr wrap="square" rtlCol="0">
            <a:spAutoFit/>
          </a:bodyPr>
          <a:lstStyle/>
          <a:p>
            <a:r>
              <a:rPr lang="en-US" dirty="0"/>
              <a:t>T(n) = 6n + 3</a:t>
            </a:r>
          </a:p>
        </p:txBody>
      </p:sp>
      <p:sp>
        <p:nvSpPr>
          <p:cNvPr id="10" name="TextBox 9">
            <a:extLst>
              <a:ext uri="{FF2B5EF4-FFF2-40B4-BE49-F238E27FC236}">
                <a16:creationId xmlns:a16="http://schemas.microsoft.com/office/drawing/2014/main" id="{E2107380-0702-3999-1A8C-EBF5D1EFED83}"/>
              </a:ext>
            </a:extLst>
          </p:cNvPr>
          <p:cNvSpPr txBox="1"/>
          <p:nvPr/>
        </p:nvSpPr>
        <p:spPr>
          <a:xfrm>
            <a:off x="5505299" y="4978756"/>
            <a:ext cx="3890016" cy="369332"/>
          </a:xfrm>
          <a:prstGeom prst="rect">
            <a:avLst/>
          </a:prstGeom>
          <a:noFill/>
        </p:spPr>
        <p:txBody>
          <a:bodyPr wrap="square" rtlCol="0">
            <a:spAutoFit/>
          </a:bodyPr>
          <a:lstStyle/>
          <a:p>
            <a:r>
              <a:rPr lang="en-US" dirty="0"/>
              <a:t>T(n) = 5n + 2</a:t>
            </a:r>
          </a:p>
        </p:txBody>
      </p:sp>
    </p:spTree>
    <p:extLst>
      <p:ext uri="{BB962C8B-B14F-4D97-AF65-F5344CB8AC3E}">
        <p14:creationId xmlns:p14="http://schemas.microsoft.com/office/powerpoint/2010/main" val="38283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899A-B448-E3F5-0A02-069DF402681A}"/>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563B9FFE-1847-E26F-869D-3DC80B1AA667}"/>
              </a:ext>
            </a:extLst>
          </p:cNvPr>
          <p:cNvSpPr>
            <a:spLocks noGrp="1"/>
          </p:cNvSpPr>
          <p:nvPr>
            <p:ph idx="1"/>
          </p:nvPr>
        </p:nvSpPr>
        <p:spPr/>
        <p:txBody>
          <a:bodyPr/>
          <a:lstStyle/>
          <a:p>
            <a:r>
              <a:rPr lang="en-US" dirty="0"/>
              <a:t>Operation count alone does not give the exact time curve of our algorithm</a:t>
            </a:r>
          </a:p>
          <a:p>
            <a:pPr lvl="1"/>
            <a:r>
              <a:rPr lang="en-US" dirty="0"/>
              <a:t>Writing code differently will give a different equation for the same algorithm</a:t>
            </a:r>
          </a:p>
          <a:p>
            <a:r>
              <a:rPr lang="en-US" dirty="0"/>
              <a:t>Exact constants and slower growing terms </a:t>
            </a:r>
            <a:r>
              <a:rPr lang="en-US" i="1" dirty="0"/>
              <a:t>do not</a:t>
            </a:r>
            <a:r>
              <a:rPr lang="en-US" dirty="0"/>
              <a:t> matter!</a:t>
            </a:r>
          </a:p>
          <a:p>
            <a:r>
              <a:rPr lang="en-US" dirty="0"/>
              <a:t>We only care about getting the fastest growing term</a:t>
            </a:r>
          </a:p>
        </p:txBody>
      </p:sp>
      <p:sp>
        <p:nvSpPr>
          <p:cNvPr id="4" name="Date Placeholder 3">
            <a:extLst>
              <a:ext uri="{FF2B5EF4-FFF2-40B4-BE49-F238E27FC236}">
                <a16:creationId xmlns:a16="http://schemas.microsoft.com/office/drawing/2014/main" id="{B4D55CF9-DA0E-368C-6E7F-C34E3438BF9A}"/>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C8739E9A-A99A-C126-D281-B3878F0C6D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D047495-05C6-C720-6CD7-A94BB510AA4B}"/>
              </a:ext>
            </a:extLst>
          </p:cNvPr>
          <p:cNvSpPr>
            <a:spLocks noGrp="1"/>
          </p:cNvSpPr>
          <p:nvPr>
            <p:ph type="sldNum" sz="quarter" idx="12"/>
          </p:nvPr>
        </p:nvSpPr>
        <p:spPr/>
        <p:txBody>
          <a:bodyPr/>
          <a:lstStyle/>
          <a:p>
            <a:fld id="{87E7843D-FF13-4365-9478-9625B70A2705}" type="slidenum">
              <a:rPr lang="en-US" smtClean="0"/>
              <a:t>5</a:t>
            </a:fld>
            <a:endParaRPr lang="en-US"/>
          </a:p>
        </p:txBody>
      </p:sp>
    </p:spTree>
    <p:extLst>
      <p:ext uri="{BB962C8B-B14F-4D97-AF65-F5344CB8AC3E}">
        <p14:creationId xmlns:p14="http://schemas.microsoft.com/office/powerpoint/2010/main" val="426254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E9558-5703-E427-7A72-161A6C082A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AC49-B332-8183-E6A3-48C6CBBFF916}"/>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5E85B875-48C1-64F0-2D6D-967017E981EE}"/>
              </a:ext>
            </a:extLst>
          </p:cNvPr>
          <p:cNvSpPr>
            <a:spLocks noGrp="1"/>
          </p:cNvSpPr>
          <p:nvPr>
            <p:ph idx="1"/>
          </p:nvPr>
        </p:nvSpPr>
        <p:spPr/>
        <p:txBody>
          <a:bodyPr/>
          <a:lstStyle/>
          <a:p>
            <a:r>
              <a:rPr lang="en-US" dirty="0"/>
              <a:t>Compare the two implementations of the </a:t>
            </a:r>
            <a:r>
              <a:rPr lang="en-US" dirty="0" err="1"/>
              <a:t>doubleArrayEntries</a:t>
            </a:r>
            <a:r>
              <a:rPr lang="en-US" dirty="0"/>
              <a:t> algorithm</a:t>
            </a:r>
          </a:p>
        </p:txBody>
      </p:sp>
      <p:sp>
        <p:nvSpPr>
          <p:cNvPr id="4" name="Date Placeholder 3">
            <a:extLst>
              <a:ext uri="{FF2B5EF4-FFF2-40B4-BE49-F238E27FC236}">
                <a16:creationId xmlns:a16="http://schemas.microsoft.com/office/drawing/2014/main" id="{A42840A5-822C-550A-526B-87B23D7FD3AA}"/>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B9C093F2-726E-386E-FCCF-4C8E7E75065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7895412-8F30-0C08-7456-8DCBE1FD3BE1}"/>
              </a:ext>
            </a:extLst>
          </p:cNvPr>
          <p:cNvSpPr>
            <a:spLocks noGrp="1"/>
          </p:cNvSpPr>
          <p:nvPr>
            <p:ph type="sldNum" sz="quarter" idx="12"/>
          </p:nvPr>
        </p:nvSpPr>
        <p:spPr/>
        <p:txBody>
          <a:bodyPr/>
          <a:lstStyle/>
          <a:p>
            <a:fld id="{87E7843D-FF13-4365-9478-9625B70A2705}" type="slidenum">
              <a:rPr lang="en-US" smtClean="0"/>
              <a:t>6</a:t>
            </a:fld>
            <a:endParaRPr lang="en-US"/>
          </a:p>
        </p:txBody>
      </p:sp>
      <p:pic>
        <p:nvPicPr>
          <p:cNvPr id="7" name="Picture 6">
            <a:extLst>
              <a:ext uri="{FF2B5EF4-FFF2-40B4-BE49-F238E27FC236}">
                <a16:creationId xmlns:a16="http://schemas.microsoft.com/office/drawing/2014/main" id="{DD1FC507-9256-31F9-97A1-E3F5FE8A1808}"/>
              </a:ext>
            </a:extLst>
          </p:cNvPr>
          <p:cNvPicPr>
            <a:picLocks noChangeAspect="1"/>
          </p:cNvPicPr>
          <p:nvPr/>
        </p:nvPicPr>
        <p:blipFill>
          <a:blip r:embed="rId2"/>
          <a:stretch>
            <a:fillRect/>
          </a:stretch>
        </p:blipFill>
        <p:spPr>
          <a:xfrm>
            <a:off x="979380" y="3355721"/>
            <a:ext cx="3890016" cy="1353439"/>
          </a:xfrm>
          <a:prstGeom prst="rect">
            <a:avLst/>
          </a:prstGeom>
        </p:spPr>
      </p:pic>
      <p:pic>
        <p:nvPicPr>
          <p:cNvPr id="8" name="Picture 7">
            <a:extLst>
              <a:ext uri="{FF2B5EF4-FFF2-40B4-BE49-F238E27FC236}">
                <a16:creationId xmlns:a16="http://schemas.microsoft.com/office/drawing/2014/main" id="{16662BB1-2D26-B773-1FB7-5169C1E20B61}"/>
              </a:ext>
            </a:extLst>
          </p:cNvPr>
          <p:cNvPicPr>
            <a:picLocks noChangeAspect="1"/>
          </p:cNvPicPr>
          <p:nvPr/>
        </p:nvPicPr>
        <p:blipFill>
          <a:blip r:embed="rId3"/>
          <a:stretch>
            <a:fillRect/>
          </a:stretch>
        </p:blipFill>
        <p:spPr>
          <a:xfrm>
            <a:off x="5505299" y="3355721"/>
            <a:ext cx="6111400" cy="1353438"/>
          </a:xfrm>
          <a:prstGeom prst="rect">
            <a:avLst/>
          </a:prstGeom>
        </p:spPr>
      </p:pic>
      <p:sp>
        <p:nvSpPr>
          <p:cNvPr id="9" name="TextBox 8">
            <a:extLst>
              <a:ext uri="{FF2B5EF4-FFF2-40B4-BE49-F238E27FC236}">
                <a16:creationId xmlns:a16="http://schemas.microsoft.com/office/drawing/2014/main" id="{6BA8E46F-2D58-47B2-7353-53427414124E}"/>
              </a:ext>
            </a:extLst>
          </p:cNvPr>
          <p:cNvSpPr txBox="1"/>
          <p:nvPr/>
        </p:nvSpPr>
        <p:spPr>
          <a:xfrm>
            <a:off x="979380" y="4952326"/>
            <a:ext cx="3890016" cy="646331"/>
          </a:xfrm>
          <a:prstGeom prst="rect">
            <a:avLst/>
          </a:prstGeom>
          <a:noFill/>
        </p:spPr>
        <p:txBody>
          <a:bodyPr wrap="square" rtlCol="0">
            <a:spAutoFit/>
          </a:bodyPr>
          <a:lstStyle/>
          <a:p>
            <a:r>
              <a:rPr lang="en-US" dirty="0"/>
              <a:t>T(n) = 6n + 3</a:t>
            </a:r>
          </a:p>
          <a:p>
            <a:r>
              <a:rPr lang="en-US" dirty="0"/>
              <a:t>        = n</a:t>
            </a:r>
          </a:p>
        </p:txBody>
      </p:sp>
      <p:sp>
        <p:nvSpPr>
          <p:cNvPr id="10" name="TextBox 9">
            <a:extLst>
              <a:ext uri="{FF2B5EF4-FFF2-40B4-BE49-F238E27FC236}">
                <a16:creationId xmlns:a16="http://schemas.microsoft.com/office/drawing/2014/main" id="{093B677C-8004-A665-0860-CDFF2DE4A206}"/>
              </a:ext>
            </a:extLst>
          </p:cNvPr>
          <p:cNvSpPr txBox="1"/>
          <p:nvPr/>
        </p:nvSpPr>
        <p:spPr>
          <a:xfrm>
            <a:off x="5505299" y="4978756"/>
            <a:ext cx="3890016" cy="646331"/>
          </a:xfrm>
          <a:prstGeom prst="rect">
            <a:avLst/>
          </a:prstGeom>
          <a:noFill/>
        </p:spPr>
        <p:txBody>
          <a:bodyPr wrap="square" rtlCol="0">
            <a:spAutoFit/>
          </a:bodyPr>
          <a:lstStyle/>
          <a:p>
            <a:r>
              <a:rPr lang="en-US" dirty="0"/>
              <a:t>T(n) = 5n + 2</a:t>
            </a:r>
          </a:p>
          <a:p>
            <a:r>
              <a:rPr lang="en-US" dirty="0"/>
              <a:t>        = n</a:t>
            </a:r>
          </a:p>
        </p:txBody>
      </p:sp>
    </p:spTree>
    <p:extLst>
      <p:ext uri="{BB962C8B-B14F-4D97-AF65-F5344CB8AC3E}">
        <p14:creationId xmlns:p14="http://schemas.microsoft.com/office/powerpoint/2010/main" val="204903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6DD1-F46B-3244-32C6-C07E7B6C929C}"/>
              </a:ext>
            </a:extLst>
          </p:cNvPr>
          <p:cNvSpPr>
            <a:spLocks noGrp="1"/>
          </p:cNvSpPr>
          <p:nvPr>
            <p:ph type="title"/>
          </p:nvPr>
        </p:nvSpPr>
        <p:spPr/>
        <p:txBody>
          <a:bodyPr/>
          <a:lstStyle/>
          <a:p>
            <a:r>
              <a:rPr lang="en-US" dirty="0"/>
              <a:t>Growth Rate</a:t>
            </a:r>
          </a:p>
        </p:txBody>
      </p:sp>
      <p:sp>
        <p:nvSpPr>
          <p:cNvPr id="3" name="Content Placeholder 2">
            <a:extLst>
              <a:ext uri="{FF2B5EF4-FFF2-40B4-BE49-F238E27FC236}">
                <a16:creationId xmlns:a16="http://schemas.microsoft.com/office/drawing/2014/main" id="{8E310BD4-3F8A-B768-3D7B-6FEFCA3824FD}"/>
              </a:ext>
            </a:extLst>
          </p:cNvPr>
          <p:cNvSpPr>
            <a:spLocks noGrp="1"/>
          </p:cNvSpPr>
          <p:nvPr>
            <p:ph idx="1"/>
          </p:nvPr>
        </p:nvSpPr>
        <p:spPr/>
        <p:txBody>
          <a:bodyPr/>
          <a:lstStyle/>
          <a:p>
            <a:r>
              <a:rPr lang="en-US" dirty="0"/>
              <a:t>The </a:t>
            </a:r>
            <a:r>
              <a:rPr lang="en-US" b="1" dirty="0"/>
              <a:t>growth rate </a:t>
            </a:r>
            <a:r>
              <a:rPr lang="en-US" dirty="0"/>
              <a:t>of an algorithm is the rate at which the cost of the algorithm grows as the size of its input grows</a:t>
            </a:r>
          </a:p>
          <a:p>
            <a:r>
              <a:rPr lang="en-US" dirty="0"/>
              <a:t>Since the most important factor for determining the performance of an algorithm is normally the size of the input, for a given input size </a:t>
            </a:r>
            <a:r>
              <a:rPr lang="en-US" i="1" dirty="0"/>
              <a:t>n</a:t>
            </a:r>
            <a:r>
              <a:rPr lang="en-US" dirty="0"/>
              <a:t> we express the performance as a function of time </a:t>
            </a:r>
            <a:r>
              <a:rPr lang="en-US" b="1" dirty="0"/>
              <a:t>T</a:t>
            </a:r>
            <a:endParaRPr lang="en-US" b="1" i="1" dirty="0"/>
          </a:p>
          <a:p>
            <a:pPr lvl="1"/>
            <a:r>
              <a:rPr lang="en-US" dirty="0"/>
              <a:t>T(n) is our standard function and we </a:t>
            </a:r>
            <a:r>
              <a:rPr lang="en-US" i="1" dirty="0"/>
              <a:t>always</a:t>
            </a:r>
            <a:r>
              <a:rPr lang="en-US" dirty="0"/>
              <a:t> assume it is a non-negative value</a:t>
            </a:r>
          </a:p>
        </p:txBody>
      </p:sp>
      <p:sp>
        <p:nvSpPr>
          <p:cNvPr id="4" name="Date Placeholder 3">
            <a:extLst>
              <a:ext uri="{FF2B5EF4-FFF2-40B4-BE49-F238E27FC236}">
                <a16:creationId xmlns:a16="http://schemas.microsoft.com/office/drawing/2014/main" id="{E518668F-DCC3-8F94-5B82-09440E62DA2B}"/>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7A3FA25D-1DAE-B6A0-881E-5D99A418741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8A76977-4CD4-37F8-9D23-1BC859587E81}"/>
              </a:ext>
            </a:extLst>
          </p:cNvPr>
          <p:cNvSpPr>
            <a:spLocks noGrp="1"/>
          </p:cNvSpPr>
          <p:nvPr>
            <p:ph type="sldNum" sz="quarter" idx="12"/>
          </p:nvPr>
        </p:nvSpPr>
        <p:spPr/>
        <p:txBody>
          <a:bodyPr/>
          <a:lstStyle/>
          <a:p>
            <a:fld id="{87E7843D-FF13-4365-9478-9625B70A2705}" type="slidenum">
              <a:rPr lang="en-US" smtClean="0"/>
              <a:t>7</a:t>
            </a:fld>
            <a:endParaRPr lang="en-US"/>
          </a:p>
        </p:txBody>
      </p:sp>
    </p:spTree>
    <p:extLst>
      <p:ext uri="{BB962C8B-B14F-4D97-AF65-F5344CB8AC3E}">
        <p14:creationId xmlns:p14="http://schemas.microsoft.com/office/powerpoint/2010/main" val="370148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B58-CFE3-20B6-001C-3C0DFA542780}"/>
              </a:ext>
            </a:extLst>
          </p:cNvPr>
          <p:cNvSpPr>
            <a:spLocks noGrp="1"/>
          </p:cNvSpPr>
          <p:nvPr>
            <p:ph type="title"/>
          </p:nvPr>
        </p:nvSpPr>
        <p:spPr/>
        <p:txBody>
          <a:bodyPr/>
          <a:lstStyle/>
          <a:p>
            <a:r>
              <a:rPr lang="en-US" dirty="0"/>
              <a:t>Growth Rates</a:t>
            </a:r>
          </a:p>
        </p:txBody>
      </p:sp>
      <p:sp>
        <p:nvSpPr>
          <p:cNvPr id="3" name="Content Placeholder 2">
            <a:extLst>
              <a:ext uri="{FF2B5EF4-FFF2-40B4-BE49-F238E27FC236}">
                <a16:creationId xmlns:a16="http://schemas.microsoft.com/office/drawing/2014/main" id="{CE89826B-9ED0-BE48-E2CA-54D5AADA28E0}"/>
              </a:ext>
            </a:extLst>
          </p:cNvPr>
          <p:cNvSpPr>
            <a:spLocks noGrp="1"/>
          </p:cNvSpPr>
          <p:nvPr>
            <p:ph idx="1"/>
          </p:nvPr>
        </p:nvSpPr>
        <p:spPr/>
        <p:txBody>
          <a:bodyPr/>
          <a:lstStyle/>
          <a:p>
            <a:r>
              <a:rPr lang="en-US" dirty="0"/>
              <a:t>We say a function has a linear growth rate when T(n) = </a:t>
            </a:r>
            <a:r>
              <a:rPr lang="en-US" dirty="0" err="1"/>
              <a:t>cn</a:t>
            </a:r>
            <a:r>
              <a:rPr lang="en-US" dirty="0"/>
              <a:t> for any positive constant c</a:t>
            </a:r>
          </a:p>
          <a:p>
            <a:pPr lvl="1"/>
            <a:r>
              <a:rPr lang="en-US" dirty="0"/>
              <a:t>As the value of n grows, the running time of the algorithm grows in the same proportion</a:t>
            </a:r>
          </a:p>
          <a:p>
            <a:r>
              <a:rPr lang="en-US" dirty="0"/>
              <a:t>We say a function has a quadratic growth rate when T(n) = cn</a:t>
            </a:r>
            <a:r>
              <a:rPr lang="en-US" baseline="30000" dirty="0"/>
              <a:t>2</a:t>
            </a:r>
            <a:endParaRPr lang="en-US" dirty="0"/>
          </a:p>
          <a:p>
            <a:r>
              <a:rPr lang="en-US" dirty="0"/>
              <a:t>We say a function has an exponential growth rate when T(n) = 2</a:t>
            </a:r>
            <a:r>
              <a:rPr lang="en-US" baseline="30000" dirty="0"/>
              <a:t>n</a:t>
            </a:r>
          </a:p>
          <a:p>
            <a:pPr lvl="1"/>
            <a:r>
              <a:rPr lang="en-US" dirty="0"/>
              <a:t>This holds true for any function that has n as an exponent, not only when it is 2</a:t>
            </a:r>
            <a:r>
              <a:rPr lang="en-US" baseline="30000" dirty="0"/>
              <a:t>n</a:t>
            </a:r>
          </a:p>
          <a:p>
            <a:pPr lvl="1"/>
            <a:r>
              <a:rPr lang="en-US" dirty="0"/>
              <a:t>Factorial functions are also said to have exponential growth rates</a:t>
            </a:r>
          </a:p>
        </p:txBody>
      </p:sp>
      <p:sp>
        <p:nvSpPr>
          <p:cNvPr id="4" name="Date Placeholder 3">
            <a:extLst>
              <a:ext uri="{FF2B5EF4-FFF2-40B4-BE49-F238E27FC236}">
                <a16:creationId xmlns:a16="http://schemas.microsoft.com/office/drawing/2014/main" id="{2AB62E22-A817-A642-B0CE-F123FC04C4D6}"/>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98B06600-99C8-6F78-D43E-8D5AE96EE18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33D5791-6CDC-7CFE-CC3A-98640A2A8B92}"/>
              </a:ext>
            </a:extLst>
          </p:cNvPr>
          <p:cNvSpPr>
            <a:spLocks noGrp="1"/>
          </p:cNvSpPr>
          <p:nvPr>
            <p:ph type="sldNum" sz="quarter" idx="12"/>
          </p:nvPr>
        </p:nvSpPr>
        <p:spPr/>
        <p:txBody>
          <a:bodyPr/>
          <a:lstStyle/>
          <a:p>
            <a:fld id="{87E7843D-FF13-4365-9478-9625B70A2705}" type="slidenum">
              <a:rPr lang="en-US" smtClean="0"/>
              <a:t>8</a:t>
            </a:fld>
            <a:endParaRPr lang="en-US"/>
          </a:p>
        </p:txBody>
      </p:sp>
      <p:pic>
        <p:nvPicPr>
          <p:cNvPr id="7" name="Picture 6">
            <a:extLst>
              <a:ext uri="{FF2B5EF4-FFF2-40B4-BE49-F238E27FC236}">
                <a16:creationId xmlns:a16="http://schemas.microsoft.com/office/drawing/2014/main" id="{77634239-7D3A-E6AC-3410-11BFFBC2298D}"/>
              </a:ext>
            </a:extLst>
          </p:cNvPr>
          <p:cNvPicPr>
            <a:picLocks noChangeAspect="1"/>
          </p:cNvPicPr>
          <p:nvPr/>
        </p:nvPicPr>
        <p:blipFill>
          <a:blip r:embed="rId2"/>
          <a:stretch>
            <a:fillRect/>
          </a:stretch>
        </p:blipFill>
        <p:spPr>
          <a:xfrm>
            <a:off x="9774592" y="3664156"/>
            <a:ext cx="2374900" cy="2336800"/>
          </a:xfrm>
          <a:prstGeom prst="rect">
            <a:avLst/>
          </a:prstGeom>
        </p:spPr>
      </p:pic>
    </p:spTree>
    <p:extLst>
      <p:ext uri="{BB962C8B-B14F-4D97-AF65-F5344CB8AC3E}">
        <p14:creationId xmlns:p14="http://schemas.microsoft.com/office/powerpoint/2010/main" val="423635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E7CF-0D3E-20A4-2A9F-7AF74B62C68A}"/>
              </a:ext>
            </a:extLst>
          </p:cNvPr>
          <p:cNvSpPr>
            <a:spLocks noGrp="1"/>
          </p:cNvSpPr>
          <p:nvPr>
            <p:ph type="title"/>
          </p:nvPr>
        </p:nvSpPr>
        <p:spPr/>
        <p:txBody>
          <a:bodyPr/>
          <a:lstStyle/>
          <a:p>
            <a:r>
              <a:rPr lang="en-US" dirty="0"/>
              <a:t>Determining Growth rates</a:t>
            </a:r>
          </a:p>
        </p:txBody>
      </p:sp>
      <p:sp>
        <p:nvSpPr>
          <p:cNvPr id="3" name="Content Placeholder 2">
            <a:extLst>
              <a:ext uri="{FF2B5EF4-FFF2-40B4-BE49-F238E27FC236}">
                <a16:creationId xmlns:a16="http://schemas.microsoft.com/office/drawing/2014/main" id="{A652A2FD-63D2-63BB-92BB-D967C888E71E}"/>
              </a:ext>
            </a:extLst>
          </p:cNvPr>
          <p:cNvSpPr>
            <a:spLocks noGrp="1"/>
          </p:cNvSpPr>
          <p:nvPr>
            <p:ph idx="1"/>
          </p:nvPr>
        </p:nvSpPr>
        <p:spPr/>
        <p:txBody>
          <a:bodyPr/>
          <a:lstStyle/>
          <a:p>
            <a:r>
              <a:rPr lang="en-US" dirty="0"/>
              <a:t>Discard </a:t>
            </a:r>
            <a:r>
              <a:rPr lang="en-US" i="1" dirty="0"/>
              <a:t>all</a:t>
            </a:r>
            <a:r>
              <a:rPr lang="en-US" dirty="0"/>
              <a:t> constants</a:t>
            </a:r>
          </a:p>
          <a:p>
            <a:r>
              <a:rPr lang="en-US" dirty="0"/>
              <a:t>Consider only the fastest growing term</a:t>
            </a:r>
          </a:p>
          <a:p>
            <a:r>
              <a:rPr lang="en-US" dirty="0"/>
              <a:t>Why?</a:t>
            </a:r>
          </a:p>
          <a:p>
            <a:pPr lvl="1"/>
            <a:r>
              <a:rPr lang="en-US" dirty="0"/>
              <a:t>We are only interested in what happens as the problem gets large</a:t>
            </a:r>
          </a:p>
        </p:txBody>
      </p:sp>
      <p:sp>
        <p:nvSpPr>
          <p:cNvPr id="4" name="Date Placeholder 3">
            <a:extLst>
              <a:ext uri="{FF2B5EF4-FFF2-40B4-BE49-F238E27FC236}">
                <a16:creationId xmlns:a16="http://schemas.microsoft.com/office/drawing/2014/main" id="{A93ECE9C-8EA0-6E45-CBE6-AD20E59D5ADD}"/>
              </a:ext>
            </a:extLst>
          </p:cNvPr>
          <p:cNvSpPr>
            <a:spLocks noGrp="1"/>
          </p:cNvSpPr>
          <p:nvPr>
            <p:ph type="dt" sz="half" idx="10"/>
          </p:nvPr>
        </p:nvSpPr>
        <p:spPr/>
        <p:txBody>
          <a:bodyPr/>
          <a:lstStyle/>
          <a:p>
            <a:fld id="{626DE685-1B6F-4D7C-AEF2-C9AD71EC467A}" type="datetime1">
              <a:rPr lang="en-US" smtClean="0"/>
              <a:t>2/5/24</a:t>
            </a:fld>
            <a:endParaRPr lang="en-US"/>
          </a:p>
        </p:txBody>
      </p:sp>
      <p:sp>
        <p:nvSpPr>
          <p:cNvPr id="5" name="Footer Placeholder 4">
            <a:extLst>
              <a:ext uri="{FF2B5EF4-FFF2-40B4-BE49-F238E27FC236}">
                <a16:creationId xmlns:a16="http://schemas.microsoft.com/office/drawing/2014/main" id="{C45F9C6B-E78A-6C14-CB24-EEBCE6607D7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7B21070-580B-334B-FC2E-41468784BEE9}"/>
              </a:ext>
            </a:extLst>
          </p:cNvPr>
          <p:cNvSpPr>
            <a:spLocks noGrp="1"/>
          </p:cNvSpPr>
          <p:nvPr>
            <p:ph type="sldNum" sz="quarter" idx="12"/>
          </p:nvPr>
        </p:nvSpPr>
        <p:spPr/>
        <p:txBody>
          <a:bodyPr/>
          <a:lstStyle/>
          <a:p>
            <a:fld id="{87E7843D-FF13-4365-9478-9625B70A2705}" type="slidenum">
              <a:rPr lang="en-US" smtClean="0"/>
              <a:t>9</a:t>
            </a:fld>
            <a:endParaRPr lang="en-US"/>
          </a:p>
        </p:txBody>
      </p:sp>
    </p:spTree>
    <p:extLst>
      <p:ext uri="{BB962C8B-B14F-4D97-AF65-F5344CB8AC3E}">
        <p14:creationId xmlns:p14="http://schemas.microsoft.com/office/powerpoint/2010/main" val="644339543"/>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F1D1B"/>
      </a:dk2>
      <a:lt2>
        <a:srgbClr val="F0F3F3"/>
      </a:lt2>
      <a:accent1>
        <a:srgbClr val="C35B4D"/>
      </a:accent1>
      <a:accent2>
        <a:srgbClr val="B13B5E"/>
      </a:accent2>
      <a:accent3>
        <a:srgbClr val="C34DA2"/>
      </a:accent3>
      <a:accent4>
        <a:srgbClr val="A23BB1"/>
      </a:accent4>
      <a:accent5>
        <a:srgbClr val="824DC3"/>
      </a:accent5>
      <a:accent6>
        <a:srgbClr val="4440B4"/>
      </a:accent6>
      <a:hlink>
        <a:srgbClr val="8E3F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53</TotalTime>
  <Words>978</Words>
  <Application>Microsoft Macintosh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Calisto MT</vt:lpstr>
      <vt:lpstr>Cambria Math</vt:lpstr>
      <vt:lpstr>Univers Condensed</vt:lpstr>
      <vt:lpstr>ChronicleVTI</vt:lpstr>
      <vt:lpstr>Algorithm Analysis</vt:lpstr>
      <vt:lpstr>Comparing different  algorithm implementations</vt:lpstr>
      <vt:lpstr>Last Time</vt:lpstr>
      <vt:lpstr>Last Time</vt:lpstr>
      <vt:lpstr>Last Time</vt:lpstr>
      <vt:lpstr>Last Time</vt:lpstr>
      <vt:lpstr>Growth Rate</vt:lpstr>
      <vt:lpstr>Growth Rates</vt:lpstr>
      <vt:lpstr>Determining Growth rates</vt:lpstr>
      <vt:lpstr>Formal definitions</vt:lpstr>
      <vt:lpstr>Big-O</vt:lpstr>
      <vt:lpstr>Big-Ω</vt:lpstr>
      <vt:lpstr>Big-θ</vt:lpstr>
      <vt:lpstr>Some rules</vt:lpstr>
      <vt:lpstr>Some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dc:title>
  <dc:creator>Goble, William</dc:creator>
  <cp:lastModifiedBy>Goble, William</cp:lastModifiedBy>
  <cp:revision>5</cp:revision>
  <dcterms:created xsi:type="dcterms:W3CDTF">2024-02-05T13:27:32Z</dcterms:created>
  <dcterms:modified xsi:type="dcterms:W3CDTF">2024-02-05T14:21:28Z</dcterms:modified>
</cp:coreProperties>
</file>