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61" r:id="rId3"/>
    <p:sldId id="258" r:id="rId4"/>
    <p:sldId id="259" r:id="rId5"/>
    <p:sldId id="260" r:id="rId6"/>
    <p:sldId id="257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Friday, March 29,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38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Friday, March 29,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23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Friday, March 29,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82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Friday, March 29,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37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Friday, March 29,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50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Friday, March 29,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94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Friday, March 29,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69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Friday, March 29,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0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Friday, March 29,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018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Friday, March 29,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575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Friday, March 29,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251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Friday, March 29,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7916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4CEB5B4-CDED-47E6-9A79-D8983C3D4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0332B2-2BC3-434F-B11C-851A29882D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FF54EC60-509D-4A90-A637-580B5967E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0078284 w 12192000"/>
              <a:gd name="connsiteY1" fmla="*/ 0 h 6858000"/>
              <a:gd name="connsiteX2" fmla="*/ 10117114 w 12192000"/>
              <a:gd name="connsiteY2" fmla="*/ 31950 h 6858000"/>
              <a:gd name="connsiteX3" fmla="*/ 12038791 w 12192000"/>
              <a:gd name="connsiteY3" fmla="*/ 2405191 h 6858000"/>
              <a:gd name="connsiteX4" fmla="*/ 12192000 w 12192000"/>
              <a:gd name="connsiteY4" fmla="*/ 2745399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0078284" y="0"/>
                </a:lnTo>
                <a:lnTo>
                  <a:pt x="10117114" y="31950"/>
                </a:lnTo>
                <a:cubicBezTo>
                  <a:pt x="10983782" y="763968"/>
                  <a:pt x="11616084" y="1548856"/>
                  <a:pt x="12038791" y="2405191"/>
                </a:cubicBezTo>
                <a:lnTo>
                  <a:pt x="12192000" y="2745399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FF1EC4-5B73-62BD-0749-AA340D61E0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619199"/>
            <a:ext cx="8831988" cy="576000"/>
          </a:xfrm>
        </p:spPr>
        <p:txBody>
          <a:bodyPr wrap="square" anchor="t">
            <a:normAutofit/>
          </a:bodyPr>
          <a:lstStyle/>
          <a:p>
            <a:pPr algn="l"/>
            <a:r>
              <a:rPr lang="en-US" sz="3200"/>
              <a:t>Binary Search Tree Operations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0BFBDF-FA7F-52BC-E2AC-F140A0F9A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999" y="1265256"/>
            <a:ext cx="8831989" cy="709746"/>
          </a:xfrm>
        </p:spPr>
        <p:txBody>
          <a:bodyPr wrap="square">
            <a:normAutofit/>
          </a:bodyPr>
          <a:lstStyle/>
          <a:p>
            <a:pPr algn="l">
              <a:lnSpc>
                <a:spcPct val="110000"/>
              </a:lnSpc>
            </a:pPr>
            <a:r>
              <a:rPr lang="en-US" sz="1700"/>
              <a:t>Presented by Prof. Goble</a:t>
            </a:r>
          </a:p>
          <a:p>
            <a:pPr algn="l">
              <a:lnSpc>
                <a:spcPct val="110000"/>
              </a:lnSpc>
            </a:pPr>
            <a:r>
              <a:rPr lang="en-US" sz="1700"/>
              <a:t>Dickinson College Spring 2024</a:t>
            </a:r>
          </a:p>
        </p:txBody>
      </p:sp>
      <p:pic>
        <p:nvPicPr>
          <p:cNvPr id="4" name="Picture 3" descr="101010 data lines to infinity">
            <a:extLst>
              <a:ext uri="{FF2B5EF4-FFF2-40B4-BE49-F238E27FC236}">
                <a16:creationId xmlns:a16="http://schemas.microsoft.com/office/drawing/2014/main" id="{52BACFCC-7254-946D-6940-7FF9439B3B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359" b="9950"/>
          <a:stretch/>
        </p:blipFill>
        <p:spPr>
          <a:xfrm>
            <a:off x="20" y="2540448"/>
            <a:ext cx="12191980" cy="4317552"/>
          </a:xfrm>
          <a:custGeom>
            <a:avLst/>
            <a:gdLst/>
            <a:ahLst/>
            <a:cxnLst/>
            <a:rect l="l" t="t" r="r" b="b"/>
            <a:pathLst>
              <a:path w="12192000" h="4317552">
                <a:moveTo>
                  <a:pt x="7327165" y="60"/>
                </a:moveTo>
                <a:cubicBezTo>
                  <a:pt x="8798454" y="-2521"/>
                  <a:pt x="11554118" y="80070"/>
                  <a:pt x="11933882" y="80070"/>
                </a:cubicBezTo>
                <a:cubicBezTo>
                  <a:pt x="11994255" y="80070"/>
                  <a:pt x="12047081" y="80070"/>
                  <a:pt x="12093304" y="80070"/>
                </a:cubicBezTo>
                <a:lnTo>
                  <a:pt x="12192000" y="80070"/>
                </a:lnTo>
                <a:lnTo>
                  <a:pt x="12192000" y="4317552"/>
                </a:lnTo>
                <a:lnTo>
                  <a:pt x="0" y="4317552"/>
                </a:lnTo>
                <a:lnTo>
                  <a:pt x="0" y="70061"/>
                </a:lnTo>
                <a:lnTo>
                  <a:pt x="272019" y="75122"/>
                </a:lnTo>
                <a:cubicBezTo>
                  <a:pt x="866922" y="88867"/>
                  <a:pt x="1578979" y="113302"/>
                  <a:pt x="1822418" y="64432"/>
                </a:cubicBezTo>
                <a:cubicBezTo>
                  <a:pt x="2211920" y="1878"/>
                  <a:pt x="5717437" y="64432"/>
                  <a:pt x="6558758" y="17516"/>
                </a:cubicBezTo>
                <a:cubicBezTo>
                  <a:pt x="6716507" y="5787"/>
                  <a:pt x="6987636" y="656"/>
                  <a:pt x="7327165" y="60"/>
                </a:cubicBez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C4408D-5823-4186-97B4-25D12A9F9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11608" y="671426"/>
            <a:ext cx="2180393" cy="2972339"/>
          </a:xfrm>
          <a:custGeom>
            <a:avLst/>
            <a:gdLst>
              <a:gd name="connsiteX0" fmla="*/ 1400088 w 2180393"/>
              <a:gd name="connsiteY0" fmla="*/ 850 h 2972339"/>
              <a:gd name="connsiteX1" fmla="*/ 1564820 w 2180393"/>
              <a:gd name="connsiteY1" fmla="*/ 140951 h 2972339"/>
              <a:gd name="connsiteX2" fmla="*/ 1610980 w 2180393"/>
              <a:gd name="connsiteY2" fmla="*/ 245364 h 2972339"/>
              <a:gd name="connsiteX3" fmla="*/ 1686609 w 2180393"/>
              <a:gd name="connsiteY3" fmla="*/ 552617 h 2972339"/>
              <a:gd name="connsiteX4" fmla="*/ 1734955 w 2180393"/>
              <a:gd name="connsiteY4" fmla="*/ 864590 h 2972339"/>
              <a:gd name="connsiteX5" fmla="*/ 2125123 w 2180393"/>
              <a:gd name="connsiteY5" fmla="*/ 639922 h 2972339"/>
              <a:gd name="connsiteX6" fmla="*/ 2180393 w 2180393"/>
              <a:gd name="connsiteY6" fmla="*/ 608096 h 2972339"/>
              <a:gd name="connsiteX7" fmla="*/ 2180393 w 2180393"/>
              <a:gd name="connsiteY7" fmla="*/ 1353285 h 2972339"/>
              <a:gd name="connsiteX8" fmla="*/ 2151774 w 2180393"/>
              <a:gd name="connsiteY8" fmla="*/ 1371544 h 2972339"/>
              <a:gd name="connsiteX9" fmla="*/ 2007201 w 2180393"/>
              <a:gd name="connsiteY9" fmla="*/ 1463785 h 2972339"/>
              <a:gd name="connsiteX10" fmla="*/ 2114902 w 2180393"/>
              <a:gd name="connsiteY10" fmla="*/ 1491649 h 2972339"/>
              <a:gd name="connsiteX11" fmla="*/ 2180393 w 2180393"/>
              <a:gd name="connsiteY11" fmla="*/ 1508592 h 2972339"/>
              <a:gd name="connsiteX12" fmla="*/ 2180393 w 2180393"/>
              <a:gd name="connsiteY12" fmla="*/ 2169111 h 2972339"/>
              <a:gd name="connsiteX13" fmla="*/ 2074192 w 2180393"/>
              <a:gd name="connsiteY13" fmla="*/ 2143448 h 2972339"/>
              <a:gd name="connsiteX14" fmla="*/ 1764757 w 2180393"/>
              <a:gd name="connsiteY14" fmla="*/ 2011520 h 2972339"/>
              <a:gd name="connsiteX15" fmla="*/ 1788238 w 2180393"/>
              <a:gd name="connsiteY15" fmla="*/ 2277215 h 2972339"/>
              <a:gd name="connsiteX16" fmla="*/ 1790306 w 2180393"/>
              <a:gd name="connsiteY16" fmla="*/ 2614053 h 2972339"/>
              <a:gd name="connsiteX17" fmla="*/ 1729637 w 2180393"/>
              <a:gd name="connsiteY17" fmla="*/ 2815626 h 2972339"/>
              <a:gd name="connsiteX18" fmla="*/ 1622806 w 2180393"/>
              <a:gd name="connsiteY18" fmla="*/ 2912786 h 2972339"/>
              <a:gd name="connsiteX19" fmla="*/ 1424688 w 2180393"/>
              <a:gd name="connsiteY19" fmla="*/ 2969538 h 2972339"/>
              <a:gd name="connsiteX20" fmla="*/ 1130679 w 2180393"/>
              <a:gd name="connsiteY20" fmla="*/ 2829322 h 2972339"/>
              <a:gd name="connsiteX21" fmla="*/ 1082217 w 2180393"/>
              <a:gd name="connsiteY21" fmla="*/ 2646628 h 2972339"/>
              <a:gd name="connsiteX22" fmla="*/ 1096958 w 2180393"/>
              <a:gd name="connsiteY22" fmla="*/ 2082085 h 2972339"/>
              <a:gd name="connsiteX23" fmla="*/ 801449 w 2180393"/>
              <a:gd name="connsiteY23" fmla="*/ 2290564 h 2972339"/>
              <a:gd name="connsiteX24" fmla="*/ 724319 w 2180393"/>
              <a:gd name="connsiteY24" fmla="*/ 2332006 h 2972339"/>
              <a:gd name="connsiteX25" fmla="*/ 674473 w 2180393"/>
              <a:gd name="connsiteY25" fmla="*/ 2368729 h 2972339"/>
              <a:gd name="connsiteX26" fmla="*/ 409932 w 2180393"/>
              <a:gd name="connsiteY26" fmla="*/ 2431353 h 2972339"/>
              <a:gd name="connsiteX27" fmla="*/ 260626 w 2180393"/>
              <a:gd name="connsiteY27" fmla="*/ 2282964 h 2972339"/>
              <a:gd name="connsiteX28" fmla="*/ 210896 w 2180393"/>
              <a:gd name="connsiteY28" fmla="*/ 2190408 h 2972339"/>
              <a:gd name="connsiteX29" fmla="*/ 186148 w 2180393"/>
              <a:gd name="connsiteY29" fmla="*/ 2014851 h 2972339"/>
              <a:gd name="connsiteX30" fmla="*/ 309671 w 2180393"/>
              <a:gd name="connsiteY30" fmla="*/ 1819265 h 2972339"/>
              <a:gd name="connsiteX31" fmla="*/ 751151 w 2180393"/>
              <a:gd name="connsiteY31" fmla="*/ 1512475 h 2972339"/>
              <a:gd name="connsiteX32" fmla="*/ 486727 w 2180393"/>
              <a:gd name="connsiteY32" fmla="*/ 1445820 h 2972339"/>
              <a:gd name="connsiteX33" fmla="*/ 157147 w 2180393"/>
              <a:gd name="connsiteY33" fmla="*/ 1294897 h 2972339"/>
              <a:gd name="connsiteX34" fmla="*/ 27986 w 2180393"/>
              <a:gd name="connsiteY34" fmla="*/ 1165503 h 2972339"/>
              <a:gd name="connsiteX35" fmla="*/ 40076 w 2180393"/>
              <a:gd name="connsiteY35" fmla="*/ 910514 h 2972339"/>
              <a:gd name="connsiteX36" fmla="*/ 237161 w 2180393"/>
              <a:gd name="connsiteY36" fmla="*/ 685343 h 2972339"/>
              <a:gd name="connsiteX37" fmla="*/ 397290 w 2180393"/>
              <a:gd name="connsiteY37" fmla="*/ 668881 h 2972339"/>
              <a:gd name="connsiteX38" fmla="*/ 1077863 w 2180393"/>
              <a:gd name="connsiteY38" fmla="*/ 899583 h 2972339"/>
              <a:gd name="connsiteX39" fmla="*/ 991644 w 2180393"/>
              <a:gd name="connsiteY39" fmla="*/ 498623 h 2972339"/>
              <a:gd name="connsiteX40" fmla="*/ 975301 w 2180393"/>
              <a:gd name="connsiteY40" fmla="*/ 209214 h 2972339"/>
              <a:gd name="connsiteX41" fmla="*/ 1147404 w 2180393"/>
              <a:gd name="connsiteY41" fmla="*/ 67043 h 2972339"/>
              <a:gd name="connsiteX42" fmla="*/ 1400088 w 2180393"/>
              <a:gd name="connsiteY42" fmla="*/ 850 h 2972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180393" h="2972339">
                <a:moveTo>
                  <a:pt x="1400088" y="850"/>
                </a:moveTo>
                <a:cubicBezTo>
                  <a:pt x="1462942" y="6837"/>
                  <a:pt x="1515090" y="48395"/>
                  <a:pt x="1564820" y="140951"/>
                </a:cubicBezTo>
                <a:cubicBezTo>
                  <a:pt x="1589684" y="187229"/>
                  <a:pt x="1606261" y="218081"/>
                  <a:pt x="1610980" y="245364"/>
                </a:cubicBezTo>
                <a:cubicBezTo>
                  <a:pt x="1632277" y="303499"/>
                  <a:pt x="1652422" y="322494"/>
                  <a:pt x="1686609" y="552617"/>
                </a:cubicBezTo>
                <a:cubicBezTo>
                  <a:pt x="1729085" y="798166"/>
                  <a:pt x="1731503" y="747168"/>
                  <a:pt x="1734955" y="864590"/>
                </a:cubicBezTo>
                <a:cubicBezTo>
                  <a:pt x="1928527" y="753127"/>
                  <a:pt x="2049509" y="683462"/>
                  <a:pt x="2125123" y="639922"/>
                </a:cubicBezTo>
                <a:lnTo>
                  <a:pt x="2180393" y="608096"/>
                </a:lnTo>
                <a:lnTo>
                  <a:pt x="2180393" y="1353285"/>
                </a:lnTo>
                <a:lnTo>
                  <a:pt x="2151774" y="1371544"/>
                </a:lnTo>
                <a:cubicBezTo>
                  <a:pt x="2007201" y="1463785"/>
                  <a:pt x="2007201" y="1463785"/>
                  <a:pt x="2007201" y="1463785"/>
                </a:cubicBezTo>
                <a:cubicBezTo>
                  <a:pt x="2045442" y="1473678"/>
                  <a:pt x="2081292" y="1482953"/>
                  <a:pt x="2114902" y="1491649"/>
                </a:cubicBezTo>
                <a:lnTo>
                  <a:pt x="2180393" y="1508592"/>
                </a:lnTo>
                <a:lnTo>
                  <a:pt x="2180393" y="2169111"/>
                </a:lnTo>
                <a:lnTo>
                  <a:pt x="2074192" y="2143448"/>
                </a:lnTo>
                <a:cubicBezTo>
                  <a:pt x="1928338" y="2112480"/>
                  <a:pt x="1776614" y="2015089"/>
                  <a:pt x="1764757" y="2011520"/>
                </a:cubicBezTo>
                <a:cubicBezTo>
                  <a:pt x="1765908" y="2050661"/>
                  <a:pt x="1777648" y="2183508"/>
                  <a:pt x="1788238" y="2277215"/>
                </a:cubicBezTo>
                <a:cubicBezTo>
                  <a:pt x="1777531" y="2312786"/>
                  <a:pt x="1801129" y="2449203"/>
                  <a:pt x="1790306" y="2614053"/>
                </a:cubicBezTo>
                <a:cubicBezTo>
                  <a:pt x="1783052" y="2767046"/>
                  <a:pt x="1758187" y="2720768"/>
                  <a:pt x="1729637" y="2815626"/>
                </a:cubicBezTo>
                <a:cubicBezTo>
                  <a:pt x="1718930" y="2851197"/>
                  <a:pt x="1684510" y="2879632"/>
                  <a:pt x="1622806" y="2912786"/>
                </a:cubicBezTo>
                <a:cubicBezTo>
                  <a:pt x="1557534" y="2957797"/>
                  <a:pt x="1491111" y="2963668"/>
                  <a:pt x="1424688" y="2969538"/>
                </a:cubicBezTo>
                <a:cubicBezTo>
                  <a:pt x="1303699" y="2984849"/>
                  <a:pt x="1188697" y="2937304"/>
                  <a:pt x="1130679" y="2829322"/>
                </a:cubicBezTo>
                <a:cubicBezTo>
                  <a:pt x="1105814" y="2783044"/>
                  <a:pt x="1096375" y="2728478"/>
                  <a:pt x="1082217" y="2646628"/>
                </a:cubicBezTo>
                <a:cubicBezTo>
                  <a:pt x="1124008" y="2335922"/>
                  <a:pt x="1108582" y="2344211"/>
                  <a:pt x="1096958" y="2082085"/>
                </a:cubicBezTo>
                <a:cubicBezTo>
                  <a:pt x="801449" y="2290564"/>
                  <a:pt x="801449" y="2290564"/>
                  <a:pt x="801449" y="2290564"/>
                </a:cubicBezTo>
                <a:cubicBezTo>
                  <a:pt x="774166" y="2295284"/>
                  <a:pt x="743314" y="2311861"/>
                  <a:pt x="724319" y="2332006"/>
                </a:cubicBezTo>
                <a:cubicBezTo>
                  <a:pt x="708893" y="2340295"/>
                  <a:pt x="689899" y="2360441"/>
                  <a:pt x="674473" y="2368729"/>
                </a:cubicBezTo>
                <a:cubicBezTo>
                  <a:pt x="551066" y="2435037"/>
                  <a:pt x="469217" y="2449196"/>
                  <a:pt x="409932" y="2431353"/>
                </a:cubicBezTo>
                <a:cubicBezTo>
                  <a:pt x="354215" y="2401652"/>
                  <a:pt x="302067" y="2360094"/>
                  <a:pt x="260626" y="2282964"/>
                </a:cubicBezTo>
                <a:cubicBezTo>
                  <a:pt x="264195" y="2271106"/>
                  <a:pt x="244049" y="2252112"/>
                  <a:pt x="210896" y="2190408"/>
                </a:cubicBezTo>
                <a:cubicBezTo>
                  <a:pt x="186031" y="2144130"/>
                  <a:pt x="176592" y="2089563"/>
                  <a:pt x="186148" y="2014851"/>
                </a:cubicBezTo>
                <a:cubicBezTo>
                  <a:pt x="195703" y="1940139"/>
                  <a:pt x="240830" y="1876133"/>
                  <a:pt x="309671" y="1819265"/>
                </a:cubicBezTo>
                <a:cubicBezTo>
                  <a:pt x="751151" y="1512475"/>
                  <a:pt x="751151" y="1512475"/>
                  <a:pt x="751151" y="1512475"/>
                </a:cubicBezTo>
                <a:cubicBezTo>
                  <a:pt x="629012" y="1488645"/>
                  <a:pt x="640869" y="1492213"/>
                  <a:pt x="486727" y="1445820"/>
                </a:cubicBezTo>
                <a:cubicBezTo>
                  <a:pt x="324296" y="1384000"/>
                  <a:pt x="209294" y="1336455"/>
                  <a:pt x="157147" y="1294897"/>
                </a:cubicBezTo>
                <a:cubicBezTo>
                  <a:pt x="93142" y="1249770"/>
                  <a:pt x="52851" y="1211781"/>
                  <a:pt x="27986" y="1165503"/>
                </a:cubicBezTo>
                <a:cubicBezTo>
                  <a:pt x="-17024" y="1100230"/>
                  <a:pt x="-3900" y="1013661"/>
                  <a:pt x="40076" y="910514"/>
                </a:cubicBezTo>
                <a:cubicBezTo>
                  <a:pt x="87621" y="795511"/>
                  <a:pt x="160031" y="726785"/>
                  <a:pt x="237161" y="685343"/>
                </a:cubicBezTo>
                <a:cubicBezTo>
                  <a:pt x="298864" y="652189"/>
                  <a:pt x="338004" y="651038"/>
                  <a:pt x="397290" y="668881"/>
                </a:cubicBezTo>
                <a:cubicBezTo>
                  <a:pt x="1077863" y="899583"/>
                  <a:pt x="1077863" y="899583"/>
                  <a:pt x="1077863" y="899583"/>
                </a:cubicBezTo>
                <a:cubicBezTo>
                  <a:pt x="991644" y="498623"/>
                  <a:pt x="991644" y="498623"/>
                  <a:pt x="991644" y="498623"/>
                </a:cubicBezTo>
                <a:cubicBezTo>
                  <a:pt x="940764" y="366927"/>
                  <a:pt x="942031" y="276789"/>
                  <a:pt x="975301" y="209214"/>
                </a:cubicBezTo>
                <a:cubicBezTo>
                  <a:pt x="1008571" y="141639"/>
                  <a:pt x="1073843" y="96628"/>
                  <a:pt x="1147404" y="67043"/>
                </a:cubicBezTo>
                <a:cubicBezTo>
                  <a:pt x="1251816" y="20880"/>
                  <a:pt x="1337234" y="-5136"/>
                  <a:pt x="1400088" y="850"/>
                </a:cubicBezTo>
                <a:close/>
              </a:path>
            </a:pathLst>
          </a:cu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309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56631-623A-030C-4A60-93B180B12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remove(K key)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FE08B-2C08-34FE-BAD3-AF66EEC2C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431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 the node, N, with key K</a:t>
            </a:r>
          </a:p>
          <a:p>
            <a:pPr marL="0" indent="0">
              <a:buNone/>
            </a:pPr>
            <a:r>
              <a:rPr lang="en-US" dirty="0"/>
              <a:t>3 cases:</a:t>
            </a:r>
          </a:p>
          <a:p>
            <a:pPr marL="0" indent="0">
              <a:buNone/>
            </a:pPr>
            <a:r>
              <a:rPr lang="en-US" dirty="0"/>
              <a:t>	1. N has no children</a:t>
            </a:r>
          </a:p>
          <a:p>
            <a:pPr marL="0" indent="0">
              <a:buNone/>
            </a:pPr>
            <a:r>
              <a:rPr lang="en-US" dirty="0"/>
              <a:t>		* remove N</a:t>
            </a:r>
          </a:p>
          <a:p>
            <a:pPr marL="0" indent="0">
              <a:buNone/>
            </a:pPr>
            <a:r>
              <a:rPr lang="en-US" dirty="0"/>
              <a:t>	2. N has one child</a:t>
            </a:r>
          </a:p>
          <a:p>
            <a:pPr marL="0" indent="0">
              <a:buNone/>
            </a:pPr>
            <a:r>
              <a:rPr lang="en-US" dirty="0"/>
              <a:t>		* Promote the child of N to N’s position</a:t>
            </a:r>
          </a:p>
          <a:p>
            <a:pPr marL="0" indent="0">
              <a:buNone/>
            </a:pPr>
            <a:r>
              <a:rPr lang="en-US" dirty="0"/>
              <a:t>		* Need cases for left and right child</a:t>
            </a:r>
          </a:p>
          <a:p>
            <a:pPr marL="0" indent="0">
              <a:buNone/>
            </a:pPr>
            <a:r>
              <a:rPr lang="en-US" dirty="0"/>
              <a:t>	3. N has two children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881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56631-623A-030C-4A60-93B180B12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remove(K key)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FE08B-2C08-34FE-BAD3-AF66EEC2C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43164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Find the node, N, with key K</a:t>
            </a:r>
          </a:p>
          <a:p>
            <a:pPr marL="0" indent="0">
              <a:buNone/>
            </a:pPr>
            <a:r>
              <a:rPr lang="en-US" dirty="0"/>
              <a:t>3 cases:</a:t>
            </a:r>
          </a:p>
          <a:p>
            <a:pPr marL="0" indent="0">
              <a:buNone/>
            </a:pPr>
            <a:r>
              <a:rPr lang="en-US" dirty="0"/>
              <a:t>	1. N has no children</a:t>
            </a:r>
          </a:p>
          <a:p>
            <a:pPr marL="0" indent="0">
              <a:buNone/>
            </a:pPr>
            <a:r>
              <a:rPr lang="en-US" dirty="0"/>
              <a:t>		* remove N</a:t>
            </a:r>
          </a:p>
          <a:p>
            <a:pPr marL="0" indent="0">
              <a:buNone/>
            </a:pPr>
            <a:r>
              <a:rPr lang="en-US" dirty="0"/>
              <a:t>	2. N has one child</a:t>
            </a:r>
          </a:p>
          <a:p>
            <a:pPr marL="0" indent="0">
              <a:buNone/>
            </a:pPr>
            <a:r>
              <a:rPr lang="en-US" dirty="0"/>
              <a:t>		* Promote the child of N to N’s position</a:t>
            </a:r>
          </a:p>
          <a:p>
            <a:pPr marL="0" indent="0">
              <a:buNone/>
            </a:pPr>
            <a:r>
              <a:rPr lang="en-US" dirty="0"/>
              <a:t>		* Need cases for left and right child</a:t>
            </a:r>
          </a:p>
          <a:p>
            <a:pPr marL="0" indent="0">
              <a:buNone/>
            </a:pPr>
            <a:r>
              <a:rPr lang="en-US" dirty="0"/>
              <a:t>	3. N has two children</a:t>
            </a:r>
          </a:p>
          <a:p>
            <a:pPr marL="0" indent="0">
              <a:buNone/>
            </a:pPr>
            <a:r>
              <a:rPr lang="en-US" dirty="0"/>
              <a:t>		* Find the node on the tree that can take N’s place</a:t>
            </a:r>
          </a:p>
          <a:p>
            <a:pPr marL="0" indent="0">
              <a:buNone/>
            </a:pPr>
            <a:r>
              <a:rPr lang="en-US" dirty="0"/>
              <a:t>		* Replace N with leftmost child in it’s right sub-tree</a:t>
            </a:r>
          </a:p>
          <a:p>
            <a:pPr marL="0" indent="0">
              <a:buNone/>
            </a:pPr>
            <a:r>
              <a:rPr lang="en-US" dirty="0"/>
              <a:t>		* Remove node 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66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629D3-B9A9-289F-E270-72A35A928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Binary Tree run times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3203E5-EA8B-F1C5-E565-9974A729D4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get(K key)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add(K key, V value)		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remove(K key)		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3203E5-EA8B-F1C5-E565-9974A729D4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18" t="-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6084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630DA-F0C9-623B-CC82-0E1C38EBB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claim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045B41-29B4-274F-A98A-FF30C5F9A7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we implement a binary search tree properly, then the following methods can have a runtime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get(K key)</a:t>
                </a:r>
              </a:p>
              <a:p>
                <a:pPr lvl="1"/>
                <a:r>
                  <a:rPr lang="en-US" dirty="0"/>
                  <a:t>add(K key, V value)</a:t>
                </a:r>
              </a:p>
              <a:p>
                <a:pPr lvl="1"/>
                <a:r>
                  <a:rPr lang="en-US" dirty="0"/>
                  <a:t>remove(K key)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045B41-29B4-274F-A98A-FF30C5F9A7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18" t="-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0144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AB099-EA50-62FF-18F8-0ED2A278A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03B2E-0C8D-9777-7283-BFB257651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have a complete tree, what is the value of </a:t>
            </a:r>
            <a:r>
              <a:rPr lang="en-US" i="1" dirty="0"/>
              <a:t>h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13973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AB099-EA50-62FF-18F8-0ED2A278A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Completeness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003B2E-0C8D-9777-7283-BFB2576518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we have a complete tree, what is the value of </a:t>
                </a:r>
                <a:r>
                  <a:rPr lang="en-US" i="1" dirty="0"/>
                  <a:t>h</a:t>
                </a:r>
                <a:r>
                  <a:rPr lang="en-US" dirty="0"/>
                  <a:t>?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b="0" dirty="0"/>
              </a:p>
              <a:p>
                <a:r>
                  <a:rPr lang="en-US" dirty="0"/>
                  <a:t>If we are close to being complete, then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003B2E-0C8D-9777-7283-BFB2576518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18" t="-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2617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F6BF2-F794-02BC-E268-620AAE61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get(K key)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A2030-274F-4F24-6603-1815C1C6F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If root == null:</a:t>
            </a:r>
          </a:p>
          <a:p>
            <a:pPr marL="0" indent="0">
              <a:buNone/>
            </a:pPr>
            <a:r>
              <a:rPr lang="en-US" dirty="0"/>
              <a:t>	done</a:t>
            </a:r>
          </a:p>
          <a:p>
            <a:pPr marL="0" indent="0">
              <a:buNone/>
            </a:pPr>
            <a:r>
              <a:rPr lang="en-US" dirty="0"/>
              <a:t>If </a:t>
            </a:r>
            <a:r>
              <a:rPr lang="en-US" dirty="0" err="1"/>
              <a:t>root.key</a:t>
            </a:r>
            <a:r>
              <a:rPr lang="en-US" dirty="0"/>
              <a:t> matches:</a:t>
            </a:r>
          </a:p>
          <a:p>
            <a:pPr marL="0" indent="0">
              <a:buNone/>
            </a:pPr>
            <a:r>
              <a:rPr lang="en-US" dirty="0"/>
              <a:t>	done</a:t>
            </a:r>
          </a:p>
          <a:p>
            <a:pPr marL="0" indent="0">
              <a:buNone/>
            </a:pPr>
            <a:r>
              <a:rPr lang="en-US" dirty="0"/>
              <a:t>If key &lt; </a:t>
            </a:r>
            <a:r>
              <a:rPr lang="en-US" dirty="0" err="1"/>
              <a:t>root.key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look in left sub-tree</a:t>
            </a:r>
          </a:p>
          <a:p>
            <a:pPr marL="0" indent="0">
              <a:buNone/>
            </a:pPr>
            <a:r>
              <a:rPr lang="en-US" dirty="0"/>
              <a:t>If key &gt;= </a:t>
            </a:r>
            <a:r>
              <a:rPr lang="en-US" dirty="0" err="1"/>
              <a:t>root.key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look in right sub-tree</a:t>
            </a:r>
          </a:p>
        </p:txBody>
      </p:sp>
    </p:spTree>
    <p:extLst>
      <p:ext uri="{BB962C8B-B14F-4D97-AF65-F5344CB8AC3E}">
        <p14:creationId xmlns:p14="http://schemas.microsoft.com/office/powerpoint/2010/main" val="3477261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2B8E4-C3FC-BB7D-45AD-0C34CA17E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add(K key, V value)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ACEC5-11CF-A10E-78E6-635158B8E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root is empty:</a:t>
            </a:r>
          </a:p>
          <a:p>
            <a:pPr marL="0" indent="0">
              <a:buNone/>
            </a:pPr>
            <a:r>
              <a:rPr lang="en-US" dirty="0"/>
              <a:t>	add element as root</a:t>
            </a:r>
          </a:p>
          <a:p>
            <a:pPr marL="0" indent="0">
              <a:buNone/>
            </a:pPr>
            <a:r>
              <a:rPr lang="en-US" dirty="0"/>
              <a:t>If key &lt; </a:t>
            </a:r>
            <a:r>
              <a:rPr lang="en-US" dirty="0" err="1"/>
              <a:t>root.key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add element to left sub-tree</a:t>
            </a:r>
          </a:p>
          <a:p>
            <a:pPr marL="0" indent="0">
              <a:buNone/>
            </a:pPr>
            <a:r>
              <a:rPr lang="en-US" dirty="0"/>
              <a:t>If key &gt;= </a:t>
            </a:r>
            <a:r>
              <a:rPr lang="en-US" dirty="0" err="1"/>
              <a:t>root.key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add element to right sub-tree</a:t>
            </a:r>
          </a:p>
        </p:txBody>
      </p:sp>
    </p:spTree>
    <p:extLst>
      <p:ext uri="{BB962C8B-B14F-4D97-AF65-F5344CB8AC3E}">
        <p14:creationId xmlns:p14="http://schemas.microsoft.com/office/powerpoint/2010/main" val="1516269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56631-623A-030C-4A60-93B180B12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remove(K key)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FE08B-2C08-34FE-BAD3-AF66EEC2C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4316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 the node, N, with key K</a:t>
            </a:r>
          </a:p>
          <a:p>
            <a:pPr marL="0" indent="0">
              <a:buNone/>
            </a:pPr>
            <a:r>
              <a:rPr lang="en-US" dirty="0"/>
              <a:t>3 cases:</a:t>
            </a:r>
          </a:p>
          <a:p>
            <a:pPr marL="0" indent="0">
              <a:buNone/>
            </a:pPr>
            <a:r>
              <a:rPr lang="en-US" dirty="0"/>
              <a:t>	1. N has no children</a:t>
            </a:r>
          </a:p>
          <a:p>
            <a:pPr marL="0" indent="0">
              <a:buNone/>
            </a:pPr>
            <a:r>
              <a:rPr lang="en-US" dirty="0"/>
              <a:t>	2. N has one child</a:t>
            </a:r>
          </a:p>
          <a:p>
            <a:pPr marL="0" indent="0">
              <a:buNone/>
            </a:pPr>
            <a:r>
              <a:rPr lang="en-US" dirty="0"/>
              <a:t>	3. N has two children</a:t>
            </a:r>
          </a:p>
        </p:txBody>
      </p:sp>
    </p:spTree>
    <p:extLst>
      <p:ext uri="{BB962C8B-B14F-4D97-AF65-F5344CB8AC3E}">
        <p14:creationId xmlns:p14="http://schemas.microsoft.com/office/powerpoint/2010/main" val="4253720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56631-623A-030C-4A60-93B180B12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remove(K key)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FE08B-2C08-34FE-BAD3-AF66EEC2C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4316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 the node, N, with key K</a:t>
            </a:r>
          </a:p>
          <a:p>
            <a:pPr marL="0" indent="0">
              <a:buNone/>
            </a:pPr>
            <a:r>
              <a:rPr lang="en-US" dirty="0"/>
              <a:t>3 cases:</a:t>
            </a:r>
          </a:p>
          <a:p>
            <a:pPr marL="0" indent="0">
              <a:buNone/>
            </a:pPr>
            <a:r>
              <a:rPr lang="en-US" dirty="0"/>
              <a:t>	1. N has no children</a:t>
            </a:r>
          </a:p>
          <a:p>
            <a:pPr marL="0" indent="0">
              <a:buNone/>
            </a:pPr>
            <a:r>
              <a:rPr lang="en-US" dirty="0"/>
              <a:t>		* remove N</a:t>
            </a:r>
          </a:p>
          <a:p>
            <a:pPr marL="0" indent="0">
              <a:buNone/>
            </a:pPr>
            <a:r>
              <a:rPr lang="en-US" dirty="0"/>
              <a:t>	2. N has one child</a:t>
            </a:r>
          </a:p>
          <a:p>
            <a:pPr marL="0" indent="0">
              <a:buNone/>
            </a:pPr>
            <a:r>
              <a:rPr lang="en-US" dirty="0"/>
              <a:t>	3. N has two children</a:t>
            </a:r>
          </a:p>
        </p:txBody>
      </p:sp>
    </p:spTree>
    <p:extLst>
      <p:ext uri="{BB962C8B-B14F-4D97-AF65-F5344CB8AC3E}">
        <p14:creationId xmlns:p14="http://schemas.microsoft.com/office/powerpoint/2010/main" val="448126433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DarkSeedLeftStep">
      <a:dk1>
        <a:srgbClr val="000000"/>
      </a:dk1>
      <a:lt1>
        <a:srgbClr val="FFFFFF"/>
      </a:lt1>
      <a:dk2>
        <a:srgbClr val="1C2431"/>
      </a:dk2>
      <a:lt2>
        <a:srgbClr val="F0F3F0"/>
      </a:lt2>
      <a:accent1>
        <a:srgbClr val="E329E7"/>
      </a:accent1>
      <a:accent2>
        <a:srgbClr val="8217D5"/>
      </a:accent2>
      <a:accent3>
        <a:srgbClr val="472CE7"/>
      </a:accent3>
      <a:accent4>
        <a:srgbClr val="174BD5"/>
      </a:accent4>
      <a:accent5>
        <a:srgbClr val="29ACE7"/>
      </a:accent5>
      <a:accent6>
        <a:srgbClr val="15C1AF"/>
      </a:accent6>
      <a:hlink>
        <a:srgbClr val="3F82BF"/>
      </a:hlink>
      <a:folHlink>
        <a:srgbClr val="7F7F7F"/>
      </a:folHlink>
    </a:clrScheme>
    <a:fontScheme name="Blob">
      <a:majorFont>
        <a:latin typeface="Sagona Boo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483</Words>
  <Application>Microsoft Macintosh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Avenir Next LT Pro</vt:lpstr>
      <vt:lpstr>Cambria Math</vt:lpstr>
      <vt:lpstr>Sagona Book</vt:lpstr>
      <vt:lpstr>The Hand Extrablack</vt:lpstr>
      <vt:lpstr>BlobVTI</vt:lpstr>
      <vt:lpstr>Binary Search Tree Operations</vt:lpstr>
      <vt:lpstr>Previous Binary Tree run times</vt:lpstr>
      <vt:lpstr>claim</vt:lpstr>
      <vt:lpstr>Completeness</vt:lpstr>
      <vt:lpstr>Completeness</vt:lpstr>
      <vt:lpstr>get(K key)</vt:lpstr>
      <vt:lpstr>add(K key, V value)</vt:lpstr>
      <vt:lpstr>remove(K key)</vt:lpstr>
      <vt:lpstr>remove(K key)</vt:lpstr>
      <vt:lpstr>remove(K key)</vt:lpstr>
      <vt:lpstr>remove(K key)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 Operations</dc:title>
  <dc:creator>Goble, William</dc:creator>
  <cp:lastModifiedBy>Goble, William</cp:lastModifiedBy>
  <cp:revision>1</cp:revision>
  <dcterms:created xsi:type="dcterms:W3CDTF">2024-03-29T12:32:03Z</dcterms:created>
  <dcterms:modified xsi:type="dcterms:W3CDTF">2024-03-29T16:22:43Z</dcterms:modified>
</cp:coreProperties>
</file>