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7"/>
    <p:restoredTop sz="96180"/>
  </p:normalViewPr>
  <p:slideViewPr>
    <p:cSldViewPr snapToGrid="0">
      <p:cViewPr varScale="1">
        <p:scale>
          <a:sx n="151" d="100"/>
          <a:sy n="151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4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5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9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6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3/20/24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84591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8606A-54D8-4636-D6D1-C4E51334D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6200"/>
              <a:t>Binary Tree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43D6D-7B09-91DE-8E81-0717DE0F2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Presented by Prof. Goble</a:t>
            </a:r>
          </a:p>
          <a:p>
            <a:r>
              <a:rPr lang="en-US" dirty="0"/>
              <a:t>Dickinson College </a:t>
            </a:r>
          </a:p>
          <a:p>
            <a:r>
              <a:rPr lang="en-US" dirty="0"/>
              <a:t>Spring 2024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22C18FFC-9E2C-9F29-5480-FD91467D4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7" r="15873" b="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414241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D02D-D5AF-4AAC-8947-971576FCF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Trees (Heap)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17417-5AA9-962B-8296-C4BD89836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5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3336-59F4-50AF-760F-358CE560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Heap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9021-8751-83DB-1EDC-7B117026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heaps:</a:t>
            </a:r>
          </a:p>
          <a:p>
            <a:pPr lvl="1"/>
            <a:r>
              <a:rPr lang="en-US" dirty="0"/>
              <a:t>Max Heap</a:t>
            </a:r>
          </a:p>
          <a:p>
            <a:pPr lvl="2"/>
            <a:r>
              <a:rPr lang="en-US" dirty="0"/>
              <a:t>The key of every node is larger than the key of its children</a:t>
            </a:r>
          </a:p>
          <a:p>
            <a:pPr lvl="1"/>
            <a:r>
              <a:rPr lang="en-US" dirty="0"/>
              <a:t>Min Heap</a:t>
            </a:r>
          </a:p>
          <a:p>
            <a:pPr lvl="2"/>
            <a:r>
              <a:rPr lang="en-US" dirty="0"/>
              <a:t>The key of every node is smaller than the key of its children</a:t>
            </a:r>
          </a:p>
          <a:p>
            <a:pPr lvl="2"/>
            <a:r>
              <a:rPr lang="en-US" dirty="0"/>
              <a:t>Min heap allows us to take nodes in order from smallest to largest</a:t>
            </a:r>
          </a:p>
          <a:p>
            <a:pPr lvl="3"/>
            <a:r>
              <a:rPr lang="en-US" dirty="0"/>
              <a:t>If the key is the time estimate to complete a task, we can perform the shortest tasks first</a:t>
            </a:r>
          </a:p>
        </p:txBody>
      </p:sp>
    </p:spTree>
    <p:extLst>
      <p:ext uri="{BB962C8B-B14F-4D97-AF65-F5344CB8AC3E}">
        <p14:creationId xmlns:p14="http://schemas.microsoft.com/office/powerpoint/2010/main" val="243123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09C7237-EF0A-F8B6-DD7A-982981483DAC}"/>
              </a:ext>
            </a:extLst>
          </p:cNvPr>
          <p:cNvSpPr/>
          <p:nvPr/>
        </p:nvSpPr>
        <p:spPr>
          <a:xfrm>
            <a:off x="5012266" y="18711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7D8CF9-3BF7-BB79-EF4D-22CC29E00921}"/>
              </a:ext>
            </a:extLst>
          </p:cNvPr>
          <p:cNvSpPr/>
          <p:nvPr/>
        </p:nvSpPr>
        <p:spPr>
          <a:xfrm>
            <a:off x="2709333" y="3437467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9E8E6A-2E1E-59FE-9504-AC092D473B6B}"/>
              </a:ext>
            </a:extLst>
          </p:cNvPr>
          <p:cNvSpPr/>
          <p:nvPr/>
        </p:nvSpPr>
        <p:spPr>
          <a:xfrm>
            <a:off x="1871133" y="4910667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1A1B83-DEDA-EA15-8299-7118F9C356E5}"/>
              </a:ext>
            </a:extLst>
          </p:cNvPr>
          <p:cNvSpPr/>
          <p:nvPr/>
        </p:nvSpPr>
        <p:spPr>
          <a:xfrm>
            <a:off x="3369733" y="4910667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A2FD6A-636F-4C14-AA1C-4CCFD595F514}"/>
              </a:ext>
            </a:extLst>
          </p:cNvPr>
          <p:cNvSpPr/>
          <p:nvPr/>
        </p:nvSpPr>
        <p:spPr>
          <a:xfrm>
            <a:off x="7399866" y="3429000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4E6D23-549B-C39F-7676-CB2D706D67A7}"/>
              </a:ext>
            </a:extLst>
          </p:cNvPr>
          <p:cNvSpPr/>
          <p:nvPr/>
        </p:nvSpPr>
        <p:spPr>
          <a:xfrm>
            <a:off x="6561666" y="4902200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4CDC82-A218-B61E-668E-A8C0E7A861A3}"/>
              </a:ext>
            </a:extLst>
          </p:cNvPr>
          <p:cNvSpPr/>
          <p:nvPr/>
        </p:nvSpPr>
        <p:spPr>
          <a:xfrm>
            <a:off x="8060266" y="4902200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DED912-B9A1-6C87-57D3-76B1B2F27165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424781" y="2586582"/>
            <a:ext cx="1710237" cy="9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CA6FEF-2F80-DE3D-BEBE-8E400BB6D9B4}"/>
              </a:ext>
            </a:extLst>
          </p:cNvPr>
          <p:cNvCxnSpPr>
            <a:stCxn id="2" idx="5"/>
            <a:endCxn id="7" idx="1"/>
          </p:cNvCxnSpPr>
          <p:nvPr/>
        </p:nvCxnSpPr>
        <p:spPr>
          <a:xfrm>
            <a:off x="5727714" y="2586582"/>
            <a:ext cx="1794904" cy="9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F5F853-C873-A51C-A1BA-7C749525D6A9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8115314" y="4144448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303C41-7C37-1252-FC97-E759595C6547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6980766" y="4144448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D31FA-62C9-2E58-622D-8C99A7383B9B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2290233" y="4152915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C369AF-7FFA-99AC-E647-361E39CD837E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3424781" y="4152915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C22012-5E14-F40B-AA8D-34F60C9DC2C2}"/>
              </a:ext>
            </a:extLst>
          </p:cNvPr>
          <p:cNvSpPr txBox="1"/>
          <p:nvPr/>
        </p:nvSpPr>
        <p:spPr>
          <a:xfrm>
            <a:off x="1621366" y="194734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Max Heap</a:t>
            </a:r>
          </a:p>
          <a:p>
            <a:r>
              <a:rPr lang="en-US" dirty="0"/>
              <a:t>	The keys are shown, not the values</a:t>
            </a:r>
          </a:p>
          <a:p>
            <a:r>
              <a:rPr lang="en-US" b="1" dirty="0"/>
              <a:t>Note: 	There is more than one possible heap for the same values</a:t>
            </a:r>
          </a:p>
          <a:p>
            <a:r>
              <a:rPr lang="en-US" b="1" dirty="0"/>
              <a:t>	There is </a:t>
            </a:r>
            <a:r>
              <a:rPr lang="en-US" b="1" i="1" dirty="0"/>
              <a:t>no</a:t>
            </a:r>
            <a:r>
              <a:rPr lang="en-US" b="1" dirty="0"/>
              <a:t> relationship between sibling values</a:t>
            </a:r>
          </a:p>
          <a:p>
            <a:r>
              <a:rPr lang="en-US" b="1" dirty="0"/>
              <a:t>	Smaller values can be on the left </a:t>
            </a:r>
            <a:r>
              <a:rPr lang="en-US" b="1" i="1" dirty="0"/>
              <a:t>or</a:t>
            </a:r>
            <a:r>
              <a:rPr lang="en-US" b="1" dirty="0"/>
              <a:t> the right</a:t>
            </a:r>
          </a:p>
        </p:txBody>
      </p:sp>
    </p:spTree>
    <p:extLst>
      <p:ext uri="{BB962C8B-B14F-4D97-AF65-F5344CB8AC3E}">
        <p14:creationId xmlns:p14="http://schemas.microsoft.com/office/powerpoint/2010/main" val="31936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1C1-C21B-9BAD-0D15-BE0E175B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D634-D6A5-7245-9731-2A29A226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Size:</a:t>
            </a:r>
          </a:p>
          <a:p>
            <a:r>
              <a:rPr lang="en-US" dirty="0"/>
              <a:t>Peek:</a:t>
            </a:r>
          </a:p>
          <a:p>
            <a:r>
              <a:rPr lang="en-US" dirty="0"/>
              <a:t>Adding to heap:</a:t>
            </a:r>
          </a:p>
        </p:txBody>
      </p:sp>
    </p:spTree>
    <p:extLst>
      <p:ext uri="{BB962C8B-B14F-4D97-AF65-F5344CB8AC3E}">
        <p14:creationId xmlns:p14="http://schemas.microsoft.com/office/powerpoint/2010/main" val="306425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1C1-C21B-9BAD-0D15-BE0E175B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D634-D6A5-7245-9731-2A29A226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Size: Keep a field</a:t>
            </a:r>
          </a:p>
          <a:p>
            <a:r>
              <a:rPr lang="en-US" dirty="0"/>
              <a:t>Peek:</a:t>
            </a:r>
          </a:p>
          <a:p>
            <a:r>
              <a:rPr lang="en-US" dirty="0"/>
              <a:t>Adding to heap:</a:t>
            </a:r>
          </a:p>
        </p:txBody>
      </p:sp>
    </p:spTree>
    <p:extLst>
      <p:ext uri="{BB962C8B-B14F-4D97-AF65-F5344CB8AC3E}">
        <p14:creationId xmlns:p14="http://schemas.microsoft.com/office/powerpoint/2010/main" val="112750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1C1-C21B-9BAD-0D15-BE0E175B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D634-D6A5-7245-9731-2A29A226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Size: Keep a field</a:t>
            </a:r>
          </a:p>
          <a:p>
            <a:r>
              <a:rPr lang="en-US" dirty="0"/>
              <a:t>Peek: Return value at the root (or null if empty)</a:t>
            </a:r>
          </a:p>
          <a:p>
            <a:r>
              <a:rPr lang="en-US" dirty="0"/>
              <a:t>Adding to heap:</a:t>
            </a:r>
          </a:p>
        </p:txBody>
      </p:sp>
    </p:spTree>
    <p:extLst>
      <p:ext uri="{BB962C8B-B14F-4D97-AF65-F5344CB8AC3E}">
        <p14:creationId xmlns:p14="http://schemas.microsoft.com/office/powerpoint/2010/main" val="312179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1C1-C21B-9BAD-0D15-BE0E175B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D634-D6A5-7245-9731-2A29A226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Size: Keep a field</a:t>
            </a:r>
          </a:p>
          <a:p>
            <a:r>
              <a:rPr lang="en-US" dirty="0"/>
              <a:t>Peek: Return value at the root (or null if empty)</a:t>
            </a:r>
          </a:p>
          <a:p>
            <a:r>
              <a:rPr lang="en-US" dirty="0"/>
              <a:t>Adding to heap: Add element as first empty child in level order</a:t>
            </a:r>
          </a:p>
          <a:p>
            <a:pPr lvl="1"/>
            <a:r>
              <a:rPr lang="en-US" i="1" dirty="0"/>
              <a:t>Percolate </a:t>
            </a:r>
            <a:r>
              <a:rPr lang="en-US" dirty="0"/>
              <a:t>up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5692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160868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63923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876316"/>
            <a:ext cx="1710237" cy="9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876316"/>
            <a:ext cx="1794904" cy="9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add(4)</a:t>
            </a:r>
          </a:p>
        </p:txBody>
      </p:sp>
    </p:spTree>
    <p:extLst>
      <p:ext uri="{BB962C8B-B14F-4D97-AF65-F5344CB8AC3E}">
        <p14:creationId xmlns:p14="http://schemas.microsoft.com/office/powerpoint/2010/main" val="203836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160868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63923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876316"/>
            <a:ext cx="1710237" cy="9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876316"/>
            <a:ext cx="1794904" cy="9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add(4)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0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160868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63923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876316"/>
            <a:ext cx="1710237" cy="9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876316"/>
            <a:ext cx="1794904" cy="9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add(4)</a:t>
            </a:r>
          </a:p>
          <a:p>
            <a:r>
              <a:rPr lang="en-US" dirty="0"/>
              <a:t>add(7)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B790-3852-0E2F-11AF-663424378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7EDFB-42F3-6647-873B-23BE63C3D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8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160868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63923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876316"/>
            <a:ext cx="1710237" cy="9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876316"/>
            <a:ext cx="1794904" cy="9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add(4)</a:t>
            </a:r>
          </a:p>
          <a:p>
            <a:r>
              <a:rPr lang="en-US" dirty="0"/>
              <a:t>add(7)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37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160868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63923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876316"/>
            <a:ext cx="1710237" cy="9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876316"/>
            <a:ext cx="1794904" cy="9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add(4)</a:t>
            </a:r>
          </a:p>
          <a:p>
            <a:r>
              <a:rPr lang="en-US" dirty="0"/>
              <a:t>add(7)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3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160868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876316"/>
            <a:ext cx="1710237" cy="9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876316"/>
            <a:ext cx="1794904" cy="9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add(4)</a:t>
            </a:r>
          </a:p>
          <a:p>
            <a:r>
              <a:rPr lang="en-US" dirty="0"/>
              <a:t>add(7)</a:t>
            </a:r>
          </a:p>
          <a:p>
            <a:r>
              <a:rPr lang="en-US" dirty="0"/>
              <a:t>add(30)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99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160868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876316"/>
            <a:ext cx="1710237" cy="9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876316"/>
            <a:ext cx="1794904" cy="9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add(4)</a:t>
            </a:r>
          </a:p>
          <a:p>
            <a:r>
              <a:rPr lang="en-US" dirty="0"/>
              <a:t>add(7)</a:t>
            </a:r>
          </a:p>
          <a:p>
            <a:r>
              <a:rPr lang="en-US" dirty="0"/>
              <a:t>add(30)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ACBFC8D-0F37-E4F3-993D-DF8547422904}"/>
              </a:ext>
            </a:extLst>
          </p:cNvPr>
          <p:cNvSpPr/>
          <p:nvPr/>
        </p:nvSpPr>
        <p:spPr>
          <a:xfrm>
            <a:off x="6551075" y="4715905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BF772-4CEB-2144-7803-E5EDC56602B5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 flipH="1">
            <a:off x="6970175" y="4000457"/>
            <a:ext cx="478375" cy="7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160868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876316"/>
            <a:ext cx="1710237" cy="9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876316"/>
            <a:ext cx="1794904" cy="9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add(4)</a:t>
            </a:r>
          </a:p>
          <a:p>
            <a:r>
              <a:rPr lang="en-US" dirty="0"/>
              <a:t>add(7)</a:t>
            </a:r>
          </a:p>
          <a:p>
            <a:r>
              <a:rPr lang="en-US" dirty="0"/>
              <a:t>add(30)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ACBFC8D-0F37-E4F3-993D-DF8547422904}"/>
              </a:ext>
            </a:extLst>
          </p:cNvPr>
          <p:cNvSpPr/>
          <p:nvPr/>
        </p:nvSpPr>
        <p:spPr>
          <a:xfrm>
            <a:off x="6551075" y="4715905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BF772-4CEB-2144-7803-E5EDC56602B5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 flipH="1">
            <a:off x="6970175" y="4000457"/>
            <a:ext cx="478375" cy="7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42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160868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876316"/>
            <a:ext cx="1710237" cy="9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876316"/>
            <a:ext cx="1794904" cy="9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add(4)</a:t>
            </a:r>
          </a:p>
          <a:p>
            <a:r>
              <a:rPr lang="en-US" dirty="0"/>
              <a:t>add(7)</a:t>
            </a:r>
          </a:p>
          <a:p>
            <a:r>
              <a:rPr lang="en-US" dirty="0"/>
              <a:t>add(30)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ACBFC8D-0F37-E4F3-993D-DF8547422904}"/>
              </a:ext>
            </a:extLst>
          </p:cNvPr>
          <p:cNvSpPr/>
          <p:nvPr/>
        </p:nvSpPr>
        <p:spPr>
          <a:xfrm>
            <a:off x="6551075" y="4715905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BF772-4CEB-2144-7803-E5EDC56602B5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 flipH="1">
            <a:off x="6970175" y="4000457"/>
            <a:ext cx="478375" cy="7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10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160868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876316"/>
            <a:ext cx="1710237" cy="9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876316"/>
            <a:ext cx="1794904" cy="9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add(4)</a:t>
            </a:r>
          </a:p>
          <a:p>
            <a:r>
              <a:rPr lang="en-US" dirty="0"/>
              <a:t>add(7)</a:t>
            </a:r>
          </a:p>
          <a:p>
            <a:r>
              <a:rPr lang="en-US" dirty="0"/>
              <a:t>add(30)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ACBFC8D-0F37-E4F3-993D-DF8547422904}"/>
              </a:ext>
            </a:extLst>
          </p:cNvPr>
          <p:cNvSpPr/>
          <p:nvPr/>
        </p:nvSpPr>
        <p:spPr>
          <a:xfrm>
            <a:off x="6551075" y="4715905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BF772-4CEB-2144-7803-E5EDC56602B5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 flipH="1">
            <a:off x="6970175" y="4000457"/>
            <a:ext cx="478375" cy="7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37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160868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876316"/>
            <a:ext cx="1710237" cy="9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876316"/>
            <a:ext cx="1794904" cy="9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add(4)</a:t>
            </a:r>
          </a:p>
          <a:p>
            <a:r>
              <a:rPr lang="en-US" dirty="0"/>
              <a:t>add(7)</a:t>
            </a:r>
          </a:p>
          <a:p>
            <a:r>
              <a:rPr lang="en-US" dirty="0"/>
              <a:t>add(30)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ACBFC8D-0F37-E4F3-993D-DF8547422904}"/>
              </a:ext>
            </a:extLst>
          </p:cNvPr>
          <p:cNvSpPr/>
          <p:nvPr/>
        </p:nvSpPr>
        <p:spPr>
          <a:xfrm>
            <a:off x="6551075" y="4715905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BF772-4CEB-2144-7803-E5EDC56602B5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 flipH="1">
            <a:off x="6970175" y="4000457"/>
            <a:ext cx="478375" cy="7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07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160868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876316"/>
            <a:ext cx="1710237" cy="9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876316"/>
            <a:ext cx="1794904" cy="9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add(4)</a:t>
            </a:r>
          </a:p>
          <a:p>
            <a:r>
              <a:rPr lang="en-US" dirty="0"/>
              <a:t>add(7)</a:t>
            </a:r>
          </a:p>
          <a:p>
            <a:r>
              <a:rPr lang="en-US" dirty="0"/>
              <a:t>add(30)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ACBFC8D-0F37-E4F3-993D-DF8547422904}"/>
              </a:ext>
            </a:extLst>
          </p:cNvPr>
          <p:cNvSpPr/>
          <p:nvPr/>
        </p:nvSpPr>
        <p:spPr>
          <a:xfrm>
            <a:off x="6551075" y="4715905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BF772-4CEB-2144-7803-E5EDC56602B5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 flipH="1">
            <a:off x="6970175" y="4000457"/>
            <a:ext cx="478375" cy="7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44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160868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876316"/>
            <a:ext cx="1710237" cy="9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876316"/>
            <a:ext cx="1794904" cy="9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add(4)</a:t>
            </a:r>
          </a:p>
          <a:p>
            <a:r>
              <a:rPr lang="en-US" dirty="0"/>
              <a:t>add(7)</a:t>
            </a:r>
          </a:p>
          <a:p>
            <a:r>
              <a:rPr lang="en-US" dirty="0"/>
              <a:t>add(30)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ACBFC8D-0F37-E4F3-993D-DF8547422904}"/>
              </a:ext>
            </a:extLst>
          </p:cNvPr>
          <p:cNvSpPr/>
          <p:nvPr/>
        </p:nvSpPr>
        <p:spPr>
          <a:xfrm>
            <a:off x="6551075" y="4715905"/>
            <a:ext cx="8382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BF772-4CEB-2144-7803-E5EDC56602B5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 flipH="1">
            <a:off x="6970175" y="4000457"/>
            <a:ext cx="478375" cy="7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04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FF38-E95E-8927-E646-BA250FB8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2DC5-C636-E8C7-5F58-50736089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consider a few specialized versions of binary trees</a:t>
            </a:r>
          </a:p>
          <a:p>
            <a:pPr lvl="1"/>
            <a:r>
              <a:rPr lang="en-US" dirty="0"/>
              <a:t>Priority Queues</a:t>
            </a:r>
          </a:p>
          <a:p>
            <a:pPr lvl="1"/>
            <a:r>
              <a:rPr lang="en-US" dirty="0"/>
              <a:t>Search Trees</a:t>
            </a:r>
          </a:p>
        </p:txBody>
      </p:sp>
    </p:spTree>
    <p:extLst>
      <p:ext uri="{BB962C8B-B14F-4D97-AF65-F5344CB8AC3E}">
        <p14:creationId xmlns:p14="http://schemas.microsoft.com/office/powerpoint/2010/main" val="565498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87CB-540B-6D60-0E07-A2344A90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D924D-8584-94B3-6199-B85F1DE35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Best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swaps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D924D-8584-94B3-6199-B85F1DE35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1742366-767D-64D7-8440-90640DC0F8F2}"/>
              </a:ext>
            </a:extLst>
          </p:cNvPr>
          <p:cNvSpPr/>
          <p:nvPr/>
        </p:nvSpPr>
        <p:spPr>
          <a:xfrm>
            <a:off x="8396178" y="1220190"/>
            <a:ext cx="617517" cy="59421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2FBDE0-6938-C168-1930-C0332312256F}"/>
              </a:ext>
            </a:extLst>
          </p:cNvPr>
          <p:cNvSpPr/>
          <p:nvPr/>
        </p:nvSpPr>
        <p:spPr>
          <a:xfrm>
            <a:off x="6708894" y="2120857"/>
            <a:ext cx="558127" cy="48688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34766D-9328-848C-3018-6FC6EEA44A41}"/>
              </a:ext>
            </a:extLst>
          </p:cNvPr>
          <p:cNvSpPr/>
          <p:nvPr/>
        </p:nvSpPr>
        <p:spPr>
          <a:xfrm>
            <a:off x="10233878" y="2129987"/>
            <a:ext cx="660122" cy="6327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3F79A5-064C-AFAC-0D64-86930ED9839F}"/>
              </a:ext>
            </a:extLst>
          </p:cNvPr>
          <p:cNvSpPr/>
          <p:nvPr/>
        </p:nvSpPr>
        <p:spPr>
          <a:xfrm>
            <a:off x="9412836" y="3892527"/>
            <a:ext cx="587017" cy="57955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12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A7E14B-6727-5FE8-E107-051180D09CA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31402" y="1517297"/>
            <a:ext cx="1164776" cy="70338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3C343B-5BC4-2A7D-48F4-23433198E13C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9771931" y="2670110"/>
            <a:ext cx="558620" cy="122241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62A34A-9C8E-16E4-4E80-4F053F1B1BF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978137" y="1468554"/>
            <a:ext cx="1352414" cy="7541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30CAD0-BE8E-5308-6881-68CEBF7272AF}"/>
              </a:ext>
            </a:extLst>
          </p:cNvPr>
          <p:cNvCxnSpPr>
            <a:cxnSpLocks/>
          </p:cNvCxnSpPr>
          <p:nvPr/>
        </p:nvCxnSpPr>
        <p:spPr>
          <a:xfrm flipH="1" flipV="1">
            <a:off x="10854380" y="2634636"/>
            <a:ext cx="893623" cy="126633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BE7B136-DB37-F511-1029-836055DF0EAF}"/>
              </a:ext>
            </a:extLst>
          </p:cNvPr>
          <p:cNvSpPr/>
          <p:nvPr/>
        </p:nvSpPr>
        <p:spPr>
          <a:xfrm>
            <a:off x="11503236" y="3888318"/>
            <a:ext cx="587017" cy="57955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950EDA-AD7E-1400-0D42-794ACB256C8D}"/>
              </a:ext>
            </a:extLst>
          </p:cNvPr>
          <p:cNvSpPr/>
          <p:nvPr/>
        </p:nvSpPr>
        <p:spPr>
          <a:xfrm>
            <a:off x="5785483" y="3821810"/>
            <a:ext cx="587017" cy="57955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B18F00-057F-8297-9F2E-A8F1733F63AA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6286533" y="2483122"/>
            <a:ext cx="618708" cy="142356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202BD6-F056-0F61-2D54-465BE72E31CF}"/>
              </a:ext>
            </a:extLst>
          </p:cNvPr>
          <p:cNvSpPr/>
          <p:nvPr/>
        </p:nvSpPr>
        <p:spPr>
          <a:xfrm>
            <a:off x="7813790" y="3795594"/>
            <a:ext cx="587017" cy="57955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F7C11F-C474-0299-4B16-6B327F2EC721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199803" y="2517794"/>
            <a:ext cx="907496" cy="12778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9CE064-018C-551A-57AB-A9D1F6A77AEB}"/>
              </a:ext>
            </a:extLst>
          </p:cNvPr>
          <p:cNvCxnSpPr>
            <a:cxnSpLocks/>
          </p:cNvCxnSpPr>
          <p:nvPr/>
        </p:nvCxnSpPr>
        <p:spPr>
          <a:xfrm flipH="1">
            <a:off x="5450775" y="4401369"/>
            <a:ext cx="504659" cy="123941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1BBC09C-7899-54DD-7B51-DB742A714202}"/>
              </a:ext>
            </a:extLst>
          </p:cNvPr>
          <p:cNvSpPr/>
          <p:nvPr/>
        </p:nvSpPr>
        <p:spPr>
          <a:xfrm>
            <a:off x="5157265" y="5640779"/>
            <a:ext cx="587017" cy="57955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D45C44-E8BF-A948-11AC-AFA37F8D8C4D}"/>
              </a:ext>
            </a:extLst>
          </p:cNvPr>
          <p:cNvCxnSpPr/>
          <p:nvPr/>
        </p:nvCxnSpPr>
        <p:spPr>
          <a:xfrm>
            <a:off x="5785483" y="1343025"/>
            <a:ext cx="2472692" cy="0"/>
          </a:xfrm>
          <a:prstGeom prst="straightConnector1">
            <a:avLst/>
          </a:prstGeom>
          <a:ln w="22225">
            <a:solidFill>
              <a:schemeClr val="accent3">
                <a:alpha val="87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06B804-254B-67F5-0DCD-B0BFF8A1FB93}"/>
              </a:ext>
            </a:extLst>
          </p:cNvPr>
          <p:cNvSpPr txBox="1"/>
          <p:nvPr/>
        </p:nvSpPr>
        <p:spPr>
          <a:xfrm>
            <a:off x="6518218" y="97073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4C9581-B12B-9A7D-463F-BE677DCEE9C7}"/>
              </a:ext>
            </a:extLst>
          </p:cNvPr>
          <p:cNvCxnSpPr>
            <a:cxnSpLocks/>
          </p:cNvCxnSpPr>
          <p:nvPr/>
        </p:nvCxnSpPr>
        <p:spPr>
          <a:xfrm>
            <a:off x="5522412" y="2317329"/>
            <a:ext cx="1027980" cy="19166"/>
          </a:xfrm>
          <a:prstGeom prst="straightConnector1">
            <a:avLst/>
          </a:prstGeom>
          <a:ln w="22225">
            <a:solidFill>
              <a:schemeClr val="accent3">
                <a:alpha val="87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8871D0-3234-CBB1-ED33-67189B45BF1C}"/>
              </a:ext>
            </a:extLst>
          </p:cNvPr>
          <p:cNvSpPr txBox="1"/>
          <p:nvPr/>
        </p:nvSpPr>
        <p:spPr>
          <a:xfrm>
            <a:off x="5591735" y="191805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912A86-7B3F-A77B-B945-0F15841D0898}"/>
              </a:ext>
            </a:extLst>
          </p:cNvPr>
          <p:cNvCxnSpPr>
            <a:cxnSpLocks/>
          </p:cNvCxnSpPr>
          <p:nvPr/>
        </p:nvCxnSpPr>
        <p:spPr>
          <a:xfrm>
            <a:off x="4334778" y="4164926"/>
            <a:ext cx="1409504" cy="0"/>
          </a:xfrm>
          <a:prstGeom prst="straightConnector1">
            <a:avLst/>
          </a:prstGeom>
          <a:ln w="22225">
            <a:solidFill>
              <a:schemeClr val="accent3">
                <a:alpha val="87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DA2602-280F-3D77-48D8-3018A910D135}"/>
              </a:ext>
            </a:extLst>
          </p:cNvPr>
          <p:cNvSpPr txBox="1"/>
          <p:nvPr/>
        </p:nvSpPr>
        <p:spPr>
          <a:xfrm>
            <a:off x="4474327" y="3795594"/>
            <a:ext cx="9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CFCFD2-E4FF-ABD9-6AEE-458F48C78BA9}"/>
              </a:ext>
            </a:extLst>
          </p:cNvPr>
          <p:cNvCxnSpPr>
            <a:cxnSpLocks/>
          </p:cNvCxnSpPr>
          <p:nvPr/>
        </p:nvCxnSpPr>
        <p:spPr>
          <a:xfrm>
            <a:off x="3457575" y="5993357"/>
            <a:ext cx="1619096" cy="0"/>
          </a:xfrm>
          <a:prstGeom prst="straightConnector1">
            <a:avLst/>
          </a:prstGeom>
          <a:ln w="22225">
            <a:solidFill>
              <a:schemeClr val="accent3">
                <a:alpha val="87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D45767-B3D4-A732-DE0E-2C653B4AE6F5}"/>
              </a:ext>
            </a:extLst>
          </p:cNvPr>
          <p:cNvSpPr txBox="1"/>
          <p:nvPr/>
        </p:nvSpPr>
        <p:spPr>
          <a:xfrm>
            <a:off x="3843712" y="562402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3443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2" grpId="0"/>
      <p:bldP spid="24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0368-86DF-D446-848F-F6D93A7D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575C-F241-DC96-49F1-38ABB1FF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 root with last child in level order</a:t>
            </a:r>
          </a:p>
          <a:p>
            <a:pPr lvl="1"/>
            <a:r>
              <a:rPr lang="en-US" dirty="0"/>
              <a:t>“Trickle down”</a:t>
            </a:r>
          </a:p>
          <a:p>
            <a:r>
              <a:rPr lang="en-US" dirty="0"/>
              <a:t>Swap with larger child until heap property is restored</a:t>
            </a:r>
          </a:p>
        </p:txBody>
      </p:sp>
    </p:spTree>
    <p:extLst>
      <p:ext uri="{BB962C8B-B14F-4D97-AF65-F5344CB8AC3E}">
        <p14:creationId xmlns:p14="http://schemas.microsoft.com/office/powerpoint/2010/main" val="271585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228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944049"/>
            <a:ext cx="1710237" cy="90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944049"/>
            <a:ext cx="1794904" cy="89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from a heap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ACBFC8D-0F37-E4F3-993D-DF8547422904}"/>
              </a:ext>
            </a:extLst>
          </p:cNvPr>
          <p:cNvSpPr/>
          <p:nvPr/>
        </p:nvSpPr>
        <p:spPr>
          <a:xfrm>
            <a:off x="6551075" y="4715905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BF772-4CEB-2144-7803-E5EDC56602B5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 flipH="1">
            <a:off x="6970175" y="4000457"/>
            <a:ext cx="478375" cy="7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09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228601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944049"/>
            <a:ext cx="1710237" cy="90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944049"/>
            <a:ext cx="1794904" cy="89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from a heap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ACBFC8D-0F37-E4F3-993D-DF8547422904}"/>
              </a:ext>
            </a:extLst>
          </p:cNvPr>
          <p:cNvSpPr/>
          <p:nvPr/>
        </p:nvSpPr>
        <p:spPr>
          <a:xfrm>
            <a:off x="6551075" y="4715905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BF772-4CEB-2144-7803-E5EDC56602B5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 flipH="1">
            <a:off x="6970175" y="4000457"/>
            <a:ext cx="478375" cy="7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299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228601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944049"/>
            <a:ext cx="1710237" cy="90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944049"/>
            <a:ext cx="1794904" cy="89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from a heap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ACBFC8D-0F37-E4F3-993D-DF8547422904}"/>
              </a:ext>
            </a:extLst>
          </p:cNvPr>
          <p:cNvSpPr/>
          <p:nvPr/>
        </p:nvSpPr>
        <p:spPr>
          <a:xfrm>
            <a:off x="6551075" y="4715905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BF772-4CEB-2144-7803-E5EDC56602B5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 flipH="1">
            <a:off x="6970175" y="4000457"/>
            <a:ext cx="478375" cy="7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10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228601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944049"/>
            <a:ext cx="1710237" cy="90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944049"/>
            <a:ext cx="1794904" cy="89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from a heap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37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228601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944049"/>
            <a:ext cx="1710237" cy="90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944049"/>
            <a:ext cx="1794904" cy="89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from a heap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4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228601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944049"/>
            <a:ext cx="1710237" cy="90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944049"/>
            <a:ext cx="1794904" cy="89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from a heap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2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228601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944049"/>
            <a:ext cx="1710237" cy="90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944049"/>
            <a:ext cx="1794904" cy="89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from a heap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42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228601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944049"/>
            <a:ext cx="1710237" cy="90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944049"/>
            <a:ext cx="1794904" cy="89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D946B9-7B47-8962-2D47-6B09FDF863D0}"/>
              </a:ext>
            </a:extLst>
          </p:cNvPr>
          <p:cNvSpPr txBox="1"/>
          <p:nvPr/>
        </p:nvSpPr>
        <p:spPr>
          <a:xfrm>
            <a:off x="558800" y="999068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from a heap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5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7883-D1C3-DEB3-C869-8F79EFA3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FC06-AD9A-AB60-05B3-023D8253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situations in which we need to prioritize things</a:t>
            </a:r>
          </a:p>
          <a:p>
            <a:pPr lvl="1"/>
            <a:r>
              <a:rPr lang="en-US" dirty="0"/>
              <a:t>Triage</a:t>
            </a:r>
          </a:p>
          <a:p>
            <a:pPr lvl="2"/>
            <a:r>
              <a:rPr lang="en-US" dirty="0"/>
              <a:t>Decide which task or patient to take care of next</a:t>
            </a:r>
          </a:p>
          <a:p>
            <a:pPr lvl="2"/>
            <a:r>
              <a:rPr lang="en-US" dirty="0"/>
              <a:t>Each patient/task is assigned a priority, the highest priority goes next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5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21F6EF0-2BBF-72A1-150E-9B2D65075F23}"/>
              </a:ext>
            </a:extLst>
          </p:cNvPr>
          <p:cNvSpPr/>
          <p:nvPr/>
        </p:nvSpPr>
        <p:spPr>
          <a:xfrm>
            <a:off x="8034866" y="228601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1AF03-E41F-684D-DEDF-FE761547AF3D}"/>
              </a:ext>
            </a:extLst>
          </p:cNvPr>
          <p:cNvSpPr/>
          <p:nvPr/>
        </p:nvSpPr>
        <p:spPr>
          <a:xfrm>
            <a:off x="5731933" y="1727201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EA1C-0B66-439D-7F50-67B8FAACE201}"/>
              </a:ext>
            </a:extLst>
          </p:cNvPr>
          <p:cNvSpPr/>
          <p:nvPr/>
        </p:nvSpPr>
        <p:spPr>
          <a:xfrm>
            <a:off x="4893733" y="32004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09257C-AF51-AD20-4BFB-B93404B3ABC0}"/>
              </a:ext>
            </a:extLst>
          </p:cNvPr>
          <p:cNvSpPr/>
          <p:nvPr/>
        </p:nvSpPr>
        <p:spPr>
          <a:xfrm>
            <a:off x="7029450" y="3162257"/>
            <a:ext cx="838200" cy="838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AC2D78-1463-522D-4979-82BD41216826}"/>
              </a:ext>
            </a:extLst>
          </p:cNvPr>
          <p:cNvSpPr/>
          <p:nvPr/>
        </p:nvSpPr>
        <p:spPr>
          <a:xfrm>
            <a:off x="10422466" y="17187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2314D-F93A-D7B9-8D63-1338CCECA52F}"/>
              </a:ext>
            </a:extLst>
          </p:cNvPr>
          <p:cNvSpPr/>
          <p:nvPr/>
        </p:nvSpPr>
        <p:spPr>
          <a:xfrm>
            <a:off x="95842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F116D-4A4E-C7E2-A259-26D947153285}"/>
              </a:ext>
            </a:extLst>
          </p:cNvPr>
          <p:cNvSpPr/>
          <p:nvPr/>
        </p:nvSpPr>
        <p:spPr>
          <a:xfrm>
            <a:off x="11082866" y="3191934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82546-AEAE-F945-735D-9FE1ED32B5F6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6447381" y="944049"/>
            <a:ext cx="1710237" cy="90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C53030-E456-40C4-96B6-1E9D1545208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8750314" y="944049"/>
            <a:ext cx="1794904" cy="89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8F003-4739-B67D-C995-1C53899356D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1137914" y="2434182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BBDFA-F9B8-218C-9262-97C8D87078A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10003366" y="2434182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AF6B2-4580-91E2-5BD8-1C3F0652F2A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12833" y="24426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B820-8D20-C174-B7D9-BD9DE6CD104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447381" y="2442649"/>
            <a:ext cx="1001169" cy="71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D946B9-7B47-8962-2D47-6B09FDF863D0}"/>
                  </a:ext>
                </a:extLst>
              </p:cNvPr>
              <p:cNvSpPr txBox="1"/>
              <p:nvPr/>
            </p:nvSpPr>
            <p:spPr>
              <a:xfrm>
                <a:off x="558800" y="999068"/>
                <a:ext cx="416973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Removing from a heap</a:t>
                </a:r>
              </a:p>
              <a:p>
                <a:endParaRPr lang="en-US" dirty="0"/>
              </a:p>
              <a:p>
                <a:r>
                  <a:rPr lang="en-US" dirty="0"/>
                  <a:t>Bounds on Remove:</a:t>
                </a:r>
              </a:p>
              <a:p>
                <a:r>
                  <a:rPr lang="en-US" dirty="0"/>
                  <a:t>Since we need to trickle back down to</a:t>
                </a:r>
              </a:p>
              <a:p>
                <a:r>
                  <a:rPr lang="en-US" dirty="0"/>
                  <a:t>a leaf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D946B9-7B47-8962-2D47-6B09FDF8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999068"/>
                <a:ext cx="4169731" cy="1477328"/>
              </a:xfrm>
              <a:prstGeom prst="rect">
                <a:avLst/>
              </a:prstGeom>
              <a:blipFill>
                <a:blip r:embed="rId2"/>
                <a:stretch>
                  <a:fillRect l="-1520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592475DE-147D-1327-7244-03352A6D6168}"/>
              </a:ext>
            </a:extLst>
          </p:cNvPr>
          <p:cNvSpPr/>
          <p:nvPr/>
        </p:nvSpPr>
        <p:spPr>
          <a:xfrm>
            <a:off x="4038600" y="4673601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8CCAF1-DB24-C4CD-4689-DFCB5ACA8B5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57700" y="3915849"/>
            <a:ext cx="5418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4D61010-C462-0EDE-1974-A9F48BB17031}"/>
              </a:ext>
            </a:extLst>
          </p:cNvPr>
          <p:cNvSpPr/>
          <p:nvPr/>
        </p:nvSpPr>
        <p:spPr>
          <a:xfrm>
            <a:off x="5435585" y="4715905"/>
            <a:ext cx="838200" cy="838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15BD7-C92A-2251-CE5F-E55820C4C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90633" y="3958153"/>
            <a:ext cx="364052" cy="7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43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81B7-72E3-2D90-41D6-8BB5FC33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129D-52E4-255D-4680-C679A1FE0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COMP232PriorityQueue</a:t>
            </a:r>
          </a:p>
          <a:p>
            <a:pPr lvl="1"/>
            <a:r>
              <a:rPr lang="en-US" dirty="0"/>
              <a:t>The maximum priority element is at the head of the queue</a:t>
            </a:r>
          </a:p>
          <a:p>
            <a:pPr lvl="1"/>
            <a:r>
              <a:rPr lang="en-US" dirty="0"/>
              <a:t>K extends Comparable&lt;K&gt; </a:t>
            </a:r>
          </a:p>
          <a:p>
            <a:pPr lvl="2"/>
            <a:r>
              <a:rPr lang="en-US" dirty="0"/>
              <a:t>Bounded Type Parameter</a:t>
            </a:r>
          </a:p>
          <a:p>
            <a:pPr lvl="2"/>
            <a:r>
              <a:rPr lang="en-US" dirty="0"/>
              <a:t>Bounded: restricts the types that can be used for K</a:t>
            </a:r>
          </a:p>
          <a:p>
            <a:pPr lvl="2"/>
            <a:r>
              <a:rPr lang="en-US" dirty="0"/>
              <a:t>So if K does not implement Comparable&lt;K&gt;, then it cannot be used as the type of the Key</a:t>
            </a:r>
          </a:p>
        </p:txBody>
      </p:sp>
    </p:spTree>
    <p:extLst>
      <p:ext uri="{BB962C8B-B14F-4D97-AF65-F5344CB8AC3E}">
        <p14:creationId xmlns:p14="http://schemas.microsoft.com/office/powerpoint/2010/main" val="1665514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16EE-B803-D65B-ED13-D7C85A0A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9DD7-EDEF-F7D0-6F4B-371FA8D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Comparable interface defines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dirty="0"/>
              <a:t> method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x.compareTo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 &lt; 0 if x comes before 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 0 if x is equal to 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Returns &gt; 0 if x comes after y</a:t>
            </a:r>
          </a:p>
        </p:txBody>
      </p:sp>
    </p:spTree>
    <p:extLst>
      <p:ext uri="{BB962C8B-B14F-4D97-AF65-F5344CB8AC3E}">
        <p14:creationId xmlns:p14="http://schemas.microsoft.com/office/powerpoint/2010/main" val="765951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968D-A940-3CF6-9FA9-E0A0363E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Heap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D158-28DB-B9ED-B6B3-4DBBDD5C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create a linked binary tree to represent our heap</a:t>
            </a:r>
          </a:p>
          <a:p>
            <a:r>
              <a:rPr lang="en-US" dirty="0"/>
              <a:t>If we notice that our heap will always be a complete binary tree we can produce a more efficient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86524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968D-A940-3CF6-9FA9-E0A0363E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Heap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D158-28DB-B9ED-B6B3-4DBBDD5C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create a linked binary tree to represent our heap</a:t>
            </a:r>
          </a:p>
          <a:p>
            <a:r>
              <a:rPr lang="en-US" dirty="0"/>
              <a:t>If we notice that our heap will always be a complete binary tree we can produce a more efficient implementation</a:t>
            </a:r>
          </a:p>
          <a:p>
            <a:r>
              <a:rPr lang="en-US" dirty="0"/>
              <a:t>We can number the nodes in level order, starting at 0 for the root, and store them in an array</a:t>
            </a:r>
          </a:p>
          <a:p>
            <a:pPr lvl="1"/>
            <a:r>
              <a:rPr lang="en-US" dirty="0"/>
              <a:t>In doing this, we will still need to be able to find the left and right child of a node, as well as the parent</a:t>
            </a:r>
          </a:p>
        </p:txBody>
      </p:sp>
    </p:spTree>
    <p:extLst>
      <p:ext uri="{BB962C8B-B14F-4D97-AF65-F5344CB8AC3E}">
        <p14:creationId xmlns:p14="http://schemas.microsoft.com/office/powerpoint/2010/main" val="2929113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3A37-7C88-F554-87E6-1F274A03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68671-6023-7585-AFE2-B98E42315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707621"/>
            <a:ext cx="11101136" cy="4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(2*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 = 2*0 + 1 =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 = 2*1 + 1 = 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(2*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 = 2*0 + 2 =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 = 2*1 + 2 =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parent(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- 1)/2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parent(6) = (6-1)/2 =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parent(5) = (5-1)/2 = 2	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parent(0) = (0-1)/2 = 0 (special case)</a:t>
            </a:r>
          </a:p>
        </p:txBody>
      </p:sp>
    </p:spTree>
    <p:extLst>
      <p:ext uri="{BB962C8B-B14F-4D97-AF65-F5344CB8AC3E}">
        <p14:creationId xmlns:p14="http://schemas.microsoft.com/office/powerpoint/2010/main" val="400446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7883-D1C3-DEB3-C869-8F79EFA3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FC06-AD9A-AB60-05B3-023D8253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situations in which we need to prioritize things</a:t>
            </a:r>
          </a:p>
          <a:p>
            <a:pPr lvl="1"/>
            <a:r>
              <a:rPr lang="en-US" dirty="0"/>
              <a:t>Triage</a:t>
            </a:r>
          </a:p>
          <a:p>
            <a:pPr lvl="2"/>
            <a:r>
              <a:rPr lang="en-US" dirty="0"/>
              <a:t>Decide which task or patient to take care of next</a:t>
            </a:r>
          </a:p>
          <a:p>
            <a:pPr lvl="2"/>
            <a:r>
              <a:rPr lang="en-US" dirty="0"/>
              <a:t>Each patient/task is assigned a priority, the highest priority goes next</a:t>
            </a:r>
          </a:p>
          <a:p>
            <a:pPr lvl="1"/>
            <a:r>
              <a:rPr lang="en-US" dirty="0"/>
              <a:t>Operating System schedulers</a:t>
            </a:r>
          </a:p>
          <a:p>
            <a:pPr lvl="2"/>
            <a:r>
              <a:rPr lang="en-US" dirty="0"/>
              <a:t>Decide which process gets to execute next</a:t>
            </a:r>
          </a:p>
          <a:p>
            <a:pPr lvl="2"/>
            <a:r>
              <a:rPr lang="en-US" dirty="0"/>
              <a:t>Each process is assigned a priority, the highest priority goes next </a:t>
            </a:r>
            <a:r>
              <a:rPr lang="en-US" i="1" dirty="0"/>
              <a:t>regardless</a:t>
            </a:r>
            <a:r>
              <a:rPr lang="en-US" dirty="0"/>
              <a:t> of order of arrival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1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7883-D1C3-DEB3-C869-8F79EFA3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FC06-AD9A-AB60-05B3-023D8253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situations in which we need to prioritize things</a:t>
            </a:r>
          </a:p>
          <a:p>
            <a:pPr lvl="1"/>
            <a:r>
              <a:rPr lang="en-US" dirty="0"/>
              <a:t>Triage</a:t>
            </a:r>
          </a:p>
          <a:p>
            <a:pPr lvl="2"/>
            <a:r>
              <a:rPr lang="en-US" dirty="0"/>
              <a:t>Decide which task or patient to take care of next</a:t>
            </a:r>
          </a:p>
          <a:p>
            <a:pPr lvl="2"/>
            <a:r>
              <a:rPr lang="en-US" dirty="0"/>
              <a:t>Each patient/task is assigned a priority, the highest priority goes next</a:t>
            </a:r>
          </a:p>
          <a:p>
            <a:pPr lvl="1"/>
            <a:r>
              <a:rPr lang="en-US" dirty="0"/>
              <a:t>Operating System schedulers</a:t>
            </a:r>
          </a:p>
          <a:p>
            <a:pPr lvl="2"/>
            <a:r>
              <a:rPr lang="en-US" dirty="0"/>
              <a:t>Decide which process gets to execute next</a:t>
            </a:r>
          </a:p>
          <a:p>
            <a:pPr lvl="2"/>
            <a:r>
              <a:rPr lang="en-US" dirty="0"/>
              <a:t>Each process is assigned a priority, the highest priority goes next </a:t>
            </a:r>
            <a:r>
              <a:rPr lang="en-US" i="1" dirty="0"/>
              <a:t>regardless</a:t>
            </a:r>
            <a:r>
              <a:rPr lang="en-US" dirty="0"/>
              <a:t> of order of arrival</a:t>
            </a:r>
          </a:p>
          <a:p>
            <a:pPr lvl="1"/>
            <a:r>
              <a:rPr lang="en-US" dirty="0"/>
              <a:t>Huffman Coding</a:t>
            </a:r>
          </a:p>
          <a:p>
            <a:pPr lvl="2"/>
            <a:r>
              <a:rPr lang="en-US" dirty="0"/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368688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651D-7E46-AF7A-0D1A-8F2F16DF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95AB-C718-40A1-7B2C-5D9F89B8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are added to the queue with a priority</a:t>
            </a:r>
          </a:p>
          <a:p>
            <a:r>
              <a:rPr lang="en-US" dirty="0"/>
              <a:t>The things at the head of the queue will always be the item with the highest priority</a:t>
            </a:r>
          </a:p>
          <a:p>
            <a:r>
              <a:rPr lang="en-US" dirty="0"/>
              <a:t>Methods in a Priority Queue ADT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add(K key, V value)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remove()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peek()</a:t>
            </a:r>
          </a:p>
          <a:p>
            <a:r>
              <a:rPr lang="en-US" dirty="0">
                <a:cs typeface="Courier New" panose="02070309020205020404" pitchFamily="49" charset="0"/>
              </a:rPr>
              <a:t>Priority Queues can be implemented in two ways: Array List or Binary Tree (Heap)</a:t>
            </a:r>
          </a:p>
        </p:txBody>
      </p:sp>
    </p:spTree>
    <p:extLst>
      <p:ext uri="{BB962C8B-B14F-4D97-AF65-F5344CB8AC3E}">
        <p14:creationId xmlns:p14="http://schemas.microsoft.com/office/powerpoint/2010/main" val="121141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FFE8-C327-0591-430A-34B9A3AF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2AF422F-EF6E-ADA1-E9C7-3AB3F0D33EB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2695022"/>
                  </p:ext>
                </p:extLst>
              </p:nvPr>
            </p:nvGraphicFramePr>
            <p:xfrm>
              <a:off x="539750" y="2528888"/>
              <a:ext cx="11101386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700462">
                      <a:extLst>
                        <a:ext uri="{9D8B030D-6E8A-4147-A177-3AD203B41FA5}">
                          <a16:colId xmlns:a16="http://schemas.microsoft.com/office/drawing/2014/main" val="2231046310"/>
                        </a:ext>
                      </a:extLst>
                    </a:gridCol>
                    <a:gridCol w="3700462">
                      <a:extLst>
                        <a:ext uri="{9D8B030D-6E8A-4147-A177-3AD203B41FA5}">
                          <a16:colId xmlns:a16="http://schemas.microsoft.com/office/drawing/2014/main" val="2330659581"/>
                        </a:ext>
                      </a:extLst>
                    </a:gridCol>
                    <a:gridCol w="3700462">
                      <a:extLst>
                        <a:ext uri="{9D8B030D-6E8A-4147-A177-3AD203B41FA5}">
                          <a16:colId xmlns:a16="http://schemas.microsoft.com/office/drawing/2014/main" val="21762683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Array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 Tree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528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931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add(K key, V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94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 remove()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013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 peek()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701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2AF422F-EF6E-ADA1-E9C7-3AB3F0D33EB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2695022"/>
                  </p:ext>
                </p:extLst>
              </p:nvPr>
            </p:nvGraphicFramePr>
            <p:xfrm>
              <a:off x="539750" y="2528888"/>
              <a:ext cx="11101386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700462">
                      <a:extLst>
                        <a:ext uri="{9D8B030D-6E8A-4147-A177-3AD203B41FA5}">
                          <a16:colId xmlns:a16="http://schemas.microsoft.com/office/drawing/2014/main" val="2231046310"/>
                        </a:ext>
                      </a:extLst>
                    </a:gridCol>
                    <a:gridCol w="3700462">
                      <a:extLst>
                        <a:ext uri="{9D8B030D-6E8A-4147-A177-3AD203B41FA5}">
                          <a16:colId xmlns:a16="http://schemas.microsoft.com/office/drawing/2014/main" val="2330659581"/>
                        </a:ext>
                      </a:extLst>
                    </a:gridCol>
                    <a:gridCol w="3700462">
                      <a:extLst>
                        <a:ext uri="{9D8B030D-6E8A-4147-A177-3AD203B41FA5}">
                          <a16:colId xmlns:a16="http://schemas.microsoft.com/office/drawing/2014/main" val="21762683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Array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 Tree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528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6667" r="-68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8931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add(K key, V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13793" r="-685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94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 remove()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3333" r="-685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2013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 peek()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17241" r="-685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47015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721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FFE8-C327-0591-430A-34B9A3AF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2AF422F-EF6E-ADA1-E9C7-3AB3F0D33EB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39750" y="2528888"/>
              <a:ext cx="11101386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700462">
                      <a:extLst>
                        <a:ext uri="{9D8B030D-6E8A-4147-A177-3AD203B41FA5}">
                          <a16:colId xmlns:a16="http://schemas.microsoft.com/office/drawing/2014/main" val="2231046310"/>
                        </a:ext>
                      </a:extLst>
                    </a:gridCol>
                    <a:gridCol w="3700462">
                      <a:extLst>
                        <a:ext uri="{9D8B030D-6E8A-4147-A177-3AD203B41FA5}">
                          <a16:colId xmlns:a16="http://schemas.microsoft.com/office/drawing/2014/main" val="2330659581"/>
                        </a:ext>
                      </a:extLst>
                    </a:gridCol>
                    <a:gridCol w="3700462">
                      <a:extLst>
                        <a:ext uri="{9D8B030D-6E8A-4147-A177-3AD203B41FA5}">
                          <a16:colId xmlns:a16="http://schemas.microsoft.com/office/drawing/2014/main" val="21762683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Array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 Tree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528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931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add(K key, V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94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 remove()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013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 peek()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701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2AF422F-EF6E-ADA1-E9C7-3AB3F0D33EB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39750" y="2528888"/>
              <a:ext cx="11101386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700462">
                      <a:extLst>
                        <a:ext uri="{9D8B030D-6E8A-4147-A177-3AD203B41FA5}">
                          <a16:colId xmlns:a16="http://schemas.microsoft.com/office/drawing/2014/main" val="2231046310"/>
                        </a:ext>
                      </a:extLst>
                    </a:gridCol>
                    <a:gridCol w="3700462">
                      <a:extLst>
                        <a:ext uri="{9D8B030D-6E8A-4147-A177-3AD203B41FA5}">
                          <a16:colId xmlns:a16="http://schemas.microsoft.com/office/drawing/2014/main" val="2330659581"/>
                        </a:ext>
                      </a:extLst>
                    </a:gridCol>
                    <a:gridCol w="3700462">
                      <a:extLst>
                        <a:ext uri="{9D8B030D-6E8A-4147-A177-3AD203B41FA5}">
                          <a16:colId xmlns:a16="http://schemas.microsoft.com/office/drawing/2014/main" val="21762683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Array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 Tree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5285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87" t="-106667" r="-101031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6667" r="-68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8931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add(K key, V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87" t="-213793" r="-101031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13793" r="-685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94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 remove()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87" t="-303333" r="-101031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3333" r="-685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2013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 peek()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87" t="-417241" r="-101031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17241" r="-685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47015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831464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1364</Words>
  <Application>Microsoft Macintosh PowerPoint</Application>
  <PresentationFormat>Widescreen</PresentationFormat>
  <Paragraphs>406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Avenir Next LT Pro</vt:lpstr>
      <vt:lpstr>Bell MT</vt:lpstr>
      <vt:lpstr>Cambria Math</vt:lpstr>
      <vt:lpstr>Courier New</vt:lpstr>
      <vt:lpstr>Symbol</vt:lpstr>
      <vt:lpstr>GlowVTI</vt:lpstr>
      <vt:lpstr>Binary Tree Applications</vt:lpstr>
      <vt:lpstr>Binary Trees</vt:lpstr>
      <vt:lpstr>Binary Tree Applications</vt:lpstr>
      <vt:lpstr>Priority Queues</vt:lpstr>
      <vt:lpstr>Priority Queues</vt:lpstr>
      <vt:lpstr>Priority Queues</vt:lpstr>
      <vt:lpstr>Priority Queue ADT</vt:lpstr>
      <vt:lpstr>Priority Queue ADT</vt:lpstr>
      <vt:lpstr>Priority Queue ADT</vt:lpstr>
      <vt:lpstr>Binary Trees (Heap)</vt:lpstr>
      <vt:lpstr>The Heap Data Structure</vt:lpstr>
      <vt:lpstr>PowerPoint Presentation</vt:lpstr>
      <vt:lpstr>Heap Operations</vt:lpstr>
      <vt:lpstr>Heap Operations</vt:lpstr>
      <vt:lpstr>Heap Operations</vt:lpstr>
      <vt:lpstr>Heap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Removing from a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ADT</vt:lpstr>
      <vt:lpstr>Comparable Interface</vt:lpstr>
      <vt:lpstr>Priority Queue Heap Implementation</vt:lpstr>
      <vt:lpstr>Priority Queue Heap Implementation</vt:lpstr>
      <vt:lpstr>Finding 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 Applications</dc:title>
  <dc:creator>Goble, William</dc:creator>
  <cp:lastModifiedBy>Goble, William</cp:lastModifiedBy>
  <cp:revision>5</cp:revision>
  <dcterms:created xsi:type="dcterms:W3CDTF">2024-03-18T12:33:38Z</dcterms:created>
  <dcterms:modified xsi:type="dcterms:W3CDTF">2024-03-20T13:19:59Z</dcterms:modified>
</cp:coreProperties>
</file>