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4FA3-6E95-8144-947B-4FC98A1B526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21D7-20CD-384F-98D8-88977972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421D7-20CD-384F-98D8-88977972E0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7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023C3-FDE5-C48A-5692-4FFE98DC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7FF5C-0A8D-BF1A-907F-EACF7A45B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Presented by Prof. Goble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Dickinson College Spring 2024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attern of dots&#10;&#10;Description automatically generated">
            <a:extLst>
              <a:ext uri="{FF2B5EF4-FFF2-40B4-BE49-F238E27FC236}">
                <a16:creationId xmlns:a16="http://schemas.microsoft.com/office/drawing/2014/main" id="{812B40A0-9979-63D6-22BD-8ADBCF6F2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9926" r="3076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8DA-08F1-64C0-FA7C-95E78C3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FAD-3E01-B8EB-B3A3-041721F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{ return x * 2; }</a:t>
            </a: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1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8DA-08F1-64C0-FA7C-95E78C3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FAD-3E01-B8EB-B3A3-041721F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x * 2;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6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8DA-08F1-64C0-FA7C-95E78C3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FAD-3E01-B8EB-B3A3-041721F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x * 2;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-&gt; x * 2;</a:t>
            </a:r>
          </a:p>
        </p:txBody>
      </p:sp>
    </p:spTree>
    <p:extLst>
      <p:ext uri="{BB962C8B-B14F-4D97-AF65-F5344CB8AC3E}">
        <p14:creationId xmlns:p14="http://schemas.microsoft.com/office/powerpoint/2010/main" val="3830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8DA-08F1-64C0-FA7C-95E78C3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FAD-3E01-B8EB-B3A3-041721F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{ return x * 2; 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-&gt; x * 2;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-&gt; x * 2;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(“Welcome to lambdas”);</a:t>
            </a:r>
          </a:p>
        </p:txBody>
      </p:sp>
    </p:spTree>
    <p:extLst>
      <p:ext uri="{BB962C8B-B14F-4D97-AF65-F5344CB8AC3E}">
        <p14:creationId xmlns:p14="http://schemas.microsoft.com/office/powerpoint/2010/main" val="106060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828D-3159-3B57-05BA-46604285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BB7D-FB9E-C86E-1F6D-6167376D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Unlike methods, lambdas do </a:t>
            </a:r>
            <a:r>
              <a:rPr lang="en-US" i="1" dirty="0"/>
              <a:t>not</a:t>
            </a:r>
            <a:r>
              <a:rPr lang="en-US" dirty="0"/>
              <a:t> have their own scope</a:t>
            </a:r>
          </a:p>
          <a:p>
            <a:r>
              <a:rPr lang="en-US" dirty="0"/>
              <a:t>The method that contains a lambda expression has the same scope as the lambda expression</a:t>
            </a:r>
          </a:p>
          <a:p>
            <a:r>
              <a:rPr lang="en-US" dirty="0"/>
              <a:t>We cannot shadow a method’s local variables with lambda parameters – This results in a compilation error</a:t>
            </a:r>
          </a:p>
          <a:p>
            <a:r>
              <a:rPr lang="en-US" dirty="0"/>
              <a:t>Shadowing is when a variable declared in a nested scope has the same name as a variable declared in an outer scope. The variable in the inner scope hides the variable in the outer scope</a:t>
            </a:r>
          </a:p>
        </p:txBody>
      </p:sp>
    </p:spTree>
    <p:extLst>
      <p:ext uri="{BB962C8B-B14F-4D97-AF65-F5344CB8AC3E}">
        <p14:creationId xmlns:p14="http://schemas.microsoft.com/office/powerpoint/2010/main" val="320741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89AB-0992-DBBF-981B-E0D469D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6C2C-D7EF-166A-E940-610AD7DB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when we use functional programming we can implement tasks in a simpler way</a:t>
            </a:r>
          </a:p>
          <a:p>
            <a:r>
              <a:rPr lang="en-US" dirty="0"/>
              <a:t>Because of lazy evaluation we can create an infinite stream and then limit the number of actual operations we want </a:t>
            </a:r>
            <a:r>
              <a:rPr lang="en-US"/>
              <a:t>to perform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4DEA-36A0-8D73-476C-5BC41A35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D8B7-8A3F-440D-DAEF-919EFD3E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using functional programming we want to focus on </a:t>
            </a:r>
            <a:r>
              <a:rPr lang="en-US" i="1" dirty="0"/>
              <a:t>what</a:t>
            </a:r>
            <a:r>
              <a:rPr lang="en-US" dirty="0"/>
              <a:t> we want to do rather than </a:t>
            </a:r>
            <a:r>
              <a:rPr lang="en-US" i="1" dirty="0"/>
              <a:t>how</a:t>
            </a:r>
            <a:r>
              <a:rPr lang="en-US" dirty="0"/>
              <a:t> to do it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IntStream.rangeClosed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(1, 10)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   .sum()</a:t>
            </a:r>
          </a:p>
          <a:p>
            <a:r>
              <a:rPr lang="en-US" b="1" dirty="0">
                <a:cs typeface="Courier New" panose="02070309020205020404" pitchFamily="49" charset="0"/>
              </a:rPr>
              <a:t>Stream</a:t>
            </a:r>
            <a:r>
              <a:rPr lang="en-US" dirty="0">
                <a:cs typeface="Courier New" panose="02070309020205020404" pitchFamily="49" charset="0"/>
              </a:rPr>
              <a:t>: A sequence of elements on which we want to perform as task</a:t>
            </a:r>
          </a:p>
          <a:p>
            <a:r>
              <a:rPr lang="en-US" b="1" dirty="0">
                <a:cs typeface="Courier New" panose="02070309020205020404" pitchFamily="49" charset="0"/>
              </a:rPr>
              <a:t>Stream Pipeline</a:t>
            </a:r>
            <a:r>
              <a:rPr lang="en-US" dirty="0">
                <a:cs typeface="Courier New" panose="02070309020205020404" pitchFamily="49" charset="0"/>
              </a:rPr>
              <a:t>: The sequence of method calls we use on a stream</a:t>
            </a: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8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DA7C-58C7-AEA7-C0F8-AD73CAF9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A066-80A8-3CEC-8373-D4EE5962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Terminal Operation initiates a stream pipeline’s processing and produces a result</a:t>
            </a:r>
          </a:p>
          <a:p>
            <a:pPr marL="22860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A74AC2-AB89-1F2F-D380-CA815FD2A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60415"/>
              </p:ext>
            </p:extLst>
          </p:nvPr>
        </p:nvGraphicFramePr>
        <p:xfrm>
          <a:off x="1077823" y="3372803"/>
          <a:ext cx="98293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720">
                  <a:extLst>
                    <a:ext uri="{9D8B030D-6E8A-4147-A177-3AD203B41FA5}">
                      <a16:colId xmlns:a16="http://schemas.microsoft.com/office/drawing/2014/main" val="1719985954"/>
                    </a:ext>
                  </a:extLst>
                </a:gridCol>
                <a:gridCol w="7594600">
                  <a:extLst>
                    <a:ext uri="{9D8B030D-6E8A-4147-A177-3AD203B41FA5}">
                      <a16:colId xmlns:a16="http://schemas.microsoft.com/office/drawing/2014/main" val="504088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Terminal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1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forEach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processing on every element in a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</a:t>
                      </a:r>
                      <a:r>
                        <a:rPr lang="en-US" sz="1600" i="1" dirty="0"/>
                        <a:t>average</a:t>
                      </a:r>
                      <a:r>
                        <a:rPr lang="en-US" sz="1600" i="0" dirty="0"/>
                        <a:t> of the elements in a numeric stream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</a:t>
                      </a:r>
                      <a:r>
                        <a:rPr lang="en-US" sz="1600" i="1" dirty="0"/>
                        <a:t>number of elements</a:t>
                      </a:r>
                      <a:r>
                        <a:rPr lang="en-US" sz="1600" i="0" dirty="0"/>
                        <a:t> in the stream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</a:t>
                      </a:r>
                      <a:r>
                        <a:rPr lang="en-US" sz="1600" i="1" dirty="0"/>
                        <a:t>maximum value</a:t>
                      </a:r>
                      <a:r>
                        <a:rPr lang="en-US" sz="1600" i="0" dirty="0"/>
                        <a:t> in a stream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0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</a:t>
                      </a:r>
                      <a:r>
                        <a:rPr lang="en-US" sz="1600" i="1" dirty="0"/>
                        <a:t>minimum value</a:t>
                      </a:r>
                      <a:r>
                        <a:rPr lang="en-US" sz="1600" i="0" dirty="0"/>
                        <a:t> in a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Reduces the elements of a collection to a single value using an associative accumulation function – such as a lambda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5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EAFC-2D47-4064-7B76-4DA41CF5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1C9D-C0EB-D132-9A41-2D4D918E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Intermediate Operations</a:t>
            </a:r>
            <a:r>
              <a:rPr lang="en-US" dirty="0"/>
              <a:t> specify tasks to perform on a stream’s elements before a terminal operation produces a result</a:t>
            </a:r>
          </a:p>
          <a:p>
            <a:pPr marL="22860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38236-E56E-9B51-6FF0-2A47061E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96318"/>
              </p:ext>
            </p:extLst>
          </p:nvPr>
        </p:nvGraphicFramePr>
        <p:xfrm>
          <a:off x="961365" y="3652648"/>
          <a:ext cx="10269269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645">
                  <a:extLst>
                    <a:ext uri="{9D8B030D-6E8A-4147-A177-3AD203B41FA5}">
                      <a16:colId xmlns:a16="http://schemas.microsoft.com/office/drawing/2014/main" val="3678840305"/>
                    </a:ext>
                  </a:extLst>
                </a:gridCol>
                <a:gridCol w="7546624">
                  <a:extLst>
                    <a:ext uri="{9D8B030D-6E8A-4147-A177-3AD203B41FA5}">
                      <a16:colId xmlns:a16="http://schemas.microsoft.com/office/drawing/2014/main" val="226709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Intermediate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8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stream containing only the elements that satisfy a condition (aka predicate). This stream often has fewer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stream containing only the unique elements – duplicates are 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9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stream with the specified number of elements from the beginning of the original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6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stream in which each of the original stream’s elements is mapped to a new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stream in which the elements are in sorted order.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9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4779-34D9-343A-4E82-D01B947A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vs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8509-AEAB-C826-F625-2652231A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Operations use lazy evaluation</a:t>
            </a:r>
          </a:p>
          <a:p>
            <a:pPr lvl="1"/>
            <a:r>
              <a:rPr lang="en-US" dirty="0"/>
              <a:t>Each operation results in a new stream operation but does not perform any operations on the stream’s elements until a terminal operation is called to produce a result</a:t>
            </a:r>
          </a:p>
          <a:p>
            <a:r>
              <a:rPr lang="en-US" dirty="0"/>
              <a:t>Terminal Operations are eager</a:t>
            </a:r>
          </a:p>
          <a:p>
            <a:pPr lvl="1"/>
            <a:r>
              <a:rPr lang="en-US" dirty="0"/>
              <a:t>They perform the requested operation when they’re called</a:t>
            </a:r>
          </a:p>
        </p:txBody>
      </p:sp>
    </p:spTree>
    <p:extLst>
      <p:ext uri="{BB962C8B-B14F-4D97-AF65-F5344CB8AC3E}">
        <p14:creationId xmlns:p14="http://schemas.microsoft.com/office/powerpoint/2010/main" val="388085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D76-D512-E236-58F7-82C9F0BB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B45C-049D-3A55-E120-B28E8EE8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Operations result in a new stream</a:t>
            </a:r>
          </a:p>
          <a:p>
            <a:r>
              <a:rPr lang="en-US" dirty="0"/>
              <a:t>Each new stream is an object representing the processing step that have been called up to that point</a:t>
            </a:r>
          </a:p>
          <a:p>
            <a:r>
              <a:rPr lang="en-US" dirty="0"/>
              <a:t>The last stream object in the stream pipeline contains all the processing steps to perform on each stream element</a:t>
            </a:r>
          </a:p>
          <a:p>
            <a:r>
              <a:rPr lang="en-US" dirty="0"/>
              <a:t>Intermediate operations are applied to a given stream </a:t>
            </a:r>
            <a:r>
              <a:rPr lang="en-US" i="1" dirty="0"/>
              <a:t>before</a:t>
            </a:r>
            <a:r>
              <a:rPr lang="en-US" dirty="0"/>
              <a:t> they are applied to the next stream element</a:t>
            </a:r>
          </a:p>
        </p:txBody>
      </p:sp>
    </p:spTree>
    <p:extLst>
      <p:ext uri="{BB962C8B-B14F-4D97-AF65-F5344CB8AC3E}">
        <p14:creationId xmlns:p14="http://schemas.microsoft.com/office/powerpoint/2010/main" val="7764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1969-B9D3-E316-5536-437E7760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Elements through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0FC-979F-754D-3647-16675424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element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the element is an even integer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Multiply the element by 3 and add the 			result to the total</a:t>
            </a:r>
          </a:p>
        </p:txBody>
      </p:sp>
    </p:spTree>
    <p:extLst>
      <p:ext uri="{BB962C8B-B14F-4D97-AF65-F5344CB8AC3E}">
        <p14:creationId xmlns:p14="http://schemas.microsoft.com/office/powerpoint/2010/main" val="348786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8DA-08F1-64C0-FA7C-95E78C3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FAD-3E01-B8EB-B3A3-041721F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8DA-08F1-64C0-FA7C-95E78C3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FAD-3E01-B8EB-B3A3-041721F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  <a:p>
            <a:pPr marL="2286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x) -&gt; { return x * 2; }</a:t>
            </a: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696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29301B"/>
      </a:dk2>
      <a:lt2>
        <a:srgbClr val="F3F0F0"/>
      </a:lt2>
      <a:accent1>
        <a:srgbClr val="3FB1B0"/>
      </a:accent1>
      <a:accent2>
        <a:srgbClr val="35B57F"/>
      </a:accent2>
      <a:accent3>
        <a:srgbClr val="41B654"/>
      </a:accent3>
      <a:accent4>
        <a:srgbClr val="55B334"/>
      </a:accent4>
      <a:accent5>
        <a:srgbClr val="89AD3E"/>
      </a:accent5>
      <a:accent6>
        <a:srgbClr val="AEA333"/>
      </a:accent6>
      <a:hlink>
        <a:srgbClr val="C55253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740</Words>
  <Application>Microsoft Macintosh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Courier New</vt:lpstr>
      <vt:lpstr>Sabon Next LT</vt:lpstr>
      <vt:lpstr>Wingdings</vt:lpstr>
      <vt:lpstr>LuminousVTI</vt:lpstr>
      <vt:lpstr>Functional Programming</vt:lpstr>
      <vt:lpstr>Functional Programming</vt:lpstr>
      <vt:lpstr>Stream Operations</vt:lpstr>
      <vt:lpstr>Intermediate Operations</vt:lpstr>
      <vt:lpstr>Intermediate vs Terminal</vt:lpstr>
      <vt:lpstr>Stream Pipelines</vt:lpstr>
      <vt:lpstr>Moving Elements through a pipeline</vt:lpstr>
      <vt:lpstr>Lambda Syntax</vt:lpstr>
      <vt:lpstr>Lambda Syntax</vt:lpstr>
      <vt:lpstr>Lambda Syntax</vt:lpstr>
      <vt:lpstr>Lambda Syntax</vt:lpstr>
      <vt:lpstr>Lambda Syntax</vt:lpstr>
      <vt:lpstr>Lambda Syntax</vt:lpstr>
      <vt:lpstr>Lambda Expressions</vt:lpstr>
      <vt:lpstr>Why use functional programming?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Goble, William</dc:creator>
  <cp:lastModifiedBy>Goble, William</cp:lastModifiedBy>
  <cp:revision>2</cp:revision>
  <dcterms:created xsi:type="dcterms:W3CDTF">2024-04-22T12:36:30Z</dcterms:created>
  <dcterms:modified xsi:type="dcterms:W3CDTF">2024-04-22T13:22:28Z</dcterms:modified>
</cp:coreProperties>
</file>