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577"/>
  </p:normalViewPr>
  <p:slideViewPr>
    <p:cSldViewPr snapToGrid="0">
      <p:cViewPr varScale="1">
        <p:scale>
          <a:sx n="116" d="100"/>
          <a:sy n="116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8A75-1369-59C9-30DC-4430466F7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6F811-7AAE-8743-F3C6-9C691A4F3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Presented by Prof. Goble</a:t>
            </a:r>
          </a:p>
          <a:p>
            <a:pPr algn="l"/>
            <a:r>
              <a:rPr lang="en-US"/>
              <a:t>Dickinson College Spring 2024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background with black lines&#10;&#10;Description automatically generated">
            <a:extLst>
              <a:ext uri="{FF2B5EF4-FFF2-40B4-BE49-F238E27FC236}">
                <a16:creationId xmlns:a16="http://schemas.microsoft.com/office/drawing/2014/main" id="{4709A47B-0E80-0A46-D634-C599ABE94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8" r="9106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752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4F3B-65FC-3E64-A62C-8A04BA7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hashing is so terrible, why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FB88-A139-6E02-254E-BCF124827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116E-977D-0E0A-3108-D55D5BE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2D0C2-778C-3717-0C32-A71846280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key we can get the value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2D0C2-778C-3717-0C32-A71846280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2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4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D9B8-B8A5-5864-DC66-F3587CEE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885C-897B-F21C-D3B1-367744BD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HashMap Operations</a:t>
            </a:r>
          </a:p>
          <a:p>
            <a:pPr marL="0" indent="0">
              <a:buNone/>
            </a:pPr>
            <a:r>
              <a:rPr lang="en-US" dirty="0"/>
              <a:t>	put(K key, V value)	remove(K key)</a:t>
            </a:r>
          </a:p>
          <a:p>
            <a:pPr marL="0" indent="0">
              <a:buNone/>
            </a:pPr>
            <a:r>
              <a:rPr lang="en-US" dirty="0"/>
              <a:t>	get(K key)		size() = n		capacity() = m</a:t>
            </a:r>
          </a:p>
          <a:p>
            <a:r>
              <a:rPr lang="en-US" dirty="0"/>
              <a:t>Hash Table – The Array we are using </a:t>
            </a:r>
          </a:p>
          <a:p>
            <a:r>
              <a:rPr lang="en-US" dirty="0"/>
              <a:t>Size refers to the number of elements currently in the HT</a:t>
            </a:r>
          </a:p>
          <a:p>
            <a:r>
              <a:rPr lang="en-US" dirty="0"/>
              <a:t>Capacity refers to how many buckets are in the HT</a:t>
            </a:r>
          </a:p>
        </p:txBody>
      </p:sp>
    </p:spTree>
    <p:extLst>
      <p:ext uri="{BB962C8B-B14F-4D97-AF65-F5344CB8AC3E}">
        <p14:creationId xmlns:p14="http://schemas.microsoft.com/office/powerpoint/2010/main" val="70148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4A37-3FB5-55B6-D50F-4DF8C37B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B09D-E1FE-18F6-EE56-1C7FE58E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  <a:p>
            <a:pPr marL="0" indent="0">
              <a:buNone/>
            </a:pPr>
            <a:r>
              <a:rPr lang="en-US" dirty="0"/>
              <a:t>	How we map from the key to the integer representing the	index</a:t>
            </a:r>
          </a:p>
          <a:p>
            <a:pPr marL="0" indent="0">
              <a:buNone/>
            </a:pPr>
            <a:r>
              <a:rPr lang="en-US" dirty="0"/>
              <a:t>	index = h(K)</a:t>
            </a:r>
          </a:p>
          <a:p>
            <a:pPr marL="0" indent="0">
              <a:buNone/>
            </a:pPr>
            <a:r>
              <a:rPr lang="en-US" dirty="0"/>
              <a:t>	K = {“0”, “1”, “2”, “3”, “4”, “5”, “6”, “7”}</a:t>
            </a:r>
          </a:p>
          <a:p>
            <a:pPr marL="0" indent="0">
              <a:buNone/>
            </a:pPr>
            <a:r>
              <a:rPr lang="en-US" dirty="0"/>
              <a:t>	index in HT is </a:t>
            </a:r>
            <a:r>
              <a:rPr lang="en-US" dirty="0" err="1"/>
              <a:t>Integer.ParseInt</a:t>
            </a:r>
            <a:r>
              <a:rPr lang="en-US" dirty="0"/>
              <a:t>(K) % m</a:t>
            </a:r>
          </a:p>
        </p:txBody>
      </p:sp>
    </p:spTree>
    <p:extLst>
      <p:ext uri="{BB962C8B-B14F-4D97-AF65-F5344CB8AC3E}">
        <p14:creationId xmlns:p14="http://schemas.microsoft.com/office/powerpoint/2010/main" val="204735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EE5-FB81-9803-0155-4C626B40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753A-8C1C-A635-CA69-CE63AC5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Collision: When h(k) maps to an index containing a value for another key</a:t>
            </a:r>
          </a:p>
          <a:p>
            <a:r>
              <a:rPr lang="en-US" dirty="0"/>
              <a:t>To prevent this, we should implement a </a:t>
            </a:r>
            <a:r>
              <a:rPr lang="en-US" b="1" dirty="0"/>
              <a:t>Collision Resolution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E8F7-27E9-7105-E653-0183BE82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69E-1C4A-F21A-B9A4-7B179CFE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more than one value to be stored at an index</a:t>
            </a:r>
          </a:p>
          <a:p>
            <a:r>
              <a:rPr lang="en-US" dirty="0"/>
              <a:t>Also referred to as </a:t>
            </a:r>
            <a:r>
              <a:rPr lang="en-US" i="1" dirty="0"/>
              <a:t>closed addressing</a:t>
            </a:r>
            <a:endParaRPr lang="en-US" dirty="0"/>
          </a:p>
          <a:p>
            <a:r>
              <a:rPr lang="en-US" dirty="0"/>
              <a:t>Open Hashing refers to the fact that we will store values outside the hash table</a:t>
            </a:r>
          </a:p>
          <a:p>
            <a:r>
              <a:rPr lang="en-US" dirty="0"/>
              <a:t>Closed addressing refers to the fact that we must use the index given by the hash function</a:t>
            </a:r>
          </a:p>
          <a:p>
            <a:r>
              <a:rPr lang="en-US" dirty="0"/>
              <a:t>This is easily achieved by chaining</a:t>
            </a:r>
          </a:p>
        </p:txBody>
      </p:sp>
    </p:spTree>
    <p:extLst>
      <p:ext uri="{BB962C8B-B14F-4D97-AF65-F5344CB8AC3E}">
        <p14:creationId xmlns:p14="http://schemas.microsoft.com/office/powerpoint/2010/main" val="240258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747-4D1A-5039-C9E9-3A374BC3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13E-3AF5-7446-8058-7D450759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value may be stored at an index</a:t>
            </a:r>
          </a:p>
          <a:p>
            <a:r>
              <a:rPr lang="en-US" dirty="0"/>
              <a:t>Also referred to as Open Addressing</a:t>
            </a:r>
          </a:p>
          <a:p>
            <a:r>
              <a:rPr lang="en-US" dirty="0"/>
              <a:t>Closed Hashing refers to the values being directly stored in the hash table</a:t>
            </a:r>
          </a:p>
          <a:p>
            <a:r>
              <a:rPr lang="en-US" dirty="0"/>
              <a:t>Open Addressing allows values to be stored at an index </a:t>
            </a:r>
            <a:r>
              <a:rPr lang="en-US" i="1" dirty="0"/>
              <a:t>other than</a:t>
            </a:r>
            <a:r>
              <a:rPr lang="en-US" dirty="0"/>
              <a:t> the one given by the hash function</a:t>
            </a:r>
          </a:p>
          <a:p>
            <a:r>
              <a:rPr lang="en-US" dirty="0"/>
              <a:t>Probing</a:t>
            </a:r>
          </a:p>
        </p:txBody>
      </p:sp>
    </p:spTree>
    <p:extLst>
      <p:ext uri="{BB962C8B-B14F-4D97-AF65-F5344CB8AC3E}">
        <p14:creationId xmlns:p14="http://schemas.microsoft.com/office/powerpoint/2010/main" val="184412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4FB-C196-83E6-981A-D168CA4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04F8-1C86-C0BC-BBEE-90F0FF2F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Hashing</a:t>
            </a:r>
            <a:r>
              <a:rPr lang="en-US" dirty="0"/>
              <a:t> refers to a time and space efficient method for mapping a </a:t>
            </a:r>
            <a:r>
              <a:rPr lang="en-US" i="1" dirty="0"/>
              <a:t>key</a:t>
            </a:r>
            <a:r>
              <a:rPr lang="en-US" dirty="0"/>
              <a:t> to the index of its associated </a:t>
            </a:r>
            <a:r>
              <a:rPr lang="en-US" i="1" dirty="0"/>
              <a:t>value</a:t>
            </a:r>
            <a:r>
              <a:rPr lang="en-US" dirty="0"/>
              <a:t> in an </a:t>
            </a:r>
            <a:r>
              <a:rPr lang="en-US" i="1" dirty="0"/>
              <a:t>unordered collection</a:t>
            </a:r>
            <a:endParaRPr lang="en-US" dirty="0"/>
          </a:p>
          <a:p>
            <a:r>
              <a:rPr lang="en-US" dirty="0"/>
              <a:t>This means that we can search for a value in a collection easily</a:t>
            </a:r>
          </a:p>
        </p:txBody>
      </p:sp>
    </p:spTree>
    <p:extLst>
      <p:ext uri="{BB962C8B-B14F-4D97-AF65-F5344CB8AC3E}">
        <p14:creationId xmlns:p14="http://schemas.microsoft.com/office/powerpoint/2010/main" val="34743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128A-7F67-C909-5CFE-7CC49F0F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2067-B0AF-F1C6-AC17-4025FEA7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this ability before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C8211DC-87C7-948A-EC04-38697B984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44975"/>
                  </p:ext>
                </p:extLst>
              </p:nvPr>
            </p:nvGraphicFramePr>
            <p:xfrm>
              <a:off x="720785" y="2720994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9209172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920425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Search (get)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Bounds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17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204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4489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812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278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C8211DC-87C7-948A-EC04-38697B984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44975"/>
                  </p:ext>
                </p:extLst>
              </p:nvPr>
            </p:nvGraphicFramePr>
            <p:xfrm>
              <a:off x="720785" y="2720994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9209172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920425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Search (get)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Bounds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17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103333" r="-62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204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210345" r="-62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489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300000" r="-625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12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Balanced 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413793" r="-625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278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80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90F6-938E-73AC-8B45-61034A28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vs Unordered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1FD94-956A-E54D-9908-EDD6B5C2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5A4-DBB6-6D87-F4FD-18A9770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8D65-2892-3F1C-160B-AD4E5CF8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saw that is took longer to build a sorted array or balanced BST</a:t>
            </a:r>
          </a:p>
          <a:p>
            <a:pPr marL="0" lvl="1" indent="0">
              <a:buNone/>
            </a:pPr>
            <a:r>
              <a:rPr lang="en-US" dirty="0"/>
              <a:t>	Searching was fast in this situations</a:t>
            </a:r>
          </a:p>
          <a:p>
            <a:pPr marL="0" lvl="1" indent="0">
              <a:buNone/>
            </a:pPr>
            <a:r>
              <a:rPr lang="en-US" dirty="0"/>
              <a:t>	Imposing order got us an advantage on searching, but at an added	build cost</a:t>
            </a:r>
          </a:p>
          <a:p>
            <a:r>
              <a:rPr lang="en-US" dirty="0"/>
              <a:t>What about less order?</a:t>
            </a:r>
          </a:p>
          <a:p>
            <a:pPr marL="0" indent="0">
              <a:buNone/>
            </a:pPr>
            <a:r>
              <a:rPr lang="en-US" dirty="0"/>
              <a:t>	If we order things less, we lose the ability to iterate over the	element in a well defined way, but can build quickly</a:t>
            </a:r>
          </a:p>
          <a:p>
            <a:pPr marL="0" indent="0">
              <a:buNone/>
            </a:pPr>
            <a:r>
              <a:rPr lang="en-US" dirty="0"/>
              <a:t>	Remember working with heaps</a:t>
            </a:r>
          </a:p>
        </p:txBody>
      </p:sp>
    </p:spTree>
    <p:extLst>
      <p:ext uri="{BB962C8B-B14F-4D97-AF65-F5344CB8AC3E}">
        <p14:creationId xmlns:p14="http://schemas.microsoft.com/office/powerpoint/2010/main" val="294233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0455-6FCB-29B8-4709-F46F3590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DA9B-9DEC-B665-CDCB-68C617B4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hashing we will give up </a:t>
            </a:r>
            <a:r>
              <a:rPr lang="en-US" i="1" dirty="0"/>
              <a:t>all</a:t>
            </a:r>
            <a:r>
              <a:rPr lang="en-US" dirty="0"/>
              <a:t> order</a:t>
            </a:r>
          </a:p>
          <a:p>
            <a:r>
              <a:rPr lang="en-US" dirty="0"/>
              <a:t>Building will be fast</a:t>
            </a:r>
          </a:p>
          <a:p>
            <a:r>
              <a:rPr lang="en-US" dirty="0"/>
              <a:t>Retrieval can now be O(1)</a:t>
            </a:r>
          </a:p>
        </p:txBody>
      </p:sp>
    </p:spTree>
    <p:extLst>
      <p:ext uri="{BB962C8B-B14F-4D97-AF65-F5344CB8AC3E}">
        <p14:creationId xmlns:p14="http://schemas.microsoft.com/office/powerpoint/2010/main" val="33090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DAAC-771D-C150-FB98-ED50CF4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D80E-5994-AF95-0D7F-CA02B38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a black box</a:t>
            </a:r>
          </a:p>
          <a:p>
            <a:r>
              <a:rPr lang="en-US" dirty="0"/>
              <a:t>We can feed in the key and we are given its associated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DAAC-771D-C150-FB98-ED50CF4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D80E-5994-AF95-0D7F-CA02B38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a black box</a:t>
            </a:r>
          </a:p>
          <a:p>
            <a:r>
              <a:rPr lang="en-US" dirty="0"/>
              <a:t>We can feed in the key and we are given its associated value</a:t>
            </a:r>
          </a:p>
          <a:p>
            <a:r>
              <a:rPr lang="en-US" dirty="0"/>
              <a:t>In doing this, we have no way of going through our items in a well defined way</a:t>
            </a:r>
          </a:p>
          <a:p>
            <a:r>
              <a:rPr lang="en-US" dirty="0"/>
              <a:t>Each time we would need to feed in a key in order to get the associated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3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5519-C366-9955-F070-2BD19714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is terrible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F8EE-9745-E335-5B22-FE4AE216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is terrible at the following operations</a:t>
            </a:r>
          </a:p>
          <a:p>
            <a:r>
              <a:rPr lang="en-US" dirty="0"/>
              <a:t>Iteration: Going through all the elements in a well defined order</a:t>
            </a:r>
          </a:p>
          <a:p>
            <a:r>
              <a:rPr lang="en-US" dirty="0"/>
              <a:t>Get max/min value: finding the element with the min/max key</a:t>
            </a:r>
          </a:p>
          <a:p>
            <a:r>
              <a:rPr lang="en-US" dirty="0"/>
              <a:t>Get next: Finding the element with the next largest/smallest key</a:t>
            </a:r>
          </a:p>
          <a:p>
            <a:r>
              <a:rPr lang="en-US" dirty="0"/>
              <a:t>Range queries: finding all values with keys in a given range</a:t>
            </a:r>
          </a:p>
        </p:txBody>
      </p:sp>
    </p:spTree>
    <p:extLst>
      <p:ext uri="{BB962C8B-B14F-4D97-AF65-F5344CB8AC3E}">
        <p14:creationId xmlns:p14="http://schemas.microsoft.com/office/powerpoint/2010/main" val="177489227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351E24"/>
      </a:dk2>
      <a:lt2>
        <a:srgbClr val="E2E5E8"/>
      </a:lt2>
      <a:accent1>
        <a:srgbClr val="E48E24"/>
      </a:accent1>
      <a:accent2>
        <a:srgbClr val="D53017"/>
      </a:accent2>
      <a:accent3>
        <a:srgbClr val="E7295F"/>
      </a:accent3>
      <a:accent4>
        <a:srgbClr val="D5179C"/>
      </a:accent4>
      <a:accent5>
        <a:srgbClr val="D029E7"/>
      </a:accent5>
      <a:accent6>
        <a:srgbClr val="7017D5"/>
      </a:accent6>
      <a:hlink>
        <a:srgbClr val="3F79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639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Cambria Math</vt:lpstr>
      <vt:lpstr>Posterama</vt:lpstr>
      <vt:lpstr>SineVTI</vt:lpstr>
      <vt:lpstr>Hashing</vt:lpstr>
      <vt:lpstr>What is hashing?</vt:lpstr>
      <vt:lpstr>What is hashing?</vt:lpstr>
      <vt:lpstr>Ordered vs Unordered</vt:lpstr>
      <vt:lpstr>What is hashing?</vt:lpstr>
      <vt:lpstr>Hashing</vt:lpstr>
      <vt:lpstr>The Black Box Approach</vt:lpstr>
      <vt:lpstr>The Black Box Approach</vt:lpstr>
      <vt:lpstr>Hashing is terrible</vt:lpstr>
      <vt:lpstr>If hashing is so terrible, why use it?</vt:lpstr>
      <vt:lpstr>Hashing benefit</vt:lpstr>
      <vt:lpstr>Hashing terminology</vt:lpstr>
      <vt:lpstr>Hashing Terminology</vt:lpstr>
      <vt:lpstr>Hashing Terminology</vt:lpstr>
      <vt:lpstr>Open Hashing</vt:lpstr>
      <vt:lpstr>Closed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Goble, William</dc:creator>
  <cp:lastModifiedBy>Goble, William</cp:lastModifiedBy>
  <cp:revision>9</cp:revision>
  <dcterms:created xsi:type="dcterms:W3CDTF">2024-04-08T12:46:42Z</dcterms:created>
  <dcterms:modified xsi:type="dcterms:W3CDTF">2024-04-15T14:20:06Z</dcterms:modified>
</cp:coreProperties>
</file>