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8D9AFB-AA19-80A8-F20D-59A38B49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Binary Trees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0BD-F496-F966-9424-7480F73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Presented by Prof. Goble</a:t>
            </a:r>
            <a:endParaRPr lang="en-US"/>
          </a:p>
          <a:p>
            <a:pPr algn="l"/>
            <a:r>
              <a:rPr lang="en-US" dirty="0"/>
              <a:t>Dickinson College Spring 2024</a:t>
            </a:r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AAEF8957-03D4-D1F5-E99B-200F02135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0" r="2041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68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FC90-855A-FC93-C0A9-9637850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7FE1-93AC-DFF8-3138-22AD0EC9A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3291-0A00-EEEA-CF4D-587D9E89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9654-1BAF-95B9-A336-232FB309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non-linear data structure which organizes data in a hierarchical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3291-0A00-EEEA-CF4D-587D9E89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9654-1BAF-95B9-A336-232FB309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non-linear data structure which organizes data in a hierarchical structure</a:t>
            </a:r>
          </a:p>
          <a:p>
            <a:r>
              <a:rPr lang="en-US" dirty="0"/>
              <a:t>A </a:t>
            </a:r>
            <a:r>
              <a:rPr lang="en-US" b="1" dirty="0"/>
              <a:t>binary tree</a:t>
            </a:r>
            <a:r>
              <a:rPr lang="en-US" dirty="0"/>
              <a:t> is a tree which has</a:t>
            </a:r>
          </a:p>
          <a:p>
            <a:pPr marL="0" lvl="1" indent="0">
              <a:buNone/>
            </a:pPr>
            <a:r>
              <a:rPr lang="en-US" dirty="0"/>
              <a:t>	- Nodes that have 0, 1, or 2 child nodes</a:t>
            </a:r>
          </a:p>
          <a:p>
            <a:pPr marL="0" lvl="1" indent="0">
              <a:buNone/>
            </a:pPr>
            <a:r>
              <a:rPr lang="en-US" dirty="0"/>
              <a:t>	- Children that are distinguishable</a:t>
            </a:r>
          </a:p>
          <a:p>
            <a:pPr marL="0" lvl="1" indent="0">
              <a:buNone/>
            </a:pPr>
            <a:r>
              <a:rPr lang="en-US" dirty="0"/>
              <a:t>		- Left and Right child Nodes</a:t>
            </a:r>
          </a:p>
          <a:p>
            <a:pPr lvl="1"/>
            <a:r>
              <a:rPr lang="en-US" dirty="0"/>
              <a:t>Binary trees have a recursive structure</a:t>
            </a:r>
          </a:p>
          <a:p>
            <a:pPr marL="0" lvl="1" indent="0">
              <a:buNone/>
            </a:pPr>
            <a:r>
              <a:rPr lang="en-US" dirty="0"/>
              <a:t>	- For any node in the tree, its left and right children are the root of a 	 smaller binary tree (also called a subtree)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F920-B74A-4441-AF17-DB01DC4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Examples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AC75AC-FE96-1150-2D6B-F270B3C385D8}"/>
              </a:ext>
            </a:extLst>
          </p:cNvPr>
          <p:cNvSpPr/>
          <p:nvPr/>
        </p:nvSpPr>
        <p:spPr>
          <a:xfrm>
            <a:off x="2024741" y="2031887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3232A0-5309-7823-30FF-61D0B5D2ABB7}"/>
              </a:ext>
            </a:extLst>
          </p:cNvPr>
          <p:cNvSpPr/>
          <p:nvPr/>
        </p:nvSpPr>
        <p:spPr>
          <a:xfrm>
            <a:off x="925284" y="3124200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62CE97-3851-4CBD-EE3F-D88AB389A267}"/>
              </a:ext>
            </a:extLst>
          </p:cNvPr>
          <p:cNvSpPr/>
          <p:nvPr/>
        </p:nvSpPr>
        <p:spPr>
          <a:xfrm>
            <a:off x="2808512" y="3124200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C318A5-DF63-234E-3102-8E04227887CC}"/>
              </a:ext>
            </a:extLst>
          </p:cNvPr>
          <p:cNvSpPr/>
          <p:nvPr/>
        </p:nvSpPr>
        <p:spPr>
          <a:xfrm>
            <a:off x="293912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9CD5F-7DA9-D879-7EEC-6E8F5B90E393}"/>
              </a:ext>
            </a:extLst>
          </p:cNvPr>
          <p:cNvSpPr/>
          <p:nvPr/>
        </p:nvSpPr>
        <p:spPr>
          <a:xfrm>
            <a:off x="1393369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A5AB4-800A-962A-AB2F-036D4CD45EAA}"/>
              </a:ext>
            </a:extLst>
          </p:cNvPr>
          <p:cNvSpPr/>
          <p:nvPr/>
        </p:nvSpPr>
        <p:spPr>
          <a:xfrm>
            <a:off x="3439884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F539DD-10F0-DDD1-F54B-75F6D065974F}"/>
              </a:ext>
            </a:extLst>
          </p:cNvPr>
          <p:cNvSpPr/>
          <p:nvPr/>
        </p:nvSpPr>
        <p:spPr>
          <a:xfrm>
            <a:off x="2416626" y="4216514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BA5D-0F20-77C4-F631-D4AB467DDBB0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1417737" y="2507359"/>
            <a:ext cx="691496" cy="6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D4D3F-6B66-6126-2A02-6AF2D5595AB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82385" y="3637213"/>
            <a:ext cx="435493" cy="56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4EBFD-FD04-2FFD-04F8-355317E23EC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1417737" y="3599672"/>
            <a:ext cx="264105" cy="60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E65925-7604-57BF-8848-C9B1648488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4567" y="2552213"/>
            <a:ext cx="348437" cy="65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34CEE1-D47F-DF87-F024-6C85A2B8AC3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2705099" y="3599672"/>
            <a:ext cx="187905" cy="61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8D98D-CE52-2540-6D7C-14EE60016E5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300965" y="3599672"/>
            <a:ext cx="223411" cy="68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1511940-7C02-01C9-5F17-517A5F74A542}"/>
              </a:ext>
            </a:extLst>
          </p:cNvPr>
          <p:cNvSpPr/>
          <p:nvPr/>
        </p:nvSpPr>
        <p:spPr>
          <a:xfrm>
            <a:off x="9095015" y="2031887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8C59D1-569D-B5B0-4EEB-E522F2170BC2}"/>
              </a:ext>
            </a:extLst>
          </p:cNvPr>
          <p:cNvSpPr/>
          <p:nvPr/>
        </p:nvSpPr>
        <p:spPr>
          <a:xfrm>
            <a:off x="7995558" y="3124200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A40F15-EF66-3D01-EB9A-7A1F487EB60A}"/>
              </a:ext>
            </a:extLst>
          </p:cNvPr>
          <p:cNvSpPr/>
          <p:nvPr/>
        </p:nvSpPr>
        <p:spPr>
          <a:xfrm>
            <a:off x="9878786" y="3124200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FD6EFD-3CCC-4F88-965D-7A622C502A62}"/>
              </a:ext>
            </a:extLst>
          </p:cNvPr>
          <p:cNvSpPr/>
          <p:nvPr/>
        </p:nvSpPr>
        <p:spPr>
          <a:xfrm>
            <a:off x="7364186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7ACA7F-92D2-1944-01C9-78829FF552C4}"/>
              </a:ext>
            </a:extLst>
          </p:cNvPr>
          <p:cNvSpPr/>
          <p:nvPr/>
        </p:nvSpPr>
        <p:spPr>
          <a:xfrm>
            <a:off x="8463643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921046-8D60-B3E2-3C5B-589990E9FD61}"/>
              </a:ext>
            </a:extLst>
          </p:cNvPr>
          <p:cNvSpPr/>
          <p:nvPr/>
        </p:nvSpPr>
        <p:spPr>
          <a:xfrm>
            <a:off x="10510158" y="42018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FACE9B-D01C-253C-6AB2-B09851EC2BB2}"/>
              </a:ext>
            </a:extLst>
          </p:cNvPr>
          <p:cNvSpPr/>
          <p:nvPr/>
        </p:nvSpPr>
        <p:spPr>
          <a:xfrm>
            <a:off x="9486900" y="4216514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B1A1F6-A62F-2A06-C603-571BDC93D46B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8488011" y="2507359"/>
            <a:ext cx="691496" cy="6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AE2681-2DAC-210D-BAF6-7D527E048B3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652659" y="3637213"/>
            <a:ext cx="435493" cy="56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0FC38-7542-67D2-7786-E4520A0A8F68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8488011" y="3599672"/>
            <a:ext cx="264105" cy="60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9E0443-B9DB-2F64-EB52-9381B2BD0AA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614841" y="2552213"/>
            <a:ext cx="348437" cy="65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CFCBD1-F5C1-6769-8267-9818A07E00EB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 flipH="1">
            <a:off x="9775373" y="3599672"/>
            <a:ext cx="187905" cy="61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587F0F-99AD-539C-536E-E7A031BF45E6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10371239" y="3599672"/>
            <a:ext cx="223411" cy="68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66CF593-A9B6-4FD3-3E0D-882BB252D6C2}"/>
              </a:ext>
            </a:extLst>
          </p:cNvPr>
          <p:cNvSpPr/>
          <p:nvPr/>
        </p:nvSpPr>
        <p:spPr>
          <a:xfrm>
            <a:off x="6553202" y="53483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B3300F-0AF7-D3C1-ED72-5510A4569E9A}"/>
              </a:ext>
            </a:extLst>
          </p:cNvPr>
          <p:cNvSpPr/>
          <p:nvPr/>
        </p:nvSpPr>
        <p:spPr>
          <a:xfrm>
            <a:off x="7652659" y="53483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0D994C-4584-E11A-7070-62DA164A2C6B}"/>
              </a:ext>
            </a:extLst>
          </p:cNvPr>
          <p:cNvCxnSpPr>
            <a:cxnSpLocks/>
            <a:stCxn id="28" idx="3"/>
            <a:endCxn id="38" idx="0"/>
          </p:cNvCxnSpPr>
          <p:nvPr/>
        </p:nvCxnSpPr>
        <p:spPr>
          <a:xfrm flipH="1">
            <a:off x="6841675" y="4677358"/>
            <a:ext cx="607003" cy="67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A79AC8-AA90-36DA-056A-6D36E36ADEB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677027" y="4746172"/>
            <a:ext cx="264105" cy="60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CD52EA3-1FFA-C47F-EEC7-21024123C88F}"/>
              </a:ext>
            </a:extLst>
          </p:cNvPr>
          <p:cNvSpPr/>
          <p:nvPr/>
        </p:nvSpPr>
        <p:spPr>
          <a:xfrm>
            <a:off x="8493456" y="5348386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D3CEF9-3A69-3885-8623-9FD6CDBD23BE}"/>
              </a:ext>
            </a:extLst>
          </p:cNvPr>
          <p:cNvCxnSpPr>
            <a:cxnSpLocks/>
            <a:stCxn id="29" idx="4"/>
            <a:endCxn id="43" idx="0"/>
          </p:cNvCxnSpPr>
          <p:nvPr/>
        </p:nvCxnSpPr>
        <p:spPr>
          <a:xfrm>
            <a:off x="8752116" y="4758936"/>
            <a:ext cx="29813" cy="5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66DA15-8154-E6A2-9442-C2D70D8603A7}"/>
              </a:ext>
            </a:extLst>
          </p:cNvPr>
          <p:cNvSpPr/>
          <p:nvPr/>
        </p:nvSpPr>
        <p:spPr>
          <a:xfrm>
            <a:off x="7071570" y="1495373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DC8E20-AA14-401E-ABBD-EC9E5ECC0487}"/>
              </a:ext>
            </a:extLst>
          </p:cNvPr>
          <p:cNvSpPr/>
          <p:nvPr/>
        </p:nvSpPr>
        <p:spPr>
          <a:xfrm>
            <a:off x="6467413" y="2310412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400064-4225-AD50-CC34-6B0B57A9A7AF}"/>
              </a:ext>
            </a:extLst>
          </p:cNvPr>
          <p:cNvSpPr/>
          <p:nvPr/>
        </p:nvSpPr>
        <p:spPr>
          <a:xfrm>
            <a:off x="5890468" y="3085329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C1E546-94C7-D0DD-2384-35A8FED41234}"/>
              </a:ext>
            </a:extLst>
          </p:cNvPr>
          <p:cNvSpPr/>
          <p:nvPr/>
        </p:nvSpPr>
        <p:spPr>
          <a:xfrm>
            <a:off x="5300045" y="4004939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B1F4E7-20A8-3D61-0214-1304C689C0CA}"/>
              </a:ext>
            </a:extLst>
          </p:cNvPr>
          <p:cNvSpPr/>
          <p:nvPr/>
        </p:nvSpPr>
        <p:spPr>
          <a:xfrm>
            <a:off x="4627729" y="4908454"/>
            <a:ext cx="576945" cy="557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8A681E-1698-71BD-8FC8-53864BC6CBE7}"/>
              </a:ext>
            </a:extLst>
          </p:cNvPr>
          <p:cNvCxnSpPr>
            <a:cxnSpLocks/>
            <a:endCxn id="47" idx="7"/>
          </p:cNvCxnSpPr>
          <p:nvPr/>
        </p:nvCxnSpPr>
        <p:spPr>
          <a:xfrm flipH="1">
            <a:off x="6959866" y="1981739"/>
            <a:ext cx="227556" cy="4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67BEF3-BE38-4F16-F970-69725616D4B1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382921" y="2798572"/>
            <a:ext cx="174299" cy="36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1BADC2-6951-C45F-8D35-3CF897B8AF46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588518" y="3573233"/>
            <a:ext cx="390338" cy="43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BF6483-2AB4-4B41-70CE-3DB02D5E70D2}"/>
              </a:ext>
            </a:extLst>
          </p:cNvPr>
          <p:cNvCxnSpPr>
            <a:cxnSpLocks/>
          </p:cNvCxnSpPr>
          <p:nvPr/>
        </p:nvCxnSpPr>
        <p:spPr>
          <a:xfrm flipH="1">
            <a:off x="5042685" y="4530319"/>
            <a:ext cx="390338" cy="43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7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3D5-22CE-2B54-BCB1-4B0A4DD5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Tree Structures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A25B45E-93CE-EED6-1D93-5E62D4AF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95" y="1641207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AC187-8199-196D-0451-46C36D77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3649"/>
            <a:ext cx="3144036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5FA60-3001-906B-41D1-E20857E96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47" y="1690688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0E04A-AA4C-01B7-D567-2EC4CC65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1773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89AA-A65E-00B4-D725-961D5C08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DEE4-0856-69F7-14B8-7C0400BF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root node</a:t>
            </a:r>
            <a:r>
              <a:rPr lang="en-US" dirty="0"/>
              <a:t>: The first node in the tree</a:t>
            </a:r>
          </a:p>
          <a:p>
            <a:r>
              <a:rPr lang="en-US" dirty="0"/>
              <a:t>An </a:t>
            </a:r>
            <a:r>
              <a:rPr lang="en-US" i="1" dirty="0"/>
              <a:t>edge</a:t>
            </a:r>
            <a:r>
              <a:rPr lang="en-US" dirty="0"/>
              <a:t> is a connecting link between two nodes</a:t>
            </a:r>
          </a:p>
          <a:p>
            <a:r>
              <a:rPr lang="en-US" dirty="0"/>
              <a:t>A </a:t>
            </a:r>
            <a:r>
              <a:rPr lang="en-US" i="1" dirty="0"/>
              <a:t>parent node</a:t>
            </a:r>
            <a:r>
              <a:rPr lang="en-US" dirty="0"/>
              <a:t>: is any node in a tree which has a child/children</a:t>
            </a:r>
          </a:p>
          <a:p>
            <a:pPr marL="0" indent="0">
              <a:buNone/>
            </a:pPr>
            <a:r>
              <a:rPr lang="en-US" dirty="0"/>
              <a:t>	- A node which is a predecessor of any other node is also  	referred to as a parent node</a:t>
            </a:r>
          </a:p>
          <a:p>
            <a:r>
              <a:rPr lang="en-US" dirty="0"/>
              <a:t>A </a:t>
            </a:r>
            <a:r>
              <a:rPr lang="en-US" i="1" dirty="0"/>
              <a:t>child node</a:t>
            </a:r>
            <a:r>
              <a:rPr lang="en-US" dirty="0"/>
              <a:t>: any node which is a descendant of any other node</a:t>
            </a:r>
          </a:p>
          <a:p>
            <a:r>
              <a:rPr lang="en-US" dirty="0"/>
              <a:t>A </a:t>
            </a:r>
            <a:r>
              <a:rPr lang="en-US" i="1" dirty="0"/>
              <a:t>path</a:t>
            </a:r>
            <a:r>
              <a:rPr lang="en-US" dirty="0"/>
              <a:t> is a sequence of nodes and edges between two nodes</a:t>
            </a:r>
          </a:p>
        </p:txBody>
      </p:sp>
    </p:spTree>
    <p:extLst>
      <p:ext uri="{BB962C8B-B14F-4D97-AF65-F5344CB8AC3E}">
        <p14:creationId xmlns:p14="http://schemas.microsoft.com/office/powerpoint/2010/main" val="22591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D876-01F2-82AE-C106-7C63E13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327D-1364-8CB2-C889-D14E2532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Sibling Nodes</a:t>
            </a:r>
            <a:r>
              <a:rPr lang="en-US" dirty="0"/>
              <a:t>: Any nodes which has the same parent as other nodes</a:t>
            </a:r>
          </a:p>
          <a:p>
            <a:r>
              <a:rPr lang="en-US" i="1" dirty="0"/>
              <a:t>Leaf Nodes</a:t>
            </a:r>
            <a:r>
              <a:rPr lang="en-US" dirty="0"/>
              <a:t>: In any tree, the node which does not have any children are referred to as </a:t>
            </a:r>
            <a:r>
              <a:rPr lang="en-US" i="1" dirty="0"/>
              <a:t>leaves</a:t>
            </a:r>
          </a:p>
          <a:p>
            <a:r>
              <a:rPr lang="en-US" dirty="0"/>
              <a:t>An </a:t>
            </a:r>
            <a:r>
              <a:rPr lang="en-US" i="1" dirty="0"/>
              <a:t>Internal Node</a:t>
            </a:r>
            <a:r>
              <a:rPr lang="en-US" dirty="0"/>
              <a:t>: Any node which has at least one child</a:t>
            </a:r>
          </a:p>
          <a:p>
            <a:pPr marL="0" indent="0">
              <a:buNone/>
            </a:pPr>
            <a:r>
              <a:rPr lang="en-US" dirty="0"/>
              <a:t>	- Every non-leaf node is an internal node</a:t>
            </a:r>
          </a:p>
        </p:txBody>
      </p:sp>
    </p:spTree>
    <p:extLst>
      <p:ext uri="{BB962C8B-B14F-4D97-AF65-F5344CB8AC3E}">
        <p14:creationId xmlns:p14="http://schemas.microsoft.com/office/powerpoint/2010/main" val="119161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6613-C24D-1E39-93DD-E4A0CE5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Degree/Arity/Order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0E12-8440-E14E-AF62-487F3A83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degree/arity/order of a tree refers to the maximum number of children each node can have</a:t>
            </a:r>
          </a:p>
          <a:p>
            <a:r>
              <a:rPr lang="en-US" dirty="0"/>
              <a:t>Nodes of a </a:t>
            </a:r>
            <a:r>
              <a:rPr lang="en-US" i="1" dirty="0"/>
              <a:t>k–</a:t>
            </a:r>
            <a:r>
              <a:rPr lang="en-US" i="1" dirty="0" err="1"/>
              <a:t>ary</a:t>
            </a:r>
            <a:r>
              <a:rPr lang="en-US" dirty="0"/>
              <a:t> tree can </a:t>
            </a:r>
            <a:r>
              <a:rPr lang="en-US" u="sng" dirty="0"/>
              <a:t>each</a:t>
            </a:r>
            <a:r>
              <a:rPr lang="en-US" dirty="0"/>
              <a:t> have at most </a:t>
            </a:r>
            <a:r>
              <a:rPr lang="en-US" i="1" dirty="0"/>
              <a:t>k</a:t>
            </a:r>
            <a:r>
              <a:rPr lang="en-US" dirty="0"/>
              <a:t> children</a:t>
            </a:r>
          </a:p>
          <a:p>
            <a:r>
              <a:rPr lang="en-US" dirty="0"/>
              <a:t>The </a:t>
            </a:r>
            <a:r>
              <a:rPr lang="en-US" i="1" dirty="0"/>
              <a:t>height</a:t>
            </a:r>
            <a:r>
              <a:rPr lang="en-US" dirty="0"/>
              <a:t> of a node refers to the total number of edges from leaf to that node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i="1" dirty="0"/>
              <a:t>depth</a:t>
            </a:r>
            <a:r>
              <a:rPr lang="en-US" dirty="0"/>
              <a:t> of a node refers to the total number of edges from the </a:t>
            </a:r>
            <a:r>
              <a:rPr lang="en-US" i="1" dirty="0"/>
              <a:t>root</a:t>
            </a:r>
            <a:r>
              <a:rPr lang="en-US" dirty="0"/>
              <a:t> to that node</a:t>
            </a:r>
          </a:p>
        </p:txBody>
      </p:sp>
    </p:spTree>
    <p:extLst>
      <p:ext uri="{BB962C8B-B14F-4D97-AF65-F5344CB8AC3E}">
        <p14:creationId xmlns:p14="http://schemas.microsoft.com/office/powerpoint/2010/main" val="242780281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338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Posterama</vt:lpstr>
      <vt:lpstr>SineVTI</vt:lpstr>
      <vt:lpstr>Binary Trees</vt:lpstr>
      <vt:lpstr>Trees</vt:lpstr>
      <vt:lpstr>Tree Definition</vt:lpstr>
      <vt:lpstr>Tree Definition</vt:lpstr>
      <vt:lpstr>Binary Tree Examples</vt:lpstr>
      <vt:lpstr>Some Common Tree Structures</vt:lpstr>
      <vt:lpstr>Tree Terminology</vt:lpstr>
      <vt:lpstr>Tree Terminology Cont.</vt:lpstr>
      <vt:lpstr>Degree/Arity/Order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Goble, William</dc:creator>
  <cp:lastModifiedBy>Goble, William</cp:lastModifiedBy>
  <cp:revision>2</cp:revision>
  <dcterms:created xsi:type="dcterms:W3CDTF">2024-02-26T13:48:41Z</dcterms:created>
  <dcterms:modified xsi:type="dcterms:W3CDTF">2024-02-26T15:21:50Z</dcterms:modified>
</cp:coreProperties>
</file>