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73" r:id="rId3"/>
    <p:sldId id="257" r:id="rId4"/>
    <p:sldId id="258" r:id="rId5"/>
    <p:sldId id="260" r:id="rId6"/>
    <p:sldId id="270" r:id="rId7"/>
    <p:sldId id="264" r:id="rId8"/>
    <p:sldId id="261" r:id="rId9"/>
    <p:sldId id="271" r:id="rId10"/>
    <p:sldId id="265" r:id="rId11"/>
    <p:sldId id="263" r:id="rId12"/>
    <p:sldId id="272" r:id="rId13"/>
    <p:sldId id="266" r:id="rId14"/>
    <p:sldId id="267" r:id="rId15"/>
    <p:sldId id="274" r:id="rId16"/>
    <p:sldId id="275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6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6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4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934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F1DCD9-4684-4B84-AD73-6652C8BA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F1F88E8F-D213-B3A6-EA42-7EBB838210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5"/>
          <a:stretch/>
        </p:blipFill>
        <p:spPr>
          <a:xfrm>
            <a:off x="20" y="10"/>
            <a:ext cx="12199237" cy="6857989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4BE6A732-8124-4A59-8EC9-BF4A1648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2226538" y="-2233466"/>
            <a:ext cx="6858000" cy="11324929"/>
          </a:xfrm>
          <a:custGeom>
            <a:avLst/>
            <a:gdLst>
              <a:gd name="connsiteX0" fmla="*/ 0 w 6858000"/>
              <a:gd name="connsiteY0" fmla="*/ 9303227 h 11262142"/>
              <a:gd name="connsiteX1" fmla="*/ 0 w 6858000"/>
              <a:gd name="connsiteY1" fmla="*/ 6495555 h 11262142"/>
              <a:gd name="connsiteX2" fmla="*/ 1 w 6858000"/>
              <a:gd name="connsiteY2" fmla="*/ 6495555 h 11262142"/>
              <a:gd name="connsiteX3" fmla="*/ 1 w 6858000"/>
              <a:gd name="connsiteY3" fmla="*/ 0 h 11262142"/>
              <a:gd name="connsiteX4" fmla="*/ 6858000 w 6858000"/>
              <a:gd name="connsiteY4" fmla="*/ 6015407 h 11262142"/>
              <a:gd name="connsiteX5" fmla="*/ 6858000 w 6858000"/>
              <a:gd name="connsiteY5" fmla="*/ 8999698 h 11262142"/>
              <a:gd name="connsiteX6" fmla="*/ 6858000 w 6858000"/>
              <a:gd name="connsiteY6" fmla="*/ 11262142 h 11262142"/>
              <a:gd name="connsiteX7" fmla="*/ 1 w 6858000"/>
              <a:gd name="connsiteY7" fmla="*/ 11262142 h 11262142"/>
              <a:gd name="connsiteX8" fmla="*/ 1 w 6858000"/>
              <a:gd name="connsiteY8" fmla="*/ 9303227 h 1126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1262142">
                <a:moveTo>
                  <a:pt x="0" y="9303227"/>
                </a:moveTo>
                <a:lnTo>
                  <a:pt x="0" y="6495555"/>
                </a:lnTo>
                <a:lnTo>
                  <a:pt x="1" y="6495555"/>
                </a:lnTo>
                <a:lnTo>
                  <a:pt x="1" y="0"/>
                </a:lnTo>
                <a:lnTo>
                  <a:pt x="6858000" y="6015407"/>
                </a:lnTo>
                <a:lnTo>
                  <a:pt x="6858000" y="8999698"/>
                </a:lnTo>
                <a:lnTo>
                  <a:pt x="6858000" y="11262142"/>
                </a:lnTo>
                <a:lnTo>
                  <a:pt x="1" y="11262142"/>
                </a:lnTo>
                <a:lnTo>
                  <a:pt x="1" y="9303227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68AE1-A778-1037-966B-FBE7B82E9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0" y="1061686"/>
            <a:ext cx="8266139" cy="3793336"/>
          </a:xfrm>
        </p:spPr>
        <p:txBody>
          <a:bodyPr anchor="t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Generics and Linear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3A279-B2F0-8F89-70D3-4D8DD929B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264677" cy="73299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Presented by Prof. Goble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Dickinson College Spring 2024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DAA6A4-1F42-460B-A500-921EEB4BC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7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1DF7-6061-3C3F-08C8-DFF124A3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6685-11F3-A342-C9C5-E513E862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967C0-3EE1-AA7A-9E72-4C23F93FA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660650"/>
            <a:ext cx="9905999" cy="2431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A8BC4A-332A-99D9-285E-8CFFAB11A40A}"/>
              </a:ext>
            </a:extLst>
          </p:cNvPr>
          <p:cNvSpPr/>
          <p:nvPr/>
        </p:nvSpPr>
        <p:spPr>
          <a:xfrm>
            <a:off x="5602671" y="4717831"/>
            <a:ext cx="767255" cy="24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2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1963C-8418-0D7B-6079-C3C8745D3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EB7E-D1A4-DD33-52E1-A121CA81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BFD4F-7E2C-E257-3882-A777504E5A6B}"/>
              </a:ext>
            </a:extLst>
          </p:cNvPr>
          <p:cNvSpPr txBox="1"/>
          <p:nvPr/>
        </p:nvSpPr>
        <p:spPr>
          <a:xfrm>
            <a:off x="1143000" y="2039007"/>
            <a:ext cx="9879724" cy="129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queue models a line of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Operates in a First In First Out Model - FIFO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four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328699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9B1F-ADB8-6B8C-44A3-7F493D1A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71BB-ED6D-C5DA-0B33-549617C61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2425-A52B-46C0-5606-32F734CD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1072" y="3429000"/>
            <a:ext cx="4798979" cy="2461098"/>
          </a:xfrm>
        </p:spPr>
        <p:txBody>
          <a:bodyPr/>
          <a:lstStyle/>
          <a:p>
            <a:r>
              <a:rPr lang="en-US" dirty="0"/>
              <a:t>size</a:t>
            </a:r>
          </a:p>
          <a:p>
            <a:r>
              <a:rPr lang="en-US" dirty="0"/>
              <a:t>add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DCEB2-B15C-19BF-A63D-429DB850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07427" y="3399905"/>
            <a:ext cx="4798980" cy="2461098"/>
          </a:xfrm>
        </p:spPr>
        <p:txBody>
          <a:bodyPr/>
          <a:lstStyle/>
          <a:p>
            <a:r>
              <a:rPr lang="en-US" dirty="0"/>
              <a:t>remove</a:t>
            </a:r>
          </a:p>
          <a:p>
            <a:r>
              <a:rPr lang="en-US" dirty="0"/>
              <a:t>peek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DF28F-7359-1C61-0529-FEF1D9DFBA4A}"/>
              </a:ext>
            </a:extLst>
          </p:cNvPr>
          <p:cNvSpPr txBox="1"/>
          <p:nvPr/>
        </p:nvSpPr>
        <p:spPr>
          <a:xfrm>
            <a:off x="1143000" y="2039007"/>
            <a:ext cx="9879724" cy="129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queue models a line of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Operates in a First In First Out Model - FIFO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four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402373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7663-AA47-2C7D-0BD6-71F70589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4960-2F98-90D1-0E23-CF2F04711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76C5A-4A98-BA74-718C-309740D30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0" y="2968607"/>
            <a:ext cx="12050020" cy="22143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8717E3-00BB-3421-E418-4B62E7717897}"/>
              </a:ext>
            </a:extLst>
          </p:cNvPr>
          <p:cNvSpPr/>
          <p:nvPr/>
        </p:nvSpPr>
        <p:spPr>
          <a:xfrm>
            <a:off x="8072602" y="4770382"/>
            <a:ext cx="661495" cy="243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0D7F-7244-584D-71DB-5F92F46C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B9F7-456C-CA4F-BBD7-CC2AB66A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we’ve seen, we are able to implement linear structures in a number of different ways</a:t>
            </a:r>
          </a:p>
          <a:p>
            <a:r>
              <a:rPr lang="en-US" dirty="0"/>
              <a:t>Specifically there are two we can focus on</a:t>
            </a:r>
          </a:p>
        </p:txBody>
      </p:sp>
    </p:spTree>
    <p:extLst>
      <p:ext uri="{BB962C8B-B14F-4D97-AF65-F5344CB8AC3E}">
        <p14:creationId xmlns:p14="http://schemas.microsoft.com/office/powerpoint/2010/main" val="205700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1C68D-806D-5939-C2FB-8AB9FCAC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870E-0FF0-5FA8-78D9-E4593B2F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466CD-4D27-4E90-DF03-BDCD6CB15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we’ve seen, we are able to implement linear structures in a number of different ways</a:t>
            </a:r>
          </a:p>
          <a:p>
            <a:r>
              <a:rPr lang="en-US" dirty="0"/>
              <a:t>Specifically there are two we can focus on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3847427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92A0F-C762-B6D6-14AE-24A8174F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4C3D-122D-F7FA-168A-960E76E2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7A6E-D801-BF0E-4692-08B39CC6D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we’ve seen, we are able to implement linear structures in a number of different ways</a:t>
            </a:r>
          </a:p>
          <a:p>
            <a:r>
              <a:rPr lang="en-US" dirty="0"/>
              <a:t>Specifically there are two we can focus on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Arrays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Linked List</a:t>
            </a:r>
          </a:p>
        </p:txBody>
      </p:sp>
    </p:spTree>
    <p:extLst>
      <p:ext uri="{BB962C8B-B14F-4D97-AF65-F5344CB8AC3E}">
        <p14:creationId xmlns:p14="http://schemas.microsoft.com/office/powerpoint/2010/main" val="232863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596E-DA0B-DB96-7D07-0C010CBD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78EA-F702-1D83-3A5A-1978D63B9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Backing Store</a:t>
            </a:r>
            <a:r>
              <a:rPr lang="en-US" dirty="0"/>
              <a:t> refers to the way the data behind the ADT implementation is stored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Array, linked list, etc. </a:t>
            </a:r>
          </a:p>
          <a:p>
            <a:r>
              <a:rPr lang="en-US" dirty="0"/>
              <a:t>The different implementations should have the same </a:t>
            </a:r>
            <a:r>
              <a:rPr lang="en-US" i="1" dirty="0"/>
              <a:t>functionality</a:t>
            </a:r>
            <a:r>
              <a:rPr lang="en-US" dirty="0"/>
              <a:t> but different </a:t>
            </a:r>
            <a:r>
              <a:rPr lang="en-US" i="1" dirty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4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2166-6F52-F1EF-D05B-A641CF19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ADT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0DC2-1077-F734-361D-C93178DC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BAAE7-38FF-71C2-AF19-80AC84C1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1" y="2233833"/>
            <a:ext cx="5817681" cy="43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ECD-2BC9-D370-8668-1FC6116E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04DF-18FD-2A3F-858C-27DB26B0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Data Type (ADT)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A theoretical understanding of how we want to organize and work with our data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The interface of the ADT is defined in terms of a type and a set of operations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The ADT does </a:t>
            </a:r>
            <a:r>
              <a:rPr lang="en-US" dirty="0"/>
              <a:t>not</a:t>
            </a:r>
            <a:r>
              <a:rPr lang="en-US" i="0" dirty="0"/>
              <a:t> specify how the data type is implemented</a:t>
            </a:r>
          </a:p>
          <a:p>
            <a:r>
              <a:rPr lang="en-US" dirty="0"/>
              <a:t>Data Structure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The actual implementation of an ADT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i="0" dirty="0"/>
              <a:t>In OOP, this is a class with member functions and member data</a:t>
            </a:r>
          </a:p>
        </p:txBody>
      </p:sp>
    </p:spTree>
    <p:extLst>
      <p:ext uri="{BB962C8B-B14F-4D97-AF65-F5344CB8AC3E}">
        <p14:creationId xmlns:p14="http://schemas.microsoft.com/office/powerpoint/2010/main" val="63082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5B04-24AA-4BF9-BB6B-5CA80D8E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8E52B-E8DF-08F9-3760-4399A878F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8449-5B2D-614B-8CAB-6C3ADBFE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9029-D3E0-AF55-19C5-A39A01CE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COMP132 you were introduced to three types of linear structures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115647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E88A-D5CE-A886-30E5-D9298F8C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A0002-9D15-0333-01D3-B975F0C178FB}"/>
              </a:ext>
            </a:extLst>
          </p:cNvPr>
          <p:cNvSpPr txBox="1"/>
          <p:nvPr/>
        </p:nvSpPr>
        <p:spPr>
          <a:xfrm>
            <a:off x="1143000" y="2039007"/>
            <a:ext cx="9879724" cy="88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list is an ordered collection of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six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166458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286C-BAD9-C867-5B44-0EAE4AB3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CCD0-55EC-7D68-44BF-FEC09C25D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B897-B107-C713-4849-E6B807D5B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1483" y="2922069"/>
            <a:ext cx="4798979" cy="2461098"/>
          </a:xfrm>
        </p:spPr>
        <p:txBody>
          <a:bodyPr/>
          <a:lstStyle/>
          <a:p>
            <a:r>
              <a:rPr lang="en-US" dirty="0"/>
              <a:t>size</a:t>
            </a:r>
          </a:p>
          <a:p>
            <a:r>
              <a:rPr lang="en-US" dirty="0"/>
              <a:t>get</a:t>
            </a:r>
          </a:p>
          <a:p>
            <a:r>
              <a:rPr lang="en-US" dirty="0"/>
              <a:t>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7868F-F5BD-B43A-91A3-4685F4DC7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91206" y="2922069"/>
            <a:ext cx="4798980" cy="2461098"/>
          </a:xfrm>
        </p:spPr>
        <p:txBody>
          <a:bodyPr/>
          <a:lstStyle/>
          <a:p>
            <a:r>
              <a:rPr lang="en-US" dirty="0"/>
              <a:t>add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7F1F8-EBA4-7FD6-F8AE-67D8F2BBBF24}"/>
              </a:ext>
            </a:extLst>
          </p:cNvPr>
          <p:cNvSpPr txBox="1"/>
          <p:nvPr/>
        </p:nvSpPr>
        <p:spPr>
          <a:xfrm>
            <a:off x="1143000" y="2039007"/>
            <a:ext cx="9879724" cy="88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list is an ordered collection of object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six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1485857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36D1-122C-F61B-72DE-773C7F66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B337-A906-4AA8-8CD4-D4AFD8A3E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2DD67-E285-0D23-7AF3-AD28A86CB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3" y="2691033"/>
            <a:ext cx="10766972" cy="22667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7AE23B-4AF4-7455-9B73-92545D6065AE}"/>
              </a:ext>
            </a:extLst>
          </p:cNvPr>
          <p:cNvSpPr/>
          <p:nvPr/>
        </p:nvSpPr>
        <p:spPr>
          <a:xfrm>
            <a:off x="3373821" y="4603531"/>
            <a:ext cx="767255" cy="24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01D81-9681-7AB4-9861-FDF511F67F89}"/>
              </a:ext>
            </a:extLst>
          </p:cNvPr>
          <p:cNvSpPr/>
          <p:nvPr/>
        </p:nvSpPr>
        <p:spPr>
          <a:xfrm>
            <a:off x="6742387" y="4603531"/>
            <a:ext cx="856592" cy="24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7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795DB-DFCB-A2A8-B470-9030995D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20CB-FF4F-0929-567F-F83CD69F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F3726-949C-2536-92CF-233294ED77AB}"/>
              </a:ext>
            </a:extLst>
          </p:cNvPr>
          <p:cNvSpPr txBox="1"/>
          <p:nvPr/>
        </p:nvSpPr>
        <p:spPr>
          <a:xfrm>
            <a:off x="1143000" y="2039007"/>
            <a:ext cx="9879724" cy="129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stack models a pile of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Operates in a Last In First Out Model - LIFO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four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72977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C7226-4035-8835-4B7A-2A63A7665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33C1-3E21-9BA8-9479-F364B26E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E0C3-8402-BD8B-C451-2A6C3A057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1072" y="3429000"/>
            <a:ext cx="4798979" cy="2461098"/>
          </a:xfrm>
        </p:spPr>
        <p:txBody>
          <a:bodyPr/>
          <a:lstStyle/>
          <a:p>
            <a:r>
              <a:rPr lang="en-US" dirty="0"/>
              <a:t>size</a:t>
            </a:r>
          </a:p>
          <a:p>
            <a:r>
              <a:rPr lang="en-US" dirty="0"/>
              <a:t>push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2C49D-B0D4-0811-8F24-F58D2FD69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07427" y="3399905"/>
            <a:ext cx="4798980" cy="2461098"/>
          </a:xfrm>
        </p:spPr>
        <p:txBody>
          <a:bodyPr/>
          <a:lstStyle/>
          <a:p>
            <a:r>
              <a:rPr lang="en-US" dirty="0"/>
              <a:t>pop</a:t>
            </a:r>
          </a:p>
          <a:p>
            <a:r>
              <a:rPr lang="en-US" dirty="0"/>
              <a:t>peek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4E9D3-ADFD-56F5-EA77-EC1EA7EF2986}"/>
              </a:ext>
            </a:extLst>
          </p:cNvPr>
          <p:cNvSpPr txBox="1"/>
          <p:nvPr/>
        </p:nvSpPr>
        <p:spPr>
          <a:xfrm>
            <a:off x="1143000" y="2039007"/>
            <a:ext cx="9879724" cy="129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stack models a pile of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Operates in a Last In First Out Model - LIFO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each implementation there are four basic operations </a:t>
            </a:r>
          </a:p>
        </p:txBody>
      </p:sp>
    </p:spTree>
    <p:extLst>
      <p:ext uri="{BB962C8B-B14F-4D97-AF65-F5344CB8AC3E}">
        <p14:creationId xmlns:p14="http://schemas.microsoft.com/office/powerpoint/2010/main" val="122239057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A"/>
      </a:accent1>
      <a:accent2>
        <a:srgbClr val="B13B99"/>
      </a:accent2>
      <a:accent3>
        <a:srgbClr val="AA4DC3"/>
      </a:accent3>
      <a:accent4>
        <a:srgbClr val="6C42B4"/>
      </a:accent4>
      <a:accent5>
        <a:srgbClr val="4D52C3"/>
      </a:accent5>
      <a:accent6>
        <a:srgbClr val="3B72B1"/>
      </a:accent6>
      <a:hlink>
        <a:srgbClr val="4E3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390</Words>
  <Application>Microsoft Macintosh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Walbaum Display</vt:lpstr>
      <vt:lpstr>RegattaVTI</vt:lpstr>
      <vt:lpstr>Generics and Linear Structures</vt:lpstr>
      <vt:lpstr>Review</vt:lpstr>
      <vt:lpstr>Linear Structures</vt:lpstr>
      <vt:lpstr>Linear Structures</vt:lpstr>
      <vt:lpstr>List ADT</vt:lpstr>
      <vt:lpstr>List ADT</vt:lpstr>
      <vt:lpstr>List Implementation</vt:lpstr>
      <vt:lpstr>Stack ADT</vt:lpstr>
      <vt:lpstr>Stack ADT</vt:lpstr>
      <vt:lpstr>Stack Implementation</vt:lpstr>
      <vt:lpstr>Queue ADT</vt:lpstr>
      <vt:lpstr>Queue ADT</vt:lpstr>
      <vt:lpstr>Queue ADT</vt:lpstr>
      <vt:lpstr>Linear Structure Implementation</vt:lpstr>
      <vt:lpstr>Linear Structure Implementation</vt:lpstr>
      <vt:lpstr>Linear Structure Implementation</vt:lpstr>
      <vt:lpstr>Backing Store</vt:lpstr>
      <vt:lpstr>Linear ADT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and Linear Structures</dc:title>
  <dc:creator>Goble, William</dc:creator>
  <cp:lastModifiedBy>Goble, William</cp:lastModifiedBy>
  <cp:revision>5</cp:revision>
  <dcterms:created xsi:type="dcterms:W3CDTF">2024-02-12T13:38:21Z</dcterms:created>
  <dcterms:modified xsi:type="dcterms:W3CDTF">2024-02-13T22:03:35Z</dcterms:modified>
</cp:coreProperties>
</file>