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/>
    <p:restoredTop sz="96327"/>
  </p:normalViewPr>
  <p:slideViewPr>
    <p:cSldViewPr snapToGrid="0">
      <p:cViewPr varScale="1">
        <p:scale>
          <a:sx n="157" d="100"/>
          <a:sy n="15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8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4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6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AD6BC-CE65-FE16-A4DB-86D72E5DB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4605F-8714-7E11-880B-6CFCD8EB2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3" y="3812134"/>
            <a:ext cx="4037491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Presented by Prof. Goble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Dickinson College Spring 2024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6AEB940C-9695-744A-53C9-F50CB383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0" r="8207" b="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6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7C6E-D8E9-B165-AE02-64B3CDD0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C33F-A130-E432-0EFA-C4D2C78B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59" y="2361046"/>
            <a:ext cx="8085282" cy="3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4D5A-8FCB-E825-C0CB-054058FD0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6172-8404-553C-4995-FA1791B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3119F-EF90-33B9-A315-575B0008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87" y="2532761"/>
            <a:ext cx="7819225" cy="27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6C31-25B0-9335-EE57-30D963C3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86D9-0793-7794-D8E8-B09102B7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778FA-8788-B199-CE4D-E94177E4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17" y="2859230"/>
            <a:ext cx="8526365" cy="18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CB66-BBBB-CEFB-E99E-D76670E9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3B5C-8958-D04A-4A78-0BDAE6B0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we talk about analyzing algorithms we are trying to </a:t>
            </a:r>
            <a:r>
              <a:rPr lang="en-US" i="1" dirty="0"/>
              <a:t>estimate</a:t>
            </a:r>
            <a:r>
              <a:rPr lang="en-US" dirty="0"/>
              <a:t> and set a </a:t>
            </a:r>
            <a:r>
              <a:rPr lang="en-US" i="1" dirty="0"/>
              <a:t>bound</a:t>
            </a:r>
            <a:r>
              <a:rPr lang="en-US" dirty="0"/>
              <a:t> around the run time and space requirement</a:t>
            </a:r>
          </a:p>
          <a:p>
            <a:pPr lvl="1"/>
            <a:r>
              <a:rPr lang="en-US" dirty="0"/>
              <a:t>Given a variety of inputs, can we determine the overall growth rate that the run-time takes?</a:t>
            </a:r>
          </a:p>
        </p:txBody>
      </p:sp>
    </p:spTree>
    <p:extLst>
      <p:ext uri="{BB962C8B-B14F-4D97-AF65-F5344CB8AC3E}">
        <p14:creationId xmlns:p14="http://schemas.microsoft.com/office/powerpoint/2010/main" val="41448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478B-7497-2E23-1EB9-CCF58F5A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How can we compare algorithms?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7A346-6385-C595-8802-F264D20F0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3661-1249-94A9-12FC-9FA97194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2961-D1C2-E1A9-A5E9-F2526A09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the best way to compare two algorithms against each other?</a:t>
            </a:r>
          </a:p>
          <a:p>
            <a:pPr lvl="2"/>
            <a:r>
              <a:rPr lang="en-US" b="1" dirty="0"/>
              <a:t>Empirical Method</a:t>
            </a:r>
            <a:r>
              <a:rPr lang="en-US" dirty="0"/>
              <a:t>: Code up the algorithm in a given programming language and run the program with lots of different inputs of different sizes and see how long it takes.</a:t>
            </a:r>
          </a:p>
          <a:p>
            <a:pPr lvl="3"/>
            <a:r>
              <a:rPr lang="en-US" dirty="0"/>
              <a:t>Are there weaknesses in this?</a:t>
            </a:r>
          </a:p>
          <a:p>
            <a:pPr lvl="2"/>
            <a:r>
              <a:rPr lang="en-US" b="1" dirty="0"/>
              <a:t>Analytical Method</a:t>
            </a:r>
            <a:r>
              <a:rPr lang="en-US" dirty="0"/>
              <a:t>: Carefully examine the algorithm or program and determine how the program would perform for different input sizes</a:t>
            </a:r>
          </a:p>
          <a:p>
            <a:pPr lvl="3"/>
            <a:r>
              <a:rPr lang="en-US" dirty="0"/>
              <a:t>This approach allows us to visualize a graph for the overall performance of the algorithm</a:t>
            </a:r>
          </a:p>
          <a:p>
            <a:pPr lvl="3"/>
            <a:r>
              <a:rPr lang="en-US" dirty="0"/>
              <a:t>The analytical method will be the focus of our studies</a:t>
            </a:r>
          </a:p>
        </p:txBody>
      </p:sp>
    </p:spTree>
    <p:extLst>
      <p:ext uri="{BB962C8B-B14F-4D97-AF65-F5344CB8AC3E}">
        <p14:creationId xmlns:p14="http://schemas.microsoft.com/office/powerpoint/2010/main" val="322751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C8CEB-4F66-D7E1-3B13-08E49148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847758"/>
            <a:ext cx="10177167" cy="5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906FF-B992-F27C-1C82-056B3D48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47" y="1056701"/>
            <a:ext cx="9298906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97D-7760-633A-BEAC-B33514C4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36A2-07D8-1509-29B3-047CFBBB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Focused on two aspects: size and number of basic operations</a:t>
            </a:r>
          </a:p>
          <a:p>
            <a:pPr lvl="2"/>
            <a:r>
              <a:rPr lang="en-US" dirty="0"/>
              <a:t>Both can be rather vague terms</a:t>
            </a:r>
          </a:p>
          <a:p>
            <a:pPr lvl="1"/>
            <a:r>
              <a:rPr lang="en-US" b="1" dirty="0"/>
              <a:t>Size</a:t>
            </a:r>
            <a:r>
              <a:rPr lang="en-US" dirty="0"/>
              <a:t>: Is often considered as the number of inputs that our algorithm is trying to process</a:t>
            </a:r>
          </a:p>
          <a:p>
            <a:pPr lvl="1"/>
            <a:r>
              <a:rPr lang="en-US" b="1" dirty="0"/>
              <a:t>Basic Operations</a:t>
            </a:r>
            <a:r>
              <a:rPr lang="en-US" dirty="0"/>
              <a:t>: Refers to any operations whose time to complete does not depend on the particular value of its operands</a:t>
            </a:r>
          </a:p>
          <a:p>
            <a:pPr lvl="2"/>
            <a:r>
              <a:rPr lang="en-US" b="1" dirty="0"/>
              <a:t>Examples:</a:t>
            </a:r>
          </a:p>
          <a:p>
            <a:pPr lvl="3"/>
            <a:r>
              <a:rPr lang="en-US" dirty="0"/>
              <a:t>Assigning a value to a variable</a:t>
            </a:r>
          </a:p>
          <a:p>
            <a:pPr lvl="3"/>
            <a:r>
              <a:rPr lang="en-US" dirty="0"/>
              <a:t>Looking up the value of a particular element in an array</a:t>
            </a:r>
          </a:p>
          <a:p>
            <a:pPr lvl="3"/>
            <a:r>
              <a:rPr lang="en-US" dirty="0"/>
              <a:t>Comparing two values</a:t>
            </a:r>
          </a:p>
          <a:p>
            <a:pPr lvl="3"/>
            <a:r>
              <a:rPr lang="en-US" dirty="0"/>
              <a:t>Incrementing/Decrementing a value</a:t>
            </a:r>
          </a:p>
          <a:p>
            <a:pPr lvl="3"/>
            <a:r>
              <a:rPr lang="en-US" dirty="0"/>
              <a:t>Basic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73564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CCB8-B54B-453C-49E0-B596560A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A880-B3DF-13AC-422F-788D8597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Since a basic operation </a:t>
            </a:r>
            <a:r>
              <a:rPr lang="en-US" i="1" dirty="0"/>
              <a:t>cannot</a:t>
            </a:r>
            <a:r>
              <a:rPr lang="en-US" dirty="0"/>
              <a:t> depend on the size of the value</a:t>
            </a:r>
          </a:p>
          <a:p>
            <a:pPr lvl="2"/>
            <a:r>
              <a:rPr lang="en-US" dirty="0"/>
              <a:t>Summing two value together?</a:t>
            </a:r>
          </a:p>
          <a:p>
            <a:pPr lvl="3"/>
            <a:r>
              <a:rPr lang="en-US" dirty="0"/>
              <a:t>Yes, this is a basic operation</a:t>
            </a:r>
          </a:p>
          <a:p>
            <a:pPr lvl="2"/>
            <a:r>
              <a:rPr lang="en-US" dirty="0"/>
              <a:t>Summing the contents of an array containing </a:t>
            </a:r>
            <a:r>
              <a:rPr lang="en-US" i="1" dirty="0"/>
              <a:t>n</a:t>
            </a:r>
            <a:r>
              <a:rPr lang="en-US" dirty="0"/>
              <a:t> elements?</a:t>
            </a:r>
          </a:p>
          <a:p>
            <a:pPr lvl="3"/>
            <a:r>
              <a:rPr lang="en-US" dirty="0"/>
              <a:t>No, this is </a:t>
            </a:r>
            <a:r>
              <a:rPr lang="en-US" b="1" dirty="0"/>
              <a:t>not</a:t>
            </a:r>
            <a:r>
              <a:rPr lang="en-US" dirty="0"/>
              <a:t> a basic operation since its time of completion is dependent on the value of </a:t>
            </a:r>
            <a:r>
              <a:rPr lang="en-US" i="1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7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944F6-E3F2-6A50-521D-4D713CA7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basic operations here?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694C5-4BD3-2F3D-E212-BA1124C1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205375"/>
            <a:ext cx="6867248" cy="28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5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11C1B"/>
      </a:dk2>
      <a:lt2>
        <a:srgbClr val="F0F3F3"/>
      </a:lt2>
      <a:accent1>
        <a:srgbClr val="C3524D"/>
      </a:accent1>
      <a:accent2>
        <a:srgbClr val="B13B67"/>
      </a:accent2>
      <a:accent3>
        <a:srgbClr val="C34DAA"/>
      </a:accent3>
      <a:accent4>
        <a:srgbClr val="993BB1"/>
      </a:accent4>
      <a:accent5>
        <a:srgbClr val="794DC3"/>
      </a:accent5>
      <a:accent6>
        <a:srgbClr val="3E42B3"/>
      </a:accent6>
      <a:hlink>
        <a:srgbClr val="853F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312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Garamond</vt:lpstr>
      <vt:lpstr>RetrospectVTI</vt:lpstr>
      <vt:lpstr>Algorithm Analysis</vt:lpstr>
      <vt:lpstr>Algorithm Analysis</vt:lpstr>
      <vt:lpstr>How can we compare algorithms?</vt:lpstr>
      <vt:lpstr>Comparing Algorithms</vt:lpstr>
      <vt:lpstr>PowerPoint Presentation</vt:lpstr>
      <vt:lpstr>PowerPoint Presentation</vt:lpstr>
      <vt:lpstr>Analytical Analysis</vt:lpstr>
      <vt:lpstr>Basic Operations</vt:lpstr>
      <vt:lpstr>What are the basic operations here?</vt:lpstr>
      <vt:lpstr>Example Analysis</vt:lpstr>
      <vt:lpstr>Example 2</vt:lpstr>
      <vt:lpstr>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Goble, William</dc:creator>
  <cp:lastModifiedBy>Goble, William</cp:lastModifiedBy>
  <cp:revision>7</cp:revision>
  <dcterms:created xsi:type="dcterms:W3CDTF">2024-02-01T15:56:59Z</dcterms:created>
  <dcterms:modified xsi:type="dcterms:W3CDTF">2024-02-02T14:11:57Z</dcterms:modified>
</cp:coreProperties>
</file>