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3" r:id="rId16"/>
    <p:sldId id="312" r:id="rId17"/>
    <p:sldId id="311" r:id="rId18"/>
    <p:sldId id="279" r:id="rId19"/>
    <p:sldId id="280" r:id="rId20"/>
    <p:sldId id="282" r:id="rId21"/>
    <p:sldId id="283" r:id="rId22"/>
    <p:sldId id="284" r:id="rId23"/>
    <p:sldId id="277" r:id="rId24"/>
    <p:sldId id="278" r:id="rId25"/>
    <p:sldId id="285" r:id="rId26"/>
    <p:sldId id="270" r:id="rId27"/>
    <p:sldId id="286" r:id="rId28"/>
    <p:sldId id="271" r:id="rId29"/>
    <p:sldId id="272" r:id="rId30"/>
    <p:sldId id="287" r:id="rId31"/>
    <p:sldId id="306" r:id="rId32"/>
    <p:sldId id="288" r:id="rId33"/>
    <p:sldId id="301" r:id="rId34"/>
    <p:sldId id="308" r:id="rId35"/>
    <p:sldId id="309" r:id="rId36"/>
    <p:sldId id="310" r:id="rId37"/>
    <p:sldId id="289" r:id="rId38"/>
    <p:sldId id="294" r:id="rId39"/>
    <p:sldId id="296" r:id="rId40"/>
    <p:sldId id="295" r:id="rId41"/>
    <p:sldId id="298" r:id="rId42"/>
    <p:sldId id="297" r:id="rId43"/>
    <p:sldId id="299" r:id="rId44"/>
    <p:sldId id="300" r:id="rId45"/>
    <p:sldId id="302" r:id="rId46"/>
    <p:sldId id="303" r:id="rId47"/>
    <p:sldId id="304" r:id="rId48"/>
    <p:sldId id="305" r:id="rId49"/>
    <p:sldId id="30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>
    <p:restoredLeft sz="11497" autoAdjust="0"/>
    <p:restoredTop sz="94660"/>
  </p:normalViewPr>
  <p:slideViewPr>
    <p:cSldViewPr snapToObjects="1">
      <p:cViewPr>
        <p:scale>
          <a:sx n="100" d="100"/>
          <a:sy n="100" d="100"/>
        </p:scale>
        <p:origin x="-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BAB8-04A2-954E-8444-03583B3DC213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A75E-3922-BF4F-9E07-E7B5AE2C14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index.php?option=com_onlinejudge&amp;Itemid=8&amp;category=0" TargetMode="External"/><Relationship Id="rId4" Type="http://schemas.openxmlformats.org/officeDocument/2006/relationships/hyperlink" Target="https://uva.onlinejudge.org/index.php?option=com_onlinejudge&amp;Itemid=8&amp;category=604" TargetMode="External"/><Relationship Id="rId5" Type="http://schemas.openxmlformats.org/officeDocument/2006/relationships/hyperlink" Target="https://uva.onlinejudge.org/index.php?option=com_onlinejudge&amp;Itemid=8&amp;category=621" TargetMode="External"/><Relationship Id="rId6" Type="http://schemas.openxmlformats.org/officeDocument/2006/relationships/hyperlink" Target="https://uva.onlinejudge.org/index.php?option=com_onlinejudge&amp;Itemid=8&amp;category=622" TargetMode="External"/><Relationship Id="rId7" Type="http://schemas.openxmlformats.org/officeDocument/2006/relationships/hyperlink" Target="https://uva.onlinejudge.org/index.php?option=com_onlinejudge&amp;Itemid=8&amp;category=62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va.onlinejudge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Contest Prep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what we are trying to do</a:t>
            </a:r>
          </a:p>
          <a:p>
            <a:r>
              <a:rPr lang="en-US" dirty="0" smtClean="0"/>
              <a:t>Use STL</a:t>
            </a:r>
          </a:p>
          <a:p>
            <a:r>
              <a:rPr lang="en-US" dirty="0" smtClean="0"/>
              <a:t>Use C++ 11</a:t>
            </a:r>
          </a:p>
          <a:p>
            <a:r>
              <a:rPr lang="en-US" dirty="0" smtClean="0"/>
              <a:t>Use C</a:t>
            </a:r>
          </a:p>
          <a:p>
            <a:r>
              <a:rPr lang="en-US" dirty="0" smtClean="0"/>
              <a:t>Fundamentals</a:t>
            </a:r>
          </a:p>
          <a:p>
            <a:pPr lvl="1"/>
            <a:r>
              <a:rPr lang="en-US" dirty="0" smtClean="0"/>
              <a:t>I/O is super important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</a:p>
          <a:p>
            <a:r>
              <a:rPr lang="en-US" dirty="0" smtClean="0"/>
              <a:t>Don’t just assume limits are anywhere like examples</a:t>
            </a:r>
          </a:p>
          <a:p>
            <a:r>
              <a:rPr lang="en-US" dirty="0" smtClean="0"/>
              <a:t>If it doesn’t say it can’t be it can be!!!!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do everything in a few hours so lets try to focus on a few things, be exposed to more, recognize we need look a even more. Understand better what we don’t know.</a:t>
            </a:r>
          </a:p>
          <a:p>
            <a:r>
              <a:rPr lang="en-US" dirty="0" smtClean="0"/>
              <a:t>Competition </a:t>
            </a:r>
            <a:r>
              <a:rPr lang="en-US" dirty="0"/>
              <a:t>i</a:t>
            </a:r>
            <a:r>
              <a:rPr lang="en-US" dirty="0" smtClean="0"/>
              <a:t>s all about cycles of learning</a:t>
            </a:r>
          </a:p>
          <a:p>
            <a:r>
              <a:rPr lang="en-US" dirty="0" smtClean="0"/>
              <a:t>All about starts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get </a:t>
            </a:r>
            <a:r>
              <a:rPr lang="en-US" dirty="0" smtClean="0"/>
              <a:t>started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pic>
        <p:nvPicPr>
          <p:cNvPr id="6" name="Content Placeholder 5" descr="Screen Shot 2018-03-13 at 5.44.0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1881981"/>
            <a:ext cx="7759700" cy="3962400"/>
          </a:xfrm>
        </p:spPr>
      </p:pic>
      <p:sp>
        <p:nvSpPr>
          <p:cNvPr id="8" name="TextBox 7"/>
          <p:cNvSpPr txBox="1"/>
          <p:nvPr/>
        </p:nvSpPr>
        <p:spPr>
          <a:xfrm>
            <a:off x="35052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5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codechef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get </a:t>
            </a:r>
            <a:r>
              <a:rPr lang="en-US" dirty="0" smtClean="0"/>
              <a:t>started</a:t>
            </a:r>
            <a:br>
              <a:rPr lang="en-US" dirty="0" smtClean="0"/>
            </a:b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52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www.augustcouncil.com/~tgibson/tutorial/iotips.html</a:t>
            </a:r>
            <a:endParaRPr lang="en-US" dirty="0"/>
          </a:p>
        </p:txBody>
      </p:sp>
      <p:pic>
        <p:nvPicPr>
          <p:cNvPr id="10" name="Content Placeholder 9" descr="Screen Shot 2018-03-13 at 6.19.5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61" y="1600200"/>
            <a:ext cx="72890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5" name="Content Placeholder 4" descr="Screen Shot 2018-03-13 at 5.44.17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72431"/>
            <a:ext cx="6705600" cy="4381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4" name="Content Placeholder 3" descr="Screen Shot 2018-03-12 at 2.59.43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95434"/>
            <a:ext cx="8229600" cy="17354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0.0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02475"/>
            <a:ext cx="8229600" cy="1774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0.0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8966"/>
            <a:ext cx="8229600" cy="3108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being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0.5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86671"/>
            <a:ext cx="8229600" cy="23530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1.19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42669"/>
            <a:ext cx="8229600" cy="1441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6" name="Content Placeholder 5" descr="Screen Shot 2018-03-12 at 3.01.2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87586"/>
            <a:ext cx="8229600" cy="1551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pic>
        <p:nvPicPr>
          <p:cNvPr id="4" name="Content Placeholder 3" descr="Screen Shot 2018-03-12 at 3.01.42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3948"/>
            <a:ext cx="8229600" cy="31184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a lot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a lot</a:t>
            </a:r>
          </a:p>
          <a:p>
            <a:r>
              <a:rPr lang="en-US" dirty="0" smtClean="0"/>
              <a:t>Lots to know!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Problems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learn?</a:t>
            </a:r>
          </a:p>
          <a:p>
            <a:r>
              <a:rPr lang="en-US" dirty="0" smtClean="0"/>
              <a:t>LOTS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1. Given an integer </a:t>
            </a:r>
            <a:r>
              <a:rPr lang="en-US" sz="1800" b="1" dirty="0" err="1" smtClean="0"/>
              <a:t>n</a:t>
            </a:r>
            <a:r>
              <a:rPr lang="en-US" sz="1800" b="1" dirty="0" smtClean="0"/>
              <a:t> &lt;=15, print </a:t>
            </a:r>
            <a:r>
              <a:rPr lang="en-US" sz="1800" b="1" dirty="0" err="1" smtClean="0"/>
              <a:t>n</a:t>
            </a:r>
            <a:r>
              <a:rPr lang="en-US" sz="1800" b="1" dirty="0" smtClean="0"/>
              <a:t> digits after the decimal point. </a:t>
            </a:r>
            <a:r>
              <a:rPr lang="en-US" sz="1800" b="1" dirty="0" err="1" smtClean="0"/>
              <a:t>eg</a:t>
            </a:r>
            <a:r>
              <a:rPr lang="en-US" sz="1800" b="1" dirty="0" smtClean="0"/>
              <a:t>. for </a:t>
            </a:r>
            <a:r>
              <a:rPr lang="en-US" sz="1800" b="1" dirty="0" err="1" smtClean="0"/>
              <a:t>n</a:t>
            </a:r>
            <a:r>
              <a:rPr lang="en-US" sz="1800" b="1" dirty="0" smtClean="0"/>
              <a:t>= 4 print 3.1416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Understand limits</a:t>
            </a:r>
          </a:p>
          <a:p>
            <a:r>
              <a:rPr lang="en-US" dirty="0" smtClean="0"/>
              <a:t>2. Any speed concerns?</a:t>
            </a:r>
          </a:p>
          <a:p>
            <a:r>
              <a:rPr lang="en-US" dirty="0" smtClean="0"/>
              <a:t>3. Algorithm ?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486330"/>
            <a:ext cx="601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pic>
        <p:nvPicPr>
          <p:cNvPr id="4" name="Content Placeholder 3" descr="Screen Shot 2018-03-12 at 3.24.5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590800"/>
            <a:ext cx="5448300" cy="3924300"/>
          </a:xfrm>
        </p:spPr>
      </p:pic>
      <p:sp>
        <p:nvSpPr>
          <p:cNvPr id="5" name="TextBox 4"/>
          <p:cNvSpPr txBox="1"/>
          <p:nvPr/>
        </p:nvSpPr>
        <p:spPr>
          <a:xfrm>
            <a:off x="1143000" y="1524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Given an integer </a:t>
            </a:r>
            <a:r>
              <a:rPr lang="en-US" b="1" dirty="0" err="1" smtClean="0"/>
              <a:t>n</a:t>
            </a:r>
            <a:r>
              <a:rPr lang="en-US" b="1" dirty="0" smtClean="0"/>
              <a:t> &lt;=15, print </a:t>
            </a:r>
            <a:r>
              <a:rPr lang="en-US" b="1" dirty="0" err="1" smtClean="0"/>
              <a:t>n</a:t>
            </a:r>
            <a:r>
              <a:rPr lang="en-US" b="1" dirty="0" smtClean="0"/>
              <a:t> digits after the decimal point. </a:t>
            </a:r>
            <a:r>
              <a:rPr lang="en-US" b="1" dirty="0" err="1" smtClean="0"/>
              <a:t>eg</a:t>
            </a:r>
            <a:r>
              <a:rPr lang="en-US" b="1" dirty="0" smtClean="0"/>
              <a:t>. for </a:t>
            </a:r>
            <a:r>
              <a:rPr lang="en-US" b="1" dirty="0" err="1" smtClean="0"/>
              <a:t>n</a:t>
            </a:r>
            <a:r>
              <a:rPr lang="en-US" b="1" dirty="0" smtClean="0"/>
              <a:t>= 4 print 3.1416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Given a date, determine the day of the week (</a:t>
            </a:r>
            <a:r>
              <a:rPr lang="en-US" dirty="0" err="1" smtClean="0"/>
              <a:t>monday</a:t>
            </a:r>
            <a:r>
              <a:rPr lang="en-US" dirty="0" smtClean="0"/>
              <a:t> - </a:t>
            </a:r>
            <a:r>
              <a:rPr lang="en-US" dirty="0" err="1" smtClean="0"/>
              <a:t>sunday</a:t>
            </a:r>
            <a:r>
              <a:rPr lang="en-US" dirty="0" smtClean="0"/>
              <a:t> ) on that date.</a:t>
            </a:r>
          </a:p>
          <a:p>
            <a:r>
              <a:rPr lang="en-US" smtClean="0"/>
              <a:t>e.g</a:t>
            </a:r>
            <a:r>
              <a:rPr lang="en-US" dirty="0" smtClean="0"/>
              <a:t>. 9 August 2010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Contest Format, Rules, Judging, What you can expect</a:t>
            </a:r>
          </a:p>
          <a:p>
            <a:r>
              <a:rPr lang="en-US" dirty="0"/>
              <a:t>Basic tips for being good at contests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Review </a:t>
            </a:r>
            <a:r>
              <a:rPr lang="en-US" dirty="0"/>
              <a:t>ten basic problems in </a:t>
            </a:r>
            <a:r>
              <a:rPr lang="en-US" dirty="0" smtClean="0"/>
              <a:t>detail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Look at structure, attacks </a:t>
            </a:r>
            <a:endParaRPr lang="en-US" dirty="0"/>
          </a:p>
          <a:p>
            <a:r>
              <a:rPr lang="en-US" dirty="0"/>
              <a:t>Pick some problems and have practice coding exercises for time.   Use an online judge.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sz="700" dirty="0" smtClean="0"/>
              <a:t>#include</a:t>
            </a:r>
            <a:r>
              <a:rPr sz="700" b="1" dirty="0" smtClean="0"/>
              <a:t>&lt;iostream&gt;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&lt;cmath&gt;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&lt;cstdio&gt;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&lt;string&gt;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&lt;vector&gt;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&lt;sstream&gt;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&lt;cctype&gt;</a:t>
            </a:r>
            <a:br>
              <a:rPr sz="700" b="1" dirty="0" smtClean="0"/>
            </a:br>
            <a:r>
              <a:rPr sz="700" dirty="0" smtClean="0"/>
              <a:t>#include</a:t>
            </a:r>
            <a:r>
              <a:rPr sz="700" b="1" dirty="0" smtClean="0"/>
              <a:t>&lt;algorithm&gt;</a:t>
            </a:r>
            <a:br>
              <a:rPr sz="700" b="1" dirty="0" smtClean="0"/>
            </a:br>
            <a:r>
              <a:rPr sz="700" b="1" dirty="0" smtClean="0"/>
              <a:t>using </a:t>
            </a:r>
            <a:r>
              <a:rPr sz="700" dirty="0" smtClean="0"/>
              <a:t>std::cout;</a:t>
            </a:r>
            <a:br>
              <a:rPr sz="700" dirty="0" smtClean="0"/>
            </a:br>
            <a:r>
              <a:rPr sz="700" b="1" dirty="0" smtClean="0"/>
              <a:t>using </a:t>
            </a:r>
            <a:r>
              <a:rPr sz="700" dirty="0" smtClean="0"/>
              <a:t>std::endl;</a:t>
            </a:r>
            <a:br>
              <a:rPr sz="700" dirty="0" smtClean="0"/>
            </a:br>
            <a:r>
              <a:rPr sz="700" b="1" dirty="0" smtClean="0"/>
              <a:t>using </a:t>
            </a:r>
            <a:r>
              <a:rPr sz="700" dirty="0" smtClean="0"/>
              <a:t>std::vector;</a:t>
            </a:r>
            <a:br>
              <a:rPr sz="700" dirty="0" smtClean="0"/>
            </a:br>
            <a:r>
              <a:rPr sz="700" i="1" dirty="0" smtClean="0"/>
              <a:t>//using namespace std;</a:t>
            </a:r>
            <a:br>
              <a:rPr sz="700" i="1" dirty="0" smtClean="0"/>
            </a:br>
            <a:r>
              <a:rPr sz="700" i="1" dirty="0" smtClean="0"/>
              <a:t/>
            </a:r>
            <a:br>
              <a:rPr sz="700" i="1" dirty="0" smtClean="0"/>
            </a:br>
            <a:r>
              <a:rPr sz="700" b="1" dirty="0" smtClean="0"/>
              <a:t>typedef unsigned long </a:t>
            </a:r>
            <a:r>
              <a:rPr sz="700" dirty="0" smtClean="0"/>
              <a:t>ul;</a:t>
            </a:r>
            <a:br>
              <a:rPr sz="700" dirty="0" smtClean="0"/>
            </a:br>
            <a:r>
              <a:rPr sz="700" i="1" dirty="0" smtClean="0"/>
              <a:t>//typedef unsigned int ui;  stupid</a:t>
            </a:r>
            <a:br>
              <a:rPr sz="700" i="1" dirty="0" smtClean="0"/>
            </a:br>
            <a:r>
              <a:rPr sz="700" i="1" dirty="0" smtClean="0"/>
              <a:t/>
            </a:r>
            <a:br>
              <a:rPr sz="700" i="1" dirty="0" smtClean="0"/>
            </a:br>
            <a:r>
              <a:rPr sz="700" i="1" dirty="0" smtClean="0"/>
              <a:t>// ----------------------------------------------------------------------</a:t>
            </a:r>
            <a:br>
              <a:rPr sz="700" i="1" dirty="0" smtClean="0"/>
            </a:br>
            <a:r>
              <a:rPr sz="700" i="1" dirty="0" smtClean="0"/>
              <a:t>// Given the year, month and day, return the day number.</a:t>
            </a:r>
            <a:br>
              <a:rPr sz="700" i="1" dirty="0" smtClean="0"/>
            </a:br>
            <a:r>
              <a:rPr sz="700" i="1" dirty="0" smtClean="0"/>
              <a:t>// (see: https://alcor.concordia.ca/~gpkatch/gdate-method.html)</a:t>
            </a:r>
            <a:br>
              <a:rPr sz="700" i="1" dirty="0" smtClean="0"/>
            </a:br>
            <a:r>
              <a:rPr sz="700" i="1" dirty="0" smtClean="0"/>
              <a:t>// ----------------------------------------------------------------------</a:t>
            </a:r>
            <a:br>
              <a:rPr sz="700" i="1" dirty="0" smtClean="0"/>
            </a:br>
            <a:r>
              <a:rPr sz="700" dirty="0" smtClean="0"/>
              <a:t>ul CalcDayNumFromDate(uint y, uint m,  uint d)</a:t>
            </a:r>
            <a:br>
              <a:rPr sz="700" dirty="0" smtClean="0"/>
            </a:br>
            <a:r>
              <a:rPr sz="700" dirty="0" smtClean="0"/>
              <a:t>{</a:t>
            </a:r>
            <a:br>
              <a:rPr sz="700" dirty="0" smtClean="0"/>
            </a:br>
            <a:r>
              <a:rPr sz="700" dirty="0" smtClean="0"/>
              <a:t>  m = (m + 9) % 12;</a:t>
            </a:r>
            <a:br>
              <a:rPr sz="700" dirty="0" smtClean="0"/>
            </a:br>
            <a:r>
              <a:rPr sz="700" dirty="0" smtClean="0"/>
              <a:t>  y -= m / 10;</a:t>
            </a:r>
            <a:br>
              <a:rPr sz="700" dirty="0" smtClean="0"/>
            </a:br>
            <a:r>
              <a:rPr sz="700" dirty="0" smtClean="0"/>
              <a:t>  ul dn = 365*y + y/4 - y/100 + y/400 + (m*306 + 5)/10 + (d - 1);</a:t>
            </a:r>
            <a:br>
              <a:rPr sz="700" dirty="0" smtClean="0"/>
            </a:br>
            <a:r>
              <a:rPr sz="700" dirty="0" smtClean="0"/>
              <a:t/>
            </a:r>
            <a:br>
              <a:rPr sz="700" dirty="0" smtClean="0"/>
            </a:br>
            <a:r>
              <a:rPr sz="700" dirty="0" smtClean="0"/>
              <a:t>  </a:t>
            </a:r>
            <a:r>
              <a:rPr sz="700" b="1" dirty="0" smtClean="0"/>
              <a:t>return </a:t>
            </a:r>
            <a:r>
              <a:rPr sz="700" dirty="0" smtClean="0"/>
              <a:t>dn;</a:t>
            </a:r>
            <a:br>
              <a:rPr sz="700" dirty="0" smtClean="0"/>
            </a:br>
            <a:r>
              <a:rPr sz="700" dirty="0" smtClean="0"/>
              <a:t>}</a:t>
            </a:r>
            <a:br>
              <a:rPr sz="700" dirty="0" smtClean="0"/>
            </a:br>
            <a:r>
              <a:rPr sz="700" dirty="0" smtClean="0"/>
              <a:t/>
            </a:r>
            <a:br>
              <a:rPr sz="700" dirty="0" smtClean="0"/>
            </a:br>
            <a:r>
              <a:rPr sz="700" i="1" dirty="0" smtClean="0"/>
              <a:t>// ----------------------------------------------------------------------</a:t>
            </a:r>
            <a:br>
              <a:rPr sz="700" i="1" dirty="0" smtClean="0"/>
            </a:br>
            <a:r>
              <a:rPr sz="700" i="1" dirty="0" smtClean="0"/>
              <a:t>// Given year, month, day, return the day of week (string).</a:t>
            </a:r>
            <a:br>
              <a:rPr sz="700" i="1" dirty="0" smtClean="0"/>
            </a:br>
            <a:r>
              <a:rPr sz="700" i="1" dirty="0" smtClean="0"/>
              <a:t>// ----------------------------------------------------------------------</a:t>
            </a:r>
            <a:br>
              <a:rPr sz="700" i="1" dirty="0" smtClean="0"/>
            </a:br>
            <a:r>
              <a:rPr sz="700" dirty="0" smtClean="0"/>
              <a:t>std::string CalcDayOfWeek(</a:t>
            </a:r>
            <a:r>
              <a:rPr sz="700" b="1" dirty="0" smtClean="0"/>
              <a:t>int </a:t>
            </a:r>
            <a:r>
              <a:rPr sz="700" dirty="0" smtClean="0"/>
              <a:t>y, ul m, ul d)</a:t>
            </a:r>
            <a:br>
              <a:rPr sz="700" dirty="0" smtClean="0"/>
            </a:br>
            <a:r>
              <a:rPr sz="700" dirty="0" smtClean="0"/>
              <a:t>{</a:t>
            </a:r>
            <a:br>
              <a:rPr sz="700" dirty="0" smtClean="0"/>
            </a:br>
            <a:r>
              <a:rPr sz="700" dirty="0" smtClean="0"/>
              <a:t>  std::string day[] = {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"Wednesday"</a:t>
            </a:r>
            <a:r>
              <a:rPr sz="700" dirty="0" smtClean="0"/>
              <a:t>,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"Thursday"</a:t>
            </a:r>
            <a:r>
              <a:rPr sz="700" dirty="0" smtClean="0"/>
              <a:t>,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"Friday"</a:t>
            </a:r>
            <a:r>
              <a:rPr sz="700" dirty="0" smtClean="0"/>
              <a:t>,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"Saturday"</a:t>
            </a:r>
            <a:r>
              <a:rPr sz="700" dirty="0" smtClean="0"/>
              <a:t>,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"Sunday"</a:t>
            </a:r>
            <a:r>
              <a:rPr sz="700" dirty="0" smtClean="0"/>
              <a:t>,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"Monday"</a:t>
            </a:r>
            <a:r>
              <a:rPr sz="700" dirty="0" smtClean="0"/>
              <a:t>,</a:t>
            </a:r>
            <a:br>
              <a:rPr sz="700" dirty="0" smtClean="0"/>
            </a:br>
            <a:r>
              <a:rPr sz="700" dirty="0" smtClean="0"/>
              <a:t>      </a:t>
            </a:r>
            <a:r>
              <a:rPr sz="700" b="1" dirty="0" smtClean="0"/>
              <a:t>"Tuesday"</a:t>
            </a:r>
            <a:br>
              <a:rPr sz="700" b="1" dirty="0" smtClean="0"/>
            </a:br>
            <a:r>
              <a:rPr sz="700" b="1" dirty="0" smtClean="0"/>
              <a:t>  </a:t>
            </a:r>
            <a:r>
              <a:rPr sz="700" dirty="0" smtClean="0"/>
              <a:t>};</a:t>
            </a:r>
            <a:r>
              <a:rPr sz="800" dirty="0" smtClean="0"/>
              <a:t/>
            </a:r>
            <a:br>
              <a:rPr sz="800" dirty="0" smtClean="0"/>
            </a:br>
            <a:endParaRPr lang="en-US" sz="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752600"/>
            <a:ext cx="4038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" dirty="0" smtClean="0"/>
              <a:t> </a:t>
            </a:r>
            <a:r>
              <a:rPr lang="en-US" sz="3600" dirty="0" err="1" smtClean="0"/>
              <a:t>ul</a:t>
            </a:r>
            <a:r>
              <a:rPr lang="en-US" sz="3600" dirty="0" smtClean="0"/>
              <a:t> </a:t>
            </a:r>
            <a:r>
              <a:rPr lang="en-US" sz="3600" dirty="0" err="1" smtClean="0"/>
              <a:t>dn</a:t>
            </a:r>
            <a:r>
              <a:rPr lang="en-US" sz="3600" dirty="0" smtClean="0"/>
              <a:t> = </a:t>
            </a:r>
            <a:r>
              <a:rPr lang="en-US" sz="3600" dirty="0" err="1" smtClean="0"/>
              <a:t>CalcDayNumFromDate(y</a:t>
            </a:r>
            <a:r>
              <a:rPr lang="en-US" sz="3600" dirty="0" smtClean="0"/>
              <a:t>, </a:t>
            </a:r>
            <a:r>
              <a:rPr lang="en-US" sz="3600" dirty="0" err="1" smtClean="0"/>
              <a:t>m</a:t>
            </a:r>
            <a:r>
              <a:rPr lang="en-US" sz="3600" dirty="0" smtClean="0"/>
              <a:t>, </a:t>
            </a:r>
            <a:r>
              <a:rPr lang="en-US" sz="3600" dirty="0" err="1" smtClean="0"/>
              <a:t>d</a:t>
            </a:r>
            <a:r>
              <a:rPr lang="en-US" sz="3600" dirty="0" smtClean="0"/>
              <a:t>);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return </a:t>
            </a:r>
            <a:r>
              <a:rPr lang="en-US" sz="3600" dirty="0" err="1" smtClean="0"/>
              <a:t>day[dn</a:t>
            </a:r>
            <a:r>
              <a:rPr lang="en-US" sz="3600" dirty="0" smtClean="0"/>
              <a:t> % 7];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std::vector&lt;</a:t>
            </a:r>
            <a:r>
              <a:rPr lang="en-US" sz="3600" dirty="0" err="1" smtClean="0"/>
              <a:t>std::string</a:t>
            </a:r>
            <a:r>
              <a:rPr lang="en-US" sz="3600" dirty="0" smtClean="0"/>
              <a:t>&gt; </a:t>
            </a:r>
            <a:r>
              <a:rPr lang="en-US" sz="3600" dirty="0" err="1" smtClean="0"/>
              <a:t>split(const</a:t>
            </a:r>
            <a:r>
              <a:rPr lang="en-US" sz="3600" dirty="0" smtClean="0"/>
              <a:t> </a:t>
            </a:r>
            <a:r>
              <a:rPr lang="en-US" sz="3600" dirty="0" err="1" smtClean="0"/>
              <a:t>std::string</a:t>
            </a:r>
            <a:r>
              <a:rPr lang="en-US" sz="3600" dirty="0" smtClean="0"/>
              <a:t> &amp;</a:t>
            </a:r>
            <a:r>
              <a:rPr lang="en-US" sz="3600" dirty="0" err="1" smtClean="0"/>
              <a:t>str</a:t>
            </a:r>
            <a:r>
              <a:rPr lang="en-US" sz="3600" dirty="0" smtClean="0"/>
              <a:t>, char </a:t>
            </a:r>
            <a:r>
              <a:rPr lang="en-US" sz="3600" dirty="0" err="1" smtClean="0"/>
              <a:t>delim</a:t>
            </a:r>
            <a:r>
              <a:rPr lang="en-US" sz="3600" dirty="0" smtClean="0"/>
              <a:t> = ' ') {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std::stringstream</a:t>
            </a:r>
            <a:r>
              <a:rPr lang="en-US" sz="3600" dirty="0" smtClean="0"/>
              <a:t> </a:t>
            </a:r>
            <a:r>
              <a:rPr lang="en-US" sz="3600" dirty="0" err="1" smtClean="0"/>
              <a:t>ss(str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std::string</a:t>
            </a:r>
            <a:r>
              <a:rPr lang="en-US" sz="3600" dirty="0" smtClean="0"/>
              <a:t> item;</a:t>
            </a:r>
          </a:p>
          <a:p>
            <a:pPr>
              <a:buNone/>
            </a:pPr>
            <a:r>
              <a:rPr lang="en-US" sz="3600" dirty="0" smtClean="0"/>
              <a:t>  std::vector&lt;</a:t>
            </a:r>
            <a:r>
              <a:rPr lang="en-US" sz="3600" dirty="0" err="1" smtClean="0"/>
              <a:t>std::string</a:t>
            </a:r>
            <a:r>
              <a:rPr lang="en-US" sz="3600" dirty="0" smtClean="0"/>
              <a:t>&gt; tokens;</a:t>
            </a:r>
          </a:p>
          <a:p>
            <a:pPr>
              <a:buNone/>
            </a:pPr>
            <a:r>
              <a:rPr lang="en-US" sz="3600" dirty="0" smtClean="0"/>
              <a:t>  while (</a:t>
            </a:r>
            <a:r>
              <a:rPr lang="en-US" sz="3600" dirty="0" err="1" smtClean="0"/>
              <a:t>std::getline(ss</a:t>
            </a:r>
            <a:r>
              <a:rPr lang="en-US" sz="3600" dirty="0" smtClean="0"/>
              <a:t>, item, </a:t>
            </a:r>
            <a:r>
              <a:rPr lang="en-US" sz="3600" dirty="0" err="1" smtClean="0"/>
              <a:t>delim</a:t>
            </a:r>
            <a:r>
              <a:rPr lang="en-US" sz="3600" dirty="0" smtClean="0"/>
              <a:t>)) {</a:t>
            </a:r>
          </a:p>
          <a:p>
            <a:pPr>
              <a:buNone/>
            </a:pPr>
            <a:r>
              <a:rPr lang="en-US" sz="3600" dirty="0" smtClean="0"/>
              <a:t>    </a:t>
            </a:r>
            <a:r>
              <a:rPr lang="en-US" sz="3600" dirty="0" err="1" smtClean="0"/>
              <a:t>tokens.push_back(std::move(item</a:t>
            </a:r>
            <a:r>
              <a:rPr lang="en-US" sz="3600" dirty="0" smtClean="0"/>
              <a:t>));</a:t>
            </a:r>
          </a:p>
          <a:p>
            <a:pPr>
              <a:buNone/>
            </a:pPr>
            <a:r>
              <a:rPr lang="en-US" sz="3600" dirty="0" smtClean="0"/>
              <a:t>  }</a:t>
            </a:r>
          </a:p>
          <a:p>
            <a:pPr>
              <a:buNone/>
            </a:pPr>
            <a:r>
              <a:rPr lang="en-US" sz="3600" dirty="0" smtClean="0"/>
              <a:t>  return tokens;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int main() {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std::string</a:t>
            </a:r>
            <a:r>
              <a:rPr lang="en-US" sz="3600" dirty="0" smtClean="0"/>
              <a:t> date;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std::getline(std::cin</a:t>
            </a:r>
            <a:r>
              <a:rPr lang="en-US" sz="3600" dirty="0" smtClean="0"/>
              <a:t>, date);  // inputs line</a:t>
            </a:r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std::transform(date.begin</a:t>
            </a:r>
            <a:r>
              <a:rPr lang="en-US" sz="3600" dirty="0" smtClean="0"/>
              <a:t>(), </a:t>
            </a:r>
            <a:r>
              <a:rPr lang="en-US" sz="3600" dirty="0" err="1" smtClean="0"/>
              <a:t>date.end(),date.begin(),::tolower</a:t>
            </a:r>
            <a:r>
              <a:rPr lang="en-US" sz="3600" dirty="0" smtClean="0"/>
              <a:t>); // takes line to lower case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auto tokens = </a:t>
            </a:r>
            <a:r>
              <a:rPr lang="en-US" sz="3600" dirty="0" err="1" smtClean="0"/>
              <a:t>split(date</a:t>
            </a:r>
            <a:r>
              <a:rPr lang="en-US" sz="3600" dirty="0" smtClean="0"/>
              <a:t>); // tokenizes using split function, can set different delimiters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int day = stoi(tokens[0]);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std::string</a:t>
            </a:r>
            <a:r>
              <a:rPr lang="en-US" sz="3600" dirty="0" smtClean="0"/>
              <a:t> month = (tokens[1]);</a:t>
            </a:r>
          </a:p>
          <a:p>
            <a:pPr>
              <a:buNone/>
            </a:pPr>
            <a:r>
              <a:rPr lang="en-US" sz="3600" dirty="0" smtClean="0"/>
              <a:t>  int year = std::stoi(tokens[2]);</a:t>
            </a:r>
          </a:p>
          <a:p>
            <a:pPr>
              <a:buNone/>
            </a:pPr>
            <a:r>
              <a:rPr lang="en-US" sz="3600" dirty="0" smtClean="0"/>
              <a:t>");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800" dirty="0" smtClean="0"/>
              <a:t> if (month == "</a:t>
            </a:r>
            <a:r>
              <a:rPr lang="en-US" sz="800" dirty="0" err="1" smtClean="0"/>
              <a:t>january</a:t>
            </a:r>
            <a:r>
              <a:rPr lang="en-US" sz="800" dirty="0" smtClean="0"/>
              <a:t>") 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=1;}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february</a:t>
            </a:r>
            <a:r>
              <a:rPr lang="en-US" sz="800" dirty="0" smtClean="0"/>
              <a:t>") 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=2;}</a:t>
            </a:r>
          </a:p>
          <a:p>
            <a:pPr>
              <a:buNone/>
            </a:pPr>
            <a:r>
              <a:rPr lang="en-US" sz="800" dirty="0" smtClean="0"/>
              <a:t>  else if (month == "march"){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=3;}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mpril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=4;}</a:t>
            </a:r>
          </a:p>
          <a:p>
            <a:pPr>
              <a:buNone/>
            </a:pPr>
            <a:r>
              <a:rPr lang="en-US" sz="800" dirty="0" smtClean="0"/>
              <a:t>  else if (month == "may"){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=5;}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june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=6;}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july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=7;}</a:t>
            </a:r>
          </a:p>
          <a:p>
            <a:pPr>
              <a:buNone/>
            </a:pPr>
            <a:r>
              <a:rPr lang="en-US" sz="800" dirty="0" smtClean="0"/>
              <a:t>  else if (month == "august"){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=8;}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september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=9;}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october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=10;}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november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=11;}</a:t>
            </a:r>
          </a:p>
          <a:p>
            <a:pPr>
              <a:buNone/>
            </a:pPr>
            <a:r>
              <a:rPr lang="en-US" sz="800" dirty="0" smtClean="0"/>
              <a:t>  else if (month == "</a:t>
            </a:r>
            <a:r>
              <a:rPr lang="en-US" sz="800" dirty="0" err="1" smtClean="0"/>
              <a:t>december</a:t>
            </a:r>
            <a:r>
              <a:rPr lang="en-US" sz="800" dirty="0" smtClean="0"/>
              <a:t>"){ </a:t>
            </a:r>
            <a:r>
              <a:rPr lang="en-US" sz="800" dirty="0" err="1" smtClean="0"/>
              <a:t>intmonth</a:t>
            </a:r>
            <a:r>
              <a:rPr lang="en-US" sz="800" dirty="0" smtClean="0"/>
              <a:t> =12;}</a:t>
            </a:r>
          </a:p>
          <a:p>
            <a:pPr>
              <a:buNone/>
            </a:pPr>
            <a:r>
              <a:rPr lang="en-US" sz="800" dirty="0" smtClean="0"/>
              <a:t>  else (throw " can't recognize month");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  //</a:t>
            </a:r>
            <a:r>
              <a:rPr lang="en-US" sz="800" dirty="0" err="1" smtClean="0"/>
              <a:t>ui</a:t>
            </a:r>
            <a:r>
              <a:rPr lang="en-US" sz="800" dirty="0" smtClean="0"/>
              <a:t> </a:t>
            </a:r>
            <a:r>
              <a:rPr lang="en-US" sz="800" dirty="0" err="1" smtClean="0"/>
              <a:t>y</a:t>
            </a:r>
            <a:r>
              <a:rPr lang="en-US" sz="800" dirty="0" smtClean="0"/>
              <a:t> = 2017, </a:t>
            </a:r>
            <a:r>
              <a:rPr lang="en-US" sz="800" dirty="0" err="1" smtClean="0"/>
              <a:t>m</a:t>
            </a:r>
            <a:r>
              <a:rPr lang="en-US" sz="800" dirty="0" smtClean="0"/>
              <a:t> = 8, </a:t>
            </a:r>
            <a:r>
              <a:rPr lang="en-US" sz="800" dirty="0" err="1" smtClean="0"/>
              <a:t>d</a:t>
            </a:r>
            <a:r>
              <a:rPr lang="en-US" sz="800" dirty="0" smtClean="0"/>
              <a:t> = 29; // 29th August, 2017.</a:t>
            </a:r>
          </a:p>
          <a:p>
            <a:pPr>
              <a:buNone/>
            </a:pPr>
            <a:r>
              <a:rPr lang="en-US" sz="800" dirty="0" smtClean="0"/>
              <a:t>  </a:t>
            </a:r>
            <a:r>
              <a:rPr lang="en-US" sz="800" dirty="0" err="1" smtClean="0"/>
              <a:t>std::string</a:t>
            </a:r>
            <a:r>
              <a:rPr lang="en-US" sz="800" dirty="0" smtClean="0"/>
              <a:t> </a:t>
            </a:r>
            <a:r>
              <a:rPr lang="en-US" sz="800" dirty="0" err="1" smtClean="0"/>
              <a:t>dow</a:t>
            </a:r>
            <a:r>
              <a:rPr lang="en-US" sz="800" dirty="0" smtClean="0"/>
              <a:t> = </a:t>
            </a:r>
            <a:r>
              <a:rPr lang="en-US" sz="800" dirty="0" err="1" smtClean="0"/>
              <a:t>CalcDayOfWeek(year</a:t>
            </a:r>
            <a:r>
              <a:rPr lang="en-US" sz="800" dirty="0" smtClean="0"/>
              <a:t>, </a:t>
            </a:r>
            <a:r>
              <a:rPr lang="en-US" sz="800" dirty="0" err="1" smtClean="0"/>
              <a:t>intmonth</a:t>
            </a:r>
            <a:r>
              <a:rPr lang="en-US" sz="800" dirty="0" smtClean="0"/>
              <a:t>, day);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  printf("%02d\/%02d\/%d\n",day,intmonth,year);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  </a:t>
            </a:r>
            <a:r>
              <a:rPr lang="en-US" sz="800" dirty="0" err="1" smtClean="0"/>
              <a:t>std::cout</a:t>
            </a:r>
            <a:r>
              <a:rPr lang="en-US" sz="800" dirty="0" smtClean="0"/>
              <a:t> &lt;&lt;</a:t>
            </a:r>
            <a:r>
              <a:rPr lang="en-US" sz="800" dirty="0" err="1" smtClean="0"/>
              <a:t>dow</a:t>
            </a:r>
            <a:r>
              <a:rPr lang="en-US" sz="800" dirty="0" smtClean="0"/>
              <a:t> &lt;&lt; </a:t>
            </a:r>
            <a:r>
              <a:rPr lang="en-US" sz="800" dirty="0" err="1" smtClean="0"/>
              <a:t>std::endl</a:t>
            </a:r>
            <a:r>
              <a:rPr lang="en-US" sz="800" dirty="0" smtClean="0"/>
              <a:t>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  return 0;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Given </a:t>
            </a:r>
            <a:r>
              <a:rPr lang="en-US" dirty="0" err="1" smtClean="0"/>
              <a:t>n</a:t>
            </a:r>
            <a:r>
              <a:rPr lang="en-US" dirty="0" smtClean="0"/>
              <a:t> random integers, print the distinct (unique) integers in sorted order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sz="1000" i="1" dirty="0" smtClean="0"/>
              <a:t>//</a:t>
            </a:r>
            <a:br>
              <a:rPr sz="1000" i="1" dirty="0" smtClean="0"/>
            </a:br>
            <a:r>
              <a:rPr sz="1000" i="1" dirty="0" smtClean="0"/>
              <a:t>// Created by Greg LaKomski on 3/10/18.</a:t>
            </a:r>
            <a:br>
              <a:rPr sz="1000" i="1" dirty="0" smtClean="0"/>
            </a:br>
            <a:r>
              <a:rPr sz="1000" i="1" dirty="0" smtClean="0"/>
              <a:t>//</a:t>
            </a:r>
            <a:br>
              <a:rPr sz="1000" i="1" dirty="0" smtClean="0"/>
            </a:br>
            <a:r>
              <a:rPr sz="1000" i="1" dirty="0" smtClean="0"/>
              <a:t/>
            </a:r>
            <a:br>
              <a:rPr sz="1000" i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&lt;cstdlib&gt;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&lt;iostream&gt;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&lt;cmath&gt;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&lt;cstdio&gt;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&lt;string&gt;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&lt;vector&gt;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&lt;sstream&gt;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&lt;cctype&gt;</a:t>
            </a:r>
            <a:br>
              <a:rPr sz="1000" b="1" dirty="0" smtClean="0"/>
            </a:br>
            <a: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#include</a:t>
            </a:r>
            <a:r>
              <a:rPr sz="1000" b="1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&lt;algorithm&gt;</a:t>
            </a:r>
            <a:r>
              <a:rPr sz="1000" b="1" dirty="0" smtClean="0"/>
              <a:t/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&lt;vector&gt;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&lt;list&gt;</a:t>
            </a:r>
            <a:br>
              <a:rPr sz="1000" b="1" dirty="0" smtClean="0"/>
            </a:br>
            <a:r>
              <a:rPr sz="1000" dirty="0" smtClean="0"/>
              <a:t>#include</a:t>
            </a:r>
            <a:r>
              <a:rPr sz="1000" b="1" dirty="0" smtClean="0"/>
              <a:t>&lt;time.h&gt;</a:t>
            </a:r>
            <a:br>
              <a:rPr sz="1000" b="1" dirty="0" smtClean="0"/>
            </a:br>
            <a:r>
              <a:rPr sz="1000" b="1" dirty="0" smtClean="0"/>
              <a:t>using </a:t>
            </a:r>
            <a:r>
              <a:rPr sz="1000" dirty="0" smtClean="0"/>
              <a:t>std::cout;</a:t>
            </a:r>
            <a:br>
              <a:rPr sz="1000" dirty="0" smtClean="0"/>
            </a:br>
            <a:r>
              <a:rPr sz="1000" b="1" dirty="0" smtClean="0"/>
              <a:t>using </a:t>
            </a:r>
            <a:r>
              <a:rPr sz="1000" dirty="0" smtClean="0"/>
              <a:t>std::endl;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b="1" dirty="0" smtClean="0"/>
              <a:t>int </a:t>
            </a:r>
            <a:r>
              <a:rPr sz="1000" dirty="0" smtClean="0"/>
              <a:t>main() {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srand(time(NULL));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std::list&lt;</a:t>
            </a:r>
            <a:r>
              <a:rPr sz="1000" b="1" dirty="0" smtClean="0"/>
              <a:t>int</a:t>
            </a:r>
            <a:r>
              <a:rPr sz="1000" dirty="0" smtClean="0"/>
              <a:t>&gt; aList(1000000);</a:t>
            </a:r>
            <a:br>
              <a:rPr sz="1000" dirty="0" smtClean="0"/>
            </a:br>
            <a:r>
              <a:rPr sz="1000" dirty="0" smtClean="0"/>
              <a:t>  </a:t>
            </a:r>
            <a:r>
              <a:rPr sz="1000" i="1" dirty="0" smtClean="0"/>
              <a:t>// auto b = 0;</a:t>
            </a:r>
            <a:br>
              <a:rPr sz="1000" i="1" dirty="0" smtClean="0"/>
            </a:br>
            <a:r>
              <a:rPr sz="1000" i="1" dirty="0" smtClean="0"/>
              <a:t>  // std::cin &gt;&gt; b;</a:t>
            </a:r>
            <a:br>
              <a:rPr sz="1000" i="1" dirty="0" smtClean="0"/>
            </a:br>
            <a:r>
              <a:rPr sz="1000" i="1" dirty="0" smtClean="0"/>
              <a:t>  //while (std::cin){</a:t>
            </a:r>
            <a:br>
              <a:rPr sz="1000" i="1" dirty="0" smtClean="0"/>
            </a:br>
            <a:r>
              <a:rPr sz="1000" i="1" dirty="0" smtClean="0"/>
              <a:t>  //   aList.push_back(b);</a:t>
            </a:r>
            <a:br>
              <a:rPr sz="1000" i="1" dirty="0" smtClean="0"/>
            </a:br>
            <a:r>
              <a:rPr sz="1000" i="1" dirty="0" smtClean="0"/>
              <a:t>  //  std::cin &gt;&gt; b</a:t>
            </a:r>
            <a:br>
              <a:rPr sz="1000" i="1" dirty="0" smtClean="0"/>
            </a:br>
            <a:r>
              <a:rPr sz="1000" i="1" dirty="0" smtClean="0"/>
              <a:t/>
            </a:r>
            <a:br>
              <a:rPr sz="1000" i="1" dirty="0" smtClean="0"/>
            </a:br>
            <a:r>
              <a:rPr sz="1000" i="1" dirty="0" smtClean="0"/>
              <a:t/>
            </a:r>
            <a:br>
              <a:rPr sz="1000" i="1" dirty="0" smtClean="0"/>
            </a:b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sz="1000" i="1" dirty="0" smtClean="0"/>
              <a:t/>
            </a:r>
            <a:br>
              <a:rPr sz="1000" i="1" dirty="0" smtClean="0"/>
            </a:br>
            <a:r>
              <a:rPr sz="1000" i="1" dirty="0" smtClean="0"/>
              <a:t>  </a:t>
            </a:r>
            <a:r>
              <a:rPr sz="1000" b="1" dirty="0" smtClean="0"/>
              <a:t>auto </a:t>
            </a:r>
            <a:r>
              <a:rPr sz="1000" dirty="0" smtClean="0"/>
              <a:t>start = std::chrono::high_resolution_clock::now();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i="1" dirty="0" smtClean="0"/>
              <a:t>// generates ints that are 3 digits</a:t>
            </a:r>
            <a:br>
              <a:rPr sz="1000" i="1" dirty="0" smtClean="0"/>
            </a:br>
            <a:r>
              <a:rPr sz="1000" i="1" dirty="0" smtClean="0"/>
              <a:t>  </a:t>
            </a:r>
            <a:r>
              <a:rPr sz="1000" dirty="0" smtClean="0"/>
              <a:t>std::generate(aList.begin(), aList.end(), [] () {</a:t>
            </a:r>
            <a:r>
              <a:rPr sz="1000" b="1" dirty="0" smtClean="0"/>
              <a:t>return </a:t>
            </a:r>
            <a:r>
              <a:rPr sz="1000" dirty="0" smtClean="0"/>
              <a:t>std::rand()/ 10000000;});</a:t>
            </a:r>
            <a:br>
              <a:rPr sz="1000" dirty="0" smtClean="0"/>
            </a:br>
            <a: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/>
            </a:r>
            <a:b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</a:br>
            <a: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  aList.sort();</a:t>
            </a:r>
            <a:b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</a:br>
            <a: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/>
            </a:r>
            <a:b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</a:br>
            <a:r>
              <a:rPr sz="1000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  aList.unique();</a:t>
            </a: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</a:t>
            </a:r>
            <a:r>
              <a:rPr sz="1000" b="1" dirty="0" smtClean="0"/>
              <a:t>auto </a:t>
            </a:r>
            <a:r>
              <a:rPr sz="1000" dirty="0" smtClean="0"/>
              <a:t>finish = std::chrono::high_resolution_clock::now();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std::chrono::duration&lt;</a:t>
            </a:r>
            <a:r>
              <a:rPr sz="1000" b="1" dirty="0" smtClean="0"/>
              <a:t>double</a:t>
            </a:r>
            <a:r>
              <a:rPr sz="1000" dirty="0" smtClean="0"/>
              <a:t>&gt; elapsed = finish - start;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cout &lt;&lt; endl &lt;&lt; </a:t>
            </a:r>
            <a:r>
              <a:rPr sz="1000" b="1" dirty="0" smtClean="0"/>
              <a:t>"Elapsed time:  " </a:t>
            </a:r>
            <a:r>
              <a:rPr sz="1000" dirty="0" smtClean="0"/>
              <a:t>&lt;&lt; elapsed.count() &lt;&lt; </a:t>
            </a:r>
            <a:r>
              <a:rPr sz="1000" b="1" dirty="0" smtClean="0"/>
              <a:t>"s\n"</a:t>
            </a:r>
            <a:r>
              <a:rPr sz="1000" dirty="0" smtClean="0"/>
              <a:t>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</a:t>
            </a:r>
            <a:r>
              <a:rPr sz="1000" i="1" dirty="0" smtClean="0"/>
              <a:t>// prints out list size</a:t>
            </a:r>
            <a:br>
              <a:rPr sz="1000" i="1" dirty="0" smtClean="0"/>
            </a:br>
            <a:r>
              <a:rPr sz="1000" i="1" dirty="0" smtClean="0"/>
              <a:t>  </a:t>
            </a:r>
            <a:r>
              <a:rPr sz="1000" dirty="0" smtClean="0"/>
              <a:t>cout &lt;&lt; aList.size()&lt;&lt; endl;</a:t>
            </a:r>
            <a:br>
              <a:rPr sz="1000" dirty="0" smtClean="0"/>
            </a:br>
            <a:r>
              <a:rPr sz="1000" dirty="0" smtClean="0"/>
              <a:t/>
            </a:r>
            <a:br>
              <a:rPr sz="1000" dirty="0" smtClean="0"/>
            </a:br>
            <a:r>
              <a:rPr sz="1000" dirty="0" smtClean="0"/>
              <a:t>  </a:t>
            </a:r>
            <a:r>
              <a:rPr sz="1000" i="1" dirty="0" smtClean="0"/>
              <a:t>// prints out the list</a:t>
            </a:r>
            <a:br>
              <a:rPr sz="1000" i="1" dirty="0" smtClean="0"/>
            </a:br>
            <a:r>
              <a:rPr sz="1000" i="1" dirty="0" smtClean="0"/>
              <a:t>  </a:t>
            </a:r>
            <a:r>
              <a:rPr sz="1000" b="1" dirty="0" smtClean="0"/>
              <a:t>for</a:t>
            </a:r>
            <a:r>
              <a:rPr sz="1000" dirty="0" smtClean="0"/>
              <a:t>(</a:t>
            </a:r>
            <a:r>
              <a:rPr sz="1000" b="1" dirty="0" smtClean="0"/>
              <a:t>auto</a:t>
            </a:r>
            <a:r>
              <a:rPr sz="1000" dirty="0" smtClean="0"/>
              <a:t>&amp; x : aList ){ cout &lt;&lt; x &lt;&lt; endl;}</a:t>
            </a:r>
            <a:br>
              <a:rPr sz="1000" dirty="0" smtClean="0"/>
            </a:br>
            <a:endParaRPr lang="en-US" sz="1000" dirty="0" smtClean="0"/>
          </a:p>
          <a:p>
            <a:pPr>
              <a:buNone/>
            </a:pP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pic>
        <p:nvPicPr>
          <p:cNvPr id="7" name="Content Placeholder 6" descr="Screen Shot 2018-03-12 at 8.27.1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41" y="1600200"/>
            <a:ext cx="814091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pic>
        <p:nvPicPr>
          <p:cNvPr id="4" name="Content Placeholder 3" descr="Screen Shot 2018-03-12 at 8.27.5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68" y="1600200"/>
            <a:ext cx="79936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&lt;algorithm&gt;</a:t>
            </a:r>
            <a:endParaRPr lang="en-US" dirty="0"/>
          </a:p>
        </p:txBody>
      </p:sp>
      <p:pic>
        <p:nvPicPr>
          <p:cNvPr id="4" name="Content Placeholder 3" descr="Screen Shot 2018-03-12 at 8.29.4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85138"/>
            <a:ext cx="8229600" cy="29560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Given the distinct and valid birthdates  of </a:t>
            </a:r>
            <a:r>
              <a:rPr lang="en-US" dirty="0" err="1" smtClean="0"/>
              <a:t>n</a:t>
            </a:r>
            <a:r>
              <a:rPr lang="en-US" smtClean="0"/>
              <a:t> people </a:t>
            </a:r>
            <a:r>
              <a:rPr lang="en-US" dirty="0" smtClean="0"/>
              <a:t>as </a:t>
            </a:r>
            <a:r>
              <a:rPr lang="en-US" dirty="0" err="1" smtClean="0"/>
              <a:t>triples(DD,MM,YYYY</a:t>
            </a:r>
            <a:r>
              <a:rPr lang="en-US" dirty="0" smtClean="0"/>
              <a:t>), order them first by ascending birth months (MM), then by ascending birth </a:t>
            </a:r>
            <a:r>
              <a:rPr lang="en-US" dirty="0" err="1" smtClean="0"/>
              <a:t>dates(DD</a:t>
            </a:r>
            <a:r>
              <a:rPr lang="en-US" dirty="0" smtClean="0"/>
              <a:t>), then finally by ascending year.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Given a list of sorted integers L of size up to 1 Million items, determine whether a value exists in L with no more than 20 comparisons.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know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hours</a:t>
            </a:r>
          </a:p>
          <a:p>
            <a:r>
              <a:rPr lang="en-US" dirty="0" smtClean="0"/>
              <a:t>Single computer – theirs</a:t>
            </a:r>
          </a:p>
          <a:p>
            <a:r>
              <a:rPr lang="en-US" dirty="0" smtClean="0"/>
              <a:t>No notes, thumb drives,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internet</a:t>
            </a:r>
          </a:p>
          <a:p>
            <a:r>
              <a:rPr lang="en-US" dirty="0" smtClean="0"/>
              <a:t>I have last contests problems, but no answers</a:t>
            </a:r>
          </a:p>
          <a:p>
            <a:r>
              <a:rPr lang="en-US" dirty="0" smtClean="0"/>
              <a:t>They will use a combination of on line judge and manual judging</a:t>
            </a:r>
          </a:p>
          <a:p>
            <a:r>
              <a:rPr lang="en-US" dirty="0" smtClean="0"/>
              <a:t>Problems will be easier than last contest.</a:t>
            </a:r>
          </a:p>
          <a:p>
            <a:pPr lvl="1"/>
            <a:r>
              <a:rPr lang="en-US" dirty="0" smtClean="0"/>
              <a:t>Works to our advantage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Generate all possible permutations of the first ten CAPITAL letters of the alphabet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sorted: 13.6933s</a:t>
            </a:r>
          </a:p>
          <a:p>
            <a:r>
              <a:rPr lang="en-US" dirty="0" smtClean="0"/>
              <a:t>unsorted: 14.1355s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200" dirty="0" smtClean="0"/>
              <a:t>//</a:t>
            </a:r>
          </a:p>
          <a:p>
            <a:pPr>
              <a:buNone/>
            </a:pPr>
            <a:r>
              <a:rPr lang="en-US" sz="1200" dirty="0" smtClean="0"/>
              <a:t>// Created by Greg LaKomski on 3/12/18.</a:t>
            </a:r>
          </a:p>
          <a:p>
            <a:pPr>
              <a:buNone/>
            </a:pPr>
            <a:r>
              <a:rPr lang="en-US" sz="1200" dirty="0" smtClean="0"/>
              <a:t>//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cmath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stdio.h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#include&lt;vector&gt;</a:t>
            </a:r>
          </a:p>
          <a:p>
            <a:pPr>
              <a:buNone/>
            </a:pPr>
            <a:r>
              <a:rPr lang="en-US" sz="1200" dirty="0" smtClean="0"/>
              <a:t>#include&lt;algorithm&gt;</a:t>
            </a:r>
          </a:p>
          <a:p>
            <a:pPr>
              <a:buNone/>
            </a:pPr>
            <a:r>
              <a:rPr lang="en-US" sz="1200" dirty="0" smtClean="0"/>
              <a:t>#include&lt;string&gt;</a:t>
            </a:r>
          </a:p>
          <a:p>
            <a:pPr>
              <a:buNone/>
            </a:pPr>
            <a:r>
              <a:rPr lang="en-US" sz="1200" dirty="0" smtClean="0"/>
              <a:t>#include&lt;</a:t>
            </a:r>
            <a:r>
              <a:rPr lang="en-US" sz="1200" dirty="0" err="1" smtClean="0"/>
              <a:t>time.h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std::cout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using </a:t>
            </a:r>
            <a:r>
              <a:rPr lang="en-US" sz="1200" dirty="0" err="1" smtClean="0"/>
              <a:t>std::endl</a:t>
            </a:r>
            <a:r>
              <a:rPr lang="en-US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int main() {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//create vector of strings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auto start = </a:t>
            </a:r>
            <a:r>
              <a:rPr lang="en-US" sz="1200" dirty="0" err="1" smtClean="0"/>
              <a:t>std::chrono::high_resolution_clock::now</a:t>
            </a:r>
            <a:r>
              <a:rPr lang="en-US" sz="1200" dirty="0" smtClean="0"/>
              <a:t>();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//std::vector&lt;</a:t>
            </a:r>
            <a:r>
              <a:rPr lang="en-US" sz="1200" dirty="0" err="1" smtClean="0"/>
              <a:t>std::string</a:t>
            </a:r>
            <a:r>
              <a:rPr lang="en-US" sz="1200" dirty="0" smtClean="0"/>
              <a:t>&gt; a {"A","B","C","D","E","F","G","H","I","J"} ;</a:t>
            </a:r>
          </a:p>
          <a:p>
            <a:pPr>
              <a:buNone/>
            </a:pPr>
            <a:r>
              <a:rPr lang="en-US" sz="1200" dirty="0" smtClean="0"/>
              <a:t>  std::vector&lt;</a:t>
            </a:r>
            <a:r>
              <a:rPr lang="en-US" sz="1200" dirty="0" err="1" smtClean="0"/>
              <a:t>std::string</a:t>
            </a:r>
            <a:r>
              <a:rPr lang="en-US" sz="1200" dirty="0" smtClean="0"/>
              <a:t>&gt; a {"A","B","C"} 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std::sort(a.begin(),a.end</a:t>
            </a:r>
            <a:r>
              <a:rPr lang="en-US" sz="1200" dirty="0" smtClean="0"/>
              <a:t>());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do {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std::copy(a.begin</a:t>
            </a:r>
            <a:r>
              <a:rPr lang="en-US" sz="1200" dirty="0" smtClean="0"/>
              <a:t>(), </a:t>
            </a:r>
            <a:r>
              <a:rPr lang="en-US" sz="1200" dirty="0" err="1" smtClean="0"/>
              <a:t>a.end</a:t>
            </a:r>
            <a:r>
              <a:rPr lang="en-US" sz="1200" dirty="0" smtClean="0"/>
              <a:t>(), </a:t>
            </a:r>
            <a:r>
              <a:rPr lang="en-US" sz="1200" dirty="0" err="1" smtClean="0"/>
              <a:t>std::ostream_iterator</a:t>
            </a:r>
            <a:r>
              <a:rPr lang="en-US" sz="1200" dirty="0" smtClean="0"/>
              <a:t>&lt;</a:t>
            </a:r>
            <a:r>
              <a:rPr lang="en-US" sz="1200" dirty="0" err="1" smtClean="0"/>
              <a:t>std::string</a:t>
            </a:r>
            <a:r>
              <a:rPr lang="en-US" sz="1200" dirty="0" smtClean="0"/>
              <a:t>&gt;(</a:t>
            </a:r>
            <a:r>
              <a:rPr lang="en-US" sz="1200" dirty="0" err="1" smtClean="0"/>
              <a:t>std::cout</a:t>
            </a:r>
            <a:r>
              <a:rPr lang="en-US" sz="1200" dirty="0" smtClean="0"/>
              <a:t>, " "));  // very cool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std::cout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std::endl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} while (</a:t>
            </a:r>
            <a:r>
              <a:rPr lang="en-US" sz="1200" dirty="0" err="1" smtClean="0"/>
              <a:t>std::next_permutation(a.begin</a:t>
            </a:r>
            <a:r>
              <a:rPr lang="en-US" sz="1200" dirty="0" smtClean="0"/>
              <a:t>(), </a:t>
            </a:r>
            <a:r>
              <a:rPr lang="en-US" sz="1200" dirty="0" err="1" smtClean="0"/>
              <a:t>a.end</a:t>
            </a:r>
            <a:r>
              <a:rPr lang="en-US" sz="1200" dirty="0" smtClean="0"/>
              <a:t>()));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auto finish = </a:t>
            </a:r>
            <a:r>
              <a:rPr lang="en-US" sz="1200" dirty="0" err="1" smtClean="0"/>
              <a:t>std::chrono::high_resolution_clock::now</a:t>
            </a:r>
            <a:r>
              <a:rPr lang="en-US" sz="1200" dirty="0" smtClean="0"/>
              <a:t>();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std::chrono::duration</a:t>
            </a:r>
            <a:r>
              <a:rPr lang="en-US" sz="1200" dirty="0" smtClean="0"/>
              <a:t>&lt;double&gt; elapsed = finish - start;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 &lt;&lt; "Elapsed time:  " &lt;&lt; </a:t>
            </a:r>
            <a:r>
              <a:rPr lang="en-US" sz="1200" dirty="0" err="1" smtClean="0"/>
              <a:t>elapsed.count</a:t>
            </a:r>
            <a:r>
              <a:rPr lang="en-US" sz="1200" dirty="0" smtClean="0"/>
              <a:t>() &lt;&lt; "</a:t>
            </a:r>
            <a:r>
              <a:rPr lang="en-US" sz="1200" dirty="0" err="1" smtClean="0"/>
              <a:t>s\n</a:t>
            </a:r>
            <a:r>
              <a:rPr lang="en-US" sz="1200" dirty="0" smtClean="0"/>
              <a:t>";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return 0;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5" name="Picture 4" descr="Screen Shot 2018-03-12 at 3.53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95400"/>
            <a:ext cx="36068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all possible subsets of {0,1,2,.......,N-1} for N = 20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 Given a string that represents a base X number (radix X) convert it to an equivalent string in base Y, 2 &lt;+ Y&lt;=36.  For example, "FF" in base X=16 is "255" in base Y1 = 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Lets define a 'special word' as a lower case alphabet followed by two consecutive digits.  Given a string, replace all special words of length 3 with  3 stars ***, </a:t>
            </a:r>
            <a:r>
              <a:rPr lang="en-US" dirty="0" err="1" smtClean="0"/>
              <a:t>eg</a:t>
            </a:r>
            <a:r>
              <a:rPr lang="en-US" dirty="0" smtClean="0"/>
              <a:t>. S = "line:  a70 and z72 will be replaced, aa24 and a872 will not" becomes "line: *** and *** will be replaced, aa24 and a872 will not"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Judge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https://uva.onlinejudge.org</a:t>
            </a:r>
            <a:endParaRPr lang="en-US" dirty="0" smtClean="0"/>
          </a:p>
          <a:p>
            <a:r>
              <a:rPr lang="en-US" dirty="0" smtClean="0"/>
              <a:t>Browse problems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u="sng" dirty="0" smtClean="0">
                <a:hlinkClick r:id="rId3"/>
              </a:rPr>
              <a:t>Root :: </a:t>
            </a:r>
            <a:r>
              <a:rPr lang="en-US" u="sng" dirty="0" smtClean="0">
                <a:hlinkClick r:id="rId4"/>
              </a:rPr>
              <a:t>Competitive Programming 3: The New Lower Bound of Programming Contests (Steven &amp; Felix Halim) :: </a:t>
            </a:r>
            <a:r>
              <a:rPr lang="en-US" u="sng" dirty="0" smtClean="0">
                <a:hlinkClick r:id="rId5"/>
              </a:rPr>
              <a:t>Data Structures and Libraries :: </a:t>
            </a:r>
            <a:r>
              <a:rPr lang="en-US" u="sng" dirty="0" smtClean="0">
                <a:hlinkClick r:id="rId6"/>
              </a:rPr>
              <a:t>Linear Data Structures with Built-in Libraries :: </a:t>
            </a:r>
            <a:r>
              <a:rPr lang="en-US" u="sng" dirty="0" smtClean="0">
                <a:hlinkClick r:id="rId7"/>
              </a:rPr>
              <a:t>C++ STL algorithm (Java Collections)::Birthdates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team strategy make sure we have strengths understood and organize accordingly.</a:t>
            </a:r>
          </a:p>
          <a:p>
            <a:r>
              <a:rPr lang="en-US" dirty="0" smtClean="0"/>
              <a:t>We need to know coding – basics but also the most direct C++ 11, STL empowered attack.</a:t>
            </a:r>
          </a:p>
          <a:p>
            <a:r>
              <a:rPr lang="en-US" dirty="0" smtClean="0"/>
              <a:t>Need to have game plan and no what do if problems come up.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Good at Contests</a:t>
            </a:r>
            <a:br>
              <a:rPr lang="en-US" dirty="0" smtClean="0"/>
            </a:br>
            <a:r>
              <a:rPr lang="en-US" sz="1200" dirty="0" smtClean="0"/>
              <a:t>and coding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type – faster the better</a:t>
            </a:r>
          </a:p>
          <a:p>
            <a:r>
              <a:rPr lang="en-US" dirty="0" smtClean="0"/>
              <a:t>Be able to quickly identify problem types</a:t>
            </a:r>
          </a:p>
          <a:p>
            <a:r>
              <a:rPr lang="en-US" dirty="0" smtClean="0"/>
              <a:t>Do algorithm analysis based on problem parameters</a:t>
            </a:r>
          </a:p>
          <a:p>
            <a:r>
              <a:rPr lang="en-US" dirty="0" smtClean="0"/>
              <a:t>Master a programming language – For us its </a:t>
            </a:r>
            <a:r>
              <a:rPr lang="en-US" dirty="0" err="1" smtClean="0"/>
              <a:t>c</a:t>
            </a:r>
            <a:r>
              <a:rPr lang="en-US" dirty="0" smtClean="0"/>
              <a:t>++ now.  This can evolve.</a:t>
            </a:r>
          </a:p>
          <a:p>
            <a:r>
              <a:rPr lang="en-US" dirty="0" smtClean="0"/>
              <a:t>Master code testing – identifying test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the wrong guy to help you there.</a:t>
            </a:r>
          </a:p>
          <a:p>
            <a:endParaRPr lang="en-US" dirty="0" smtClean="0"/>
          </a:p>
          <a:p>
            <a:r>
              <a:rPr lang="en-US" dirty="0" smtClean="0"/>
              <a:t>On line resources.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 Hoc</a:t>
            </a:r>
          </a:p>
          <a:p>
            <a:r>
              <a:rPr lang="en-US" dirty="0" smtClean="0"/>
              <a:t>Complete Search</a:t>
            </a:r>
          </a:p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Greedy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Graph</a:t>
            </a:r>
          </a:p>
          <a:p>
            <a:r>
              <a:rPr lang="en-US" dirty="0" smtClean="0"/>
              <a:t>Mathematics, discrete math</a:t>
            </a:r>
          </a:p>
          <a:p>
            <a:r>
              <a:rPr lang="en-US" dirty="0" smtClean="0"/>
              <a:t>String Processing</a:t>
            </a:r>
          </a:p>
          <a:p>
            <a:r>
              <a:rPr lang="en-US" dirty="0" smtClean="0"/>
              <a:t>Computational Geometry</a:t>
            </a:r>
          </a:p>
          <a:p>
            <a:r>
              <a:rPr lang="en-US" dirty="0" smtClean="0"/>
              <a:t>Hard/</a:t>
            </a:r>
            <a:r>
              <a:rPr lang="en-US" smtClean="0"/>
              <a:t>Rare problems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understand how good your algorithm needs to be.  </a:t>
            </a:r>
          </a:p>
          <a:p>
            <a:r>
              <a:rPr lang="en-US" dirty="0" smtClean="0"/>
              <a:t>Think about input set size</a:t>
            </a:r>
          </a:p>
          <a:p>
            <a:r>
              <a:rPr lang="en-US" dirty="0" smtClean="0"/>
              <a:t>Look at time to compute versus any time limits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2789</Words>
  <Application>Microsoft Macintosh PowerPoint</Application>
  <PresentationFormat>On-screen Show (4:3)</PresentationFormat>
  <Paragraphs>230</Paragraphs>
  <Slides>49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Coding Contest Prep</vt:lpstr>
      <vt:lpstr>Thanks for being here</vt:lpstr>
      <vt:lpstr>Agenda</vt:lpstr>
      <vt:lpstr>What I know now</vt:lpstr>
      <vt:lpstr>What does this mean</vt:lpstr>
      <vt:lpstr>Being Good at Contests and coding in general</vt:lpstr>
      <vt:lpstr>Typing fast</vt:lpstr>
      <vt:lpstr>Problem Types</vt:lpstr>
      <vt:lpstr>Algorithm Analysis</vt:lpstr>
      <vt:lpstr>Master Language</vt:lpstr>
      <vt:lpstr>Master Test Cases</vt:lpstr>
      <vt:lpstr>My Strategy</vt:lpstr>
      <vt:lpstr>Any Questions So Far??</vt:lpstr>
      <vt:lpstr>Lets get started I/O</vt:lpstr>
      <vt:lpstr>Lets get started I/O</vt:lpstr>
      <vt:lpstr>Lets get started</vt:lpstr>
      <vt:lpstr>Lets get started</vt:lpstr>
      <vt:lpstr>Lets get started</vt:lpstr>
      <vt:lpstr>Lets get started</vt:lpstr>
      <vt:lpstr>Lets get started</vt:lpstr>
      <vt:lpstr>Lets get started</vt:lpstr>
      <vt:lpstr>Lets get started</vt:lpstr>
      <vt:lpstr>Lets get started</vt:lpstr>
      <vt:lpstr>Summary</vt:lpstr>
      <vt:lpstr>Summary</vt:lpstr>
      <vt:lpstr>Basic Problems </vt:lpstr>
      <vt:lpstr>Problem 1</vt:lpstr>
      <vt:lpstr>Problem 1</vt:lpstr>
      <vt:lpstr>Problem 2</vt:lpstr>
      <vt:lpstr>Problem 2</vt:lpstr>
      <vt:lpstr>Problem 2</vt:lpstr>
      <vt:lpstr>Problem 3</vt:lpstr>
      <vt:lpstr>Problem 3</vt:lpstr>
      <vt:lpstr>&lt;algorithm&gt;</vt:lpstr>
      <vt:lpstr>&lt;algorithm&gt;</vt:lpstr>
      <vt:lpstr>&lt;algorithm&gt;</vt:lpstr>
      <vt:lpstr>Problem 4</vt:lpstr>
      <vt:lpstr>Problem 4</vt:lpstr>
      <vt:lpstr>Problem 5</vt:lpstr>
      <vt:lpstr>Problem 5</vt:lpstr>
      <vt:lpstr>Problem 6</vt:lpstr>
      <vt:lpstr>Problem 6</vt:lpstr>
      <vt:lpstr>Problem 7</vt:lpstr>
      <vt:lpstr>Problem 7</vt:lpstr>
      <vt:lpstr>Problem 8</vt:lpstr>
      <vt:lpstr>Problem 8</vt:lpstr>
      <vt:lpstr>Problem 9</vt:lpstr>
      <vt:lpstr>Problem 9</vt:lpstr>
      <vt:lpstr>Using a Judge</vt:lpstr>
    </vt:vector>
  </TitlesOfParts>
  <Company>Private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Contest Prep</dc:title>
  <dc:creator>Greg LaKomski</dc:creator>
  <cp:lastModifiedBy>Greg LaKomski</cp:lastModifiedBy>
  <cp:revision>146</cp:revision>
  <dcterms:created xsi:type="dcterms:W3CDTF">2018-03-13T10:51:31Z</dcterms:created>
  <dcterms:modified xsi:type="dcterms:W3CDTF">2018-03-13T18:02:28Z</dcterms:modified>
</cp:coreProperties>
</file>