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316" r:id="rId3"/>
    <p:sldId id="258" r:id="rId4"/>
    <p:sldId id="260" r:id="rId5"/>
    <p:sldId id="314" r:id="rId6"/>
    <p:sldId id="261" r:id="rId7"/>
    <p:sldId id="263" r:id="rId8"/>
    <p:sldId id="264" r:id="rId9"/>
    <p:sldId id="265" r:id="rId10"/>
    <p:sldId id="266" r:id="rId11"/>
    <p:sldId id="315" r:id="rId12"/>
    <p:sldId id="311" r:id="rId13"/>
    <p:sldId id="279" r:id="rId14"/>
    <p:sldId id="280" r:id="rId15"/>
    <p:sldId id="317" r:id="rId16"/>
    <p:sldId id="318" r:id="rId17"/>
    <p:sldId id="319" r:id="rId18"/>
    <p:sldId id="320" r:id="rId19"/>
    <p:sldId id="321" r:id="rId20"/>
    <p:sldId id="322" r:id="rId21"/>
    <p:sldId id="282" r:id="rId22"/>
    <p:sldId id="283" r:id="rId23"/>
    <p:sldId id="323" r:id="rId24"/>
    <p:sldId id="284" r:id="rId25"/>
    <p:sldId id="277" r:id="rId26"/>
    <p:sldId id="278" r:id="rId27"/>
    <p:sldId id="285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0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vertBarState="maximized">
    <p:restoredLeft sz="11497" autoAdjust="0"/>
    <p:restoredTop sz="94660"/>
  </p:normalViewPr>
  <p:slideViewPr>
    <p:cSldViewPr snapToObjects="1">
      <p:cViewPr>
        <p:scale>
          <a:sx n="100" d="100"/>
          <a:sy n="100" d="100"/>
        </p:scale>
        <p:origin x="-2368" y="-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5BAB8-04A2-954E-8444-03583B3DC213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uva.onlinejudge.org/index.php?option=com_onlinejudge&amp;Itemid=8&amp;category=0" TargetMode="External"/><Relationship Id="rId4" Type="http://schemas.openxmlformats.org/officeDocument/2006/relationships/hyperlink" Target="https://uva.onlinejudge.org/index.php?option=com_onlinejudge&amp;Itemid=8&amp;category=604" TargetMode="External"/><Relationship Id="rId5" Type="http://schemas.openxmlformats.org/officeDocument/2006/relationships/hyperlink" Target="https://uva.onlinejudge.org/index.php?option=com_onlinejudge&amp;Itemid=8&amp;category=621" TargetMode="External"/><Relationship Id="rId6" Type="http://schemas.openxmlformats.org/officeDocument/2006/relationships/hyperlink" Target="https://uva.onlinejudge.org/index.php?option=com_onlinejudge&amp;Itemid=8&amp;category=622" TargetMode="External"/><Relationship Id="rId7" Type="http://schemas.openxmlformats.org/officeDocument/2006/relationships/hyperlink" Target="https://uva.onlinejudge.org/index.php?option=com_onlinejudge&amp;Itemid=8&amp;category=62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va.onlinejudg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Contest Prep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</a:p>
          <a:p>
            <a:r>
              <a:rPr lang="en-US" dirty="0" smtClean="0"/>
              <a:t>Don’t just assume limits are anywhere like examples</a:t>
            </a:r>
          </a:p>
          <a:p>
            <a:r>
              <a:rPr lang="en-US" dirty="0" smtClean="0"/>
              <a:t>If it doesn’t say it can’t be it can be!!!!</a:t>
            </a:r>
          </a:p>
          <a:p>
            <a:endParaRPr lang="en-US" dirty="0" smtClean="0"/>
          </a:p>
          <a:p>
            <a:r>
              <a:rPr lang="en-US" dirty="0" smtClean="0"/>
              <a:t>WE WILL PRACTICE THIS TODAY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I/O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seemed to work best for the most</a:t>
            </a:r>
          </a:p>
          <a:p>
            <a:r>
              <a:rPr lang="en-US" dirty="0" smtClean="0"/>
              <a:t>I created a living document on Prof-Greg/contest for us to document best ways to I/O various things in. Lets update that!  As we go along I will try to come up with a way to capture best practices so we can remember what works best</a:t>
            </a:r>
          </a:p>
          <a:p>
            <a:r>
              <a:rPr lang="en-US" dirty="0" smtClean="0"/>
              <a:t>Assumes you all might want to do more contests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4" name="Content Placeholder 3" descr="Screen Shot 2018-03-12 at 2.59.43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95434"/>
            <a:ext cx="8229600" cy="17354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6" name="Content Placeholder 5" descr="Screen Shot 2018-03-12 at 3.00.00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02475"/>
            <a:ext cx="8229600" cy="1774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6" name="Content Placeholder 5" descr="Screen Shot 2018-03-12 at 3.00.05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8966"/>
            <a:ext cx="8229600" cy="31084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Balanced Binary Tree is  under a STL MAP</a:t>
            </a:r>
          </a:p>
          <a:p>
            <a:r>
              <a:rPr lang="en-US" sz="1600" dirty="0" smtClean="0"/>
              <a:t>Can be given a Compare </a:t>
            </a:r>
            <a:r>
              <a:rPr lang="en-US" sz="1600" dirty="0" err="1" smtClean="0"/>
              <a:t>Functor</a:t>
            </a:r>
            <a:r>
              <a:rPr lang="en-US" sz="1600" dirty="0" smtClean="0"/>
              <a:t>  return </a:t>
            </a:r>
            <a:r>
              <a:rPr lang="en-US" sz="1600" dirty="0" err="1" smtClean="0"/>
              <a:t>bool</a:t>
            </a:r>
            <a:r>
              <a:rPr lang="en-US" sz="1600" dirty="0" smtClean="0"/>
              <a:t>   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Maps are associative containers that store elements formed by a combination of a key value and a mapped value, following a specific order.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In a map, the key values are generally used to </a:t>
            </a:r>
            <a:r>
              <a:rPr lang="en-US" sz="1600" dirty="0" smtClean="0">
                <a:solidFill>
                  <a:srgbClr val="FF0000"/>
                </a:solidFill>
              </a:rPr>
              <a:t>sort and uniquely identify the elements</a:t>
            </a:r>
            <a:r>
              <a:rPr lang="en-US" sz="1600" dirty="0" smtClean="0"/>
              <a:t>, while the mapped values store the content associated to this key. The types of key and mapped value may differ, and are grouped together in member type </a:t>
            </a:r>
            <a:r>
              <a:rPr lang="en-US" sz="1600" dirty="0" err="1" smtClean="0"/>
              <a:t>value_type</a:t>
            </a:r>
            <a:r>
              <a:rPr lang="en-US" sz="1600" dirty="0" smtClean="0"/>
              <a:t>, which is a pair type combining both: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typedef pair&lt;const Key, T&gt; </a:t>
            </a:r>
            <a:r>
              <a:rPr lang="en-US" sz="1600" dirty="0" err="1" smtClean="0"/>
              <a:t>value_type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Internally, the elements in a map are always sorted by its key following a specific strict weak ordering criterion indicated by its internal comparison object (of type Compare).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map containers are </a:t>
            </a:r>
            <a:r>
              <a:rPr lang="en-US" sz="1600" dirty="0" smtClean="0">
                <a:solidFill>
                  <a:srgbClr val="FF0000"/>
                </a:solidFill>
              </a:rPr>
              <a:t>generally slower than </a:t>
            </a:r>
            <a:r>
              <a:rPr lang="en-US" sz="1600" dirty="0" err="1" smtClean="0">
                <a:solidFill>
                  <a:srgbClr val="FF0000"/>
                </a:solidFill>
              </a:rPr>
              <a:t>unordered_map</a:t>
            </a:r>
            <a:r>
              <a:rPr lang="en-US" sz="1600" dirty="0" smtClean="0">
                <a:solidFill>
                  <a:srgbClr val="FF0000"/>
                </a:solidFill>
              </a:rPr>
              <a:t> containers</a:t>
            </a:r>
            <a:r>
              <a:rPr lang="en-US" sz="1600" dirty="0" smtClean="0"/>
              <a:t> to access individual elements by their key, but they allow the direct iteration on subsets based on their order.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</a:t>
            </a:r>
            <a:endParaRPr lang="en-US" dirty="0"/>
          </a:p>
        </p:txBody>
      </p:sp>
      <p:pic>
        <p:nvPicPr>
          <p:cNvPr id="4" name="Content Placeholder 3" descr="Screen Shot 2018-03-14 at 9.53.51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83920"/>
            <a:ext cx="8229600" cy="295852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pic>
        <p:nvPicPr>
          <p:cNvPr id="4" name="Content Placeholder 3" descr="Screen Shot 2018-03-14 at 9.54.53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067" y="1600200"/>
            <a:ext cx="7125865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Tree</a:t>
            </a:r>
            <a:endParaRPr lang="en-US" dirty="0"/>
          </a:p>
        </p:txBody>
      </p:sp>
      <p:pic>
        <p:nvPicPr>
          <p:cNvPr id="4" name="Content Placeholder 3" descr="Screen Shot 2018-03-14 at 10.02.37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075" y="1600200"/>
            <a:ext cx="6283850" cy="4525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Index Tree</a:t>
            </a:r>
            <a:endParaRPr lang="en-US" dirty="0"/>
          </a:p>
        </p:txBody>
      </p:sp>
      <p:pic>
        <p:nvPicPr>
          <p:cNvPr id="6" name="Content Placeholder 5" descr="Screen Shot 2018-03-14 at 10.24.06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373" y="1600200"/>
            <a:ext cx="5965254" cy="4525963"/>
          </a:xfrm>
        </p:spPr>
      </p:pic>
      <p:sp>
        <p:nvSpPr>
          <p:cNvPr id="7" name="TextBox 6"/>
          <p:cNvSpPr txBox="1"/>
          <p:nvPr/>
        </p:nvSpPr>
        <p:spPr>
          <a:xfrm>
            <a:off x="457200" y="274638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https://github.com/t3nsor/codebook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opens on 18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I will take care of teams entries. Think I might need your “id or username or something”</a:t>
            </a:r>
          </a:p>
          <a:p>
            <a:r>
              <a:rPr lang="en-US" dirty="0" smtClean="0"/>
              <a:t>I need your </a:t>
            </a:r>
            <a:r>
              <a:rPr lang="en-US" dirty="0" err="1" smtClean="0"/>
              <a:t>github</a:t>
            </a:r>
            <a:r>
              <a:rPr lang="en-US" dirty="0" smtClean="0"/>
              <a:t> id so I can invite you to Prof-Greg/contest.  Right now is public but I want to switch to private.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8-03-14 at 10.25.49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9763"/>
            <a:ext cx="8229600" cy="4266837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6" name="Content Placeholder 5" descr="Screen Shot 2018-03-12 at 3.00.56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86671"/>
            <a:ext cx="8229600" cy="23530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6" name="Content Placeholder 5" descr="Screen Shot 2018-03-12 at 3.01.19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42669"/>
            <a:ext cx="8229600" cy="14410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Sieve of Eratosthenes</a:t>
            </a:r>
            <a:endParaRPr lang="en-US" dirty="0"/>
          </a:p>
        </p:txBody>
      </p:sp>
      <p:pic>
        <p:nvPicPr>
          <p:cNvPr id="4" name="Content Placeholder 3" descr="Screen Shot 2018-03-14 at 10.28.11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2250182"/>
          </a:xfrm>
        </p:spPr>
      </p:pic>
      <p:pic>
        <p:nvPicPr>
          <p:cNvPr id="5" name="Picture 4" descr="Screen Shot 2018-03-14 at 10.27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0"/>
            <a:ext cx="9144000" cy="270085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6" name="Content Placeholder 5" descr="Screen Shot 2018-03-12 at 3.01.25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87586"/>
            <a:ext cx="8229600" cy="15511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4" name="Content Placeholder 3" descr="Screen Shot 2018-03-12 at 3.01.42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3948"/>
            <a:ext cx="8229600" cy="3118467"/>
          </a:xfrm>
        </p:spPr>
      </p:pic>
      <p:sp>
        <p:nvSpPr>
          <p:cNvPr id="5" name="TextBox 4"/>
          <p:cNvSpPr txBox="1"/>
          <p:nvPr/>
        </p:nvSpPr>
        <p:spPr>
          <a:xfrm>
            <a:off x="1447800" y="56388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Tree!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a lot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a lot</a:t>
            </a:r>
          </a:p>
          <a:p>
            <a:r>
              <a:rPr lang="en-US" dirty="0" smtClean="0"/>
              <a:t>Lots to know!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Fire Up </a:t>
            </a:r>
            <a:r>
              <a:rPr lang="en-US" dirty="0" err="1" smtClean="0"/>
              <a:t>Uva</a:t>
            </a:r>
            <a:r>
              <a:rPr lang="en-US" dirty="0" smtClean="0"/>
              <a:t> Judge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Six easy </a:t>
            </a:r>
            <a:r>
              <a:rPr lang="en-US" dirty="0" smtClean="0"/>
              <a:t>problems –</a:t>
            </a:r>
          </a:p>
          <a:p>
            <a:r>
              <a:rPr lang="en-US" dirty="0" smtClean="0"/>
              <a:t>Lets practice hammering in the #defines and the i/o</a:t>
            </a:r>
          </a:p>
          <a:p>
            <a:r>
              <a:rPr lang="en-US" dirty="0" smtClean="0"/>
              <a:t>I will give you the </a:t>
            </a:r>
            <a:r>
              <a:rPr lang="en-US" dirty="0" err="1" smtClean="0"/>
              <a:t>uva</a:t>
            </a:r>
            <a:r>
              <a:rPr lang="en-US" dirty="0" smtClean="0"/>
              <a:t> number</a:t>
            </a:r>
          </a:p>
          <a:p>
            <a:r>
              <a:rPr lang="en-US" dirty="0" smtClean="0"/>
              <a:t>get it up read it as a team and figure out the attack, limitations, any algorithmic issues.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11772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Contest Format, Rules, Judging,</a:t>
            </a:r>
            <a:r>
              <a:rPr lang="en-US" dirty="0" smtClean="0"/>
              <a:t> -&gt;Update</a:t>
            </a:r>
          </a:p>
          <a:p>
            <a:r>
              <a:rPr lang="en-US" dirty="0" smtClean="0"/>
              <a:t>Review what we learned last time</a:t>
            </a:r>
          </a:p>
          <a:p>
            <a:r>
              <a:rPr lang="en-US" dirty="0" err="1" smtClean="0"/>
              <a:t>Haydon</a:t>
            </a:r>
            <a:r>
              <a:rPr lang="en-US" dirty="0" smtClean="0"/>
              <a:t> go over subsequence bit manipulation</a:t>
            </a:r>
          </a:p>
          <a:p>
            <a:r>
              <a:rPr lang="en-US" dirty="0" smtClean="0"/>
              <a:t>Critical STL structures we haven’t covered in class yet</a:t>
            </a:r>
          </a:p>
          <a:p>
            <a:r>
              <a:rPr lang="en-US" dirty="0" smtClean="0"/>
              <a:t>Problems – super easy -&gt; medium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11498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11727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10114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11799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Judge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Register at </a:t>
            </a:r>
            <a:r>
              <a:rPr lang="en-US" dirty="0" smtClean="0">
                <a:hlinkClick r:id="rId2"/>
              </a:rPr>
              <a:t>https://uva.onlinejudge.org</a:t>
            </a:r>
            <a:endParaRPr lang="en-US" dirty="0" smtClean="0"/>
          </a:p>
          <a:p>
            <a:r>
              <a:rPr lang="en-US" dirty="0" smtClean="0"/>
              <a:t>Browse problems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r>
              <a:rPr lang="en-US" u="sng" dirty="0" smtClean="0">
                <a:hlinkClick r:id="rId3"/>
              </a:rPr>
              <a:t>Root :: </a:t>
            </a:r>
            <a:r>
              <a:rPr lang="en-US" u="sng" dirty="0" smtClean="0">
                <a:hlinkClick r:id="rId4"/>
              </a:rPr>
              <a:t>Competitive Programming 3: The New Lower Bound of Programming Contests (Steven &amp; Felix Halim) :: </a:t>
            </a:r>
            <a:r>
              <a:rPr lang="en-US" u="sng" dirty="0" smtClean="0">
                <a:hlinkClick r:id="rId5"/>
              </a:rPr>
              <a:t>Data Structures and Libraries :: </a:t>
            </a:r>
            <a:r>
              <a:rPr lang="en-US" u="sng" dirty="0" smtClean="0">
                <a:hlinkClick r:id="rId6"/>
              </a:rPr>
              <a:t>Linear Data Structures with Built-in Libraries :: </a:t>
            </a:r>
            <a:r>
              <a:rPr lang="en-US" u="sng" dirty="0" smtClean="0">
                <a:hlinkClick r:id="rId7"/>
              </a:rPr>
              <a:t>C++ STL algorithm (Java Collections)::Birthdates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know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 hours</a:t>
            </a:r>
          </a:p>
          <a:p>
            <a:r>
              <a:rPr lang="en-US" dirty="0" smtClean="0"/>
              <a:t>Single computer – theirs</a:t>
            </a:r>
          </a:p>
          <a:p>
            <a:r>
              <a:rPr lang="en-US" dirty="0" smtClean="0"/>
              <a:t>No notes, thumb drives,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internet</a:t>
            </a:r>
          </a:p>
          <a:p>
            <a:r>
              <a:rPr lang="en-US" dirty="0" smtClean="0"/>
              <a:t>I have last contests problems, but no answers</a:t>
            </a:r>
          </a:p>
          <a:p>
            <a:r>
              <a:rPr lang="en-US" dirty="0" smtClean="0"/>
              <a:t>They will use a combination of on line judge and manual judging</a:t>
            </a:r>
          </a:p>
          <a:p>
            <a:r>
              <a:rPr lang="en-US" dirty="0" smtClean="0"/>
              <a:t>Problems will be easier than last contest.</a:t>
            </a:r>
          </a:p>
          <a:p>
            <a:pPr lvl="1"/>
            <a:r>
              <a:rPr lang="en-US" dirty="0" smtClean="0"/>
              <a:t>Works to our advantage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know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Update:</a:t>
            </a:r>
          </a:p>
          <a:p>
            <a:r>
              <a:rPr lang="en-US" dirty="0" smtClean="0"/>
              <a:t>We will be able to bring in 2 sheets of paper – I am assuming each – with whatever you want on them.  Suggest team strategy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Being Good at Contests</a:t>
            </a:r>
            <a:br>
              <a:rPr lang="en-US" dirty="0" smtClean="0"/>
            </a:br>
            <a:r>
              <a:rPr lang="en-US" sz="1200" dirty="0" smtClean="0"/>
              <a:t>and coding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type – faster the better</a:t>
            </a:r>
          </a:p>
          <a:p>
            <a:r>
              <a:rPr lang="en-US" dirty="0" smtClean="0"/>
              <a:t>Be able to quickly identify problem types</a:t>
            </a:r>
          </a:p>
          <a:p>
            <a:r>
              <a:rPr lang="en-US" dirty="0" smtClean="0"/>
              <a:t>Do algorithm analysis based on problem parameters</a:t>
            </a:r>
          </a:p>
          <a:p>
            <a:r>
              <a:rPr lang="en-US" dirty="0" smtClean="0"/>
              <a:t>Master a programming language – For us its </a:t>
            </a:r>
            <a:r>
              <a:rPr lang="en-US" dirty="0" err="1" smtClean="0"/>
              <a:t>c</a:t>
            </a:r>
            <a:r>
              <a:rPr lang="en-US" dirty="0" smtClean="0"/>
              <a:t>++ now.  This can evolve.</a:t>
            </a:r>
          </a:p>
          <a:p>
            <a:r>
              <a:rPr lang="en-US" dirty="0" smtClean="0"/>
              <a:t>Master code testing – identifying test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 Hoc</a:t>
            </a:r>
          </a:p>
          <a:p>
            <a:r>
              <a:rPr lang="en-US" dirty="0" smtClean="0"/>
              <a:t>Complete Search</a:t>
            </a:r>
          </a:p>
          <a:p>
            <a:r>
              <a:rPr lang="en-US" dirty="0" smtClean="0"/>
              <a:t>Divide and Conquer</a:t>
            </a:r>
          </a:p>
          <a:p>
            <a:r>
              <a:rPr lang="en-US" dirty="0" smtClean="0"/>
              <a:t>Greedy</a:t>
            </a:r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Graph</a:t>
            </a:r>
          </a:p>
          <a:p>
            <a:r>
              <a:rPr lang="en-US" dirty="0" smtClean="0"/>
              <a:t>Mathematics, discrete math</a:t>
            </a:r>
          </a:p>
          <a:p>
            <a:r>
              <a:rPr lang="en-US" dirty="0" smtClean="0"/>
              <a:t>String Processing</a:t>
            </a:r>
          </a:p>
          <a:p>
            <a:r>
              <a:rPr lang="en-US" dirty="0" smtClean="0"/>
              <a:t>Computational Geometry</a:t>
            </a:r>
          </a:p>
          <a:p>
            <a:r>
              <a:rPr lang="en-US" dirty="0" smtClean="0"/>
              <a:t>Hard/</a:t>
            </a:r>
            <a:r>
              <a:rPr lang="en-US" smtClean="0"/>
              <a:t>Rare problems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understand how good your algorithm needs to be.  </a:t>
            </a:r>
          </a:p>
          <a:p>
            <a:r>
              <a:rPr lang="en-US" dirty="0" smtClean="0"/>
              <a:t>Think about input set size</a:t>
            </a:r>
          </a:p>
          <a:p>
            <a:r>
              <a:rPr lang="en-US" dirty="0" smtClean="0"/>
              <a:t>Look at time to compute versus any time limits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what we are trying to do</a:t>
            </a:r>
          </a:p>
          <a:p>
            <a:r>
              <a:rPr lang="en-US" dirty="0" smtClean="0"/>
              <a:t>Use STL</a:t>
            </a:r>
          </a:p>
          <a:p>
            <a:r>
              <a:rPr lang="en-US" dirty="0" smtClean="0"/>
              <a:t>Use C++ 11</a:t>
            </a:r>
          </a:p>
          <a:p>
            <a:r>
              <a:rPr lang="en-US" dirty="0" smtClean="0"/>
              <a:t>Use C</a:t>
            </a:r>
          </a:p>
          <a:p>
            <a:r>
              <a:rPr lang="en-US" dirty="0" smtClean="0"/>
              <a:t>Fundamentals</a:t>
            </a:r>
          </a:p>
          <a:p>
            <a:pPr lvl="1"/>
            <a:r>
              <a:rPr lang="en-US" dirty="0" smtClean="0"/>
              <a:t>I/O is super important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768</Words>
  <Application>Microsoft Macintosh PowerPoint</Application>
  <PresentationFormat>On-screen Show (4:3)</PresentationFormat>
  <Paragraphs>111</Paragraphs>
  <Slides>35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Coding Contest Prep</vt:lpstr>
      <vt:lpstr>Announcements</vt:lpstr>
      <vt:lpstr>Agenda</vt:lpstr>
      <vt:lpstr>What I know now</vt:lpstr>
      <vt:lpstr>What I know now</vt:lpstr>
      <vt:lpstr>Being Good at Contests and coding in general</vt:lpstr>
      <vt:lpstr>Problem Types</vt:lpstr>
      <vt:lpstr>Algorithm Analysis</vt:lpstr>
      <vt:lpstr>Master Language</vt:lpstr>
      <vt:lpstr>Master Test Cases</vt:lpstr>
      <vt:lpstr>Review</vt:lpstr>
      <vt:lpstr>Lets get started</vt:lpstr>
      <vt:lpstr>Lets get started</vt:lpstr>
      <vt:lpstr>Lets get started</vt:lpstr>
      <vt:lpstr>MAPS</vt:lpstr>
      <vt:lpstr>Binary Heap</vt:lpstr>
      <vt:lpstr>Priority Queue</vt:lpstr>
      <vt:lpstr>Segment Tree</vt:lpstr>
      <vt:lpstr>Binary Index Tree</vt:lpstr>
      <vt:lpstr>Slide 20</vt:lpstr>
      <vt:lpstr>Lets get started</vt:lpstr>
      <vt:lpstr>Lets get started</vt:lpstr>
      <vt:lpstr>Sieve of Eratosthenes</vt:lpstr>
      <vt:lpstr>Lets get started</vt:lpstr>
      <vt:lpstr>Lets get started</vt:lpstr>
      <vt:lpstr>Summary</vt:lpstr>
      <vt:lpstr>Summary</vt:lpstr>
      <vt:lpstr> Fire Up Uva Judge</vt:lpstr>
      <vt:lpstr>11772</vt:lpstr>
      <vt:lpstr>11498</vt:lpstr>
      <vt:lpstr>11727</vt:lpstr>
      <vt:lpstr>10114</vt:lpstr>
      <vt:lpstr>11799</vt:lpstr>
      <vt:lpstr>12015</vt:lpstr>
      <vt:lpstr>Using a Judge</vt:lpstr>
    </vt:vector>
  </TitlesOfParts>
  <Company>Private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Contest Prep</dc:title>
  <dc:creator>Greg LaKomski</dc:creator>
  <cp:lastModifiedBy>Greg LaKomski</cp:lastModifiedBy>
  <cp:revision>166</cp:revision>
  <dcterms:created xsi:type="dcterms:W3CDTF">2018-03-15T04:03:11Z</dcterms:created>
  <dcterms:modified xsi:type="dcterms:W3CDTF">2018-03-15T04:03:35Z</dcterms:modified>
</cp:coreProperties>
</file>