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915" r:id="rId2"/>
    <p:sldId id="638" r:id="rId3"/>
    <p:sldId id="925" r:id="rId4"/>
    <p:sldId id="926" r:id="rId5"/>
    <p:sldId id="927" r:id="rId6"/>
    <p:sldId id="918" r:id="rId7"/>
    <p:sldId id="928" r:id="rId8"/>
    <p:sldId id="929" r:id="rId9"/>
    <p:sldId id="930" r:id="rId10"/>
    <p:sldId id="931" r:id="rId11"/>
    <p:sldId id="932" r:id="rId12"/>
    <p:sldId id="933" r:id="rId13"/>
    <p:sldId id="934" r:id="rId14"/>
    <p:sldId id="935" r:id="rId15"/>
    <p:sldId id="936" r:id="rId16"/>
    <p:sldId id="937" r:id="rId17"/>
    <p:sldId id="939" r:id="rId18"/>
    <p:sldId id="940" r:id="rId19"/>
    <p:sldId id="941" r:id="rId20"/>
    <p:sldId id="923" r:id="rId21"/>
    <p:sldId id="924" r:id="rId22"/>
    <p:sldId id="916" r:id="rId23"/>
    <p:sldId id="922" r:id="rId24"/>
    <p:sldId id="921" r:id="rId25"/>
    <p:sldId id="917" r:id="rId26"/>
  </p:sldIdLst>
  <p:sldSz cx="9144000" cy="6858000" type="screen4x3"/>
  <p:notesSz cx="6797675" cy="9926638"/>
  <p:custShowLst>
    <p:custShow name="public" id="0">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33CCFF"/>
    <a:srgbClr val="0033CC"/>
    <a:srgbClr val="CCECFF"/>
    <a:srgbClr val="FF0000"/>
    <a:srgbClr val="FF3300"/>
    <a:srgbClr val="669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2131" autoAdjust="0"/>
  </p:normalViewPr>
  <p:slideViewPr>
    <p:cSldViewPr showGuides="1">
      <p:cViewPr varScale="1">
        <p:scale>
          <a:sx n="59" d="100"/>
          <a:sy n="59" d="100"/>
        </p:scale>
        <p:origin x="643" y="72"/>
      </p:cViewPr>
      <p:guideLst>
        <p:guide orient="horz" pos="43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9" d="100"/>
          <a:sy n="59" d="100"/>
        </p:scale>
        <p:origin x="3234" y="4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ter" userId="d97562fd-b189-437e-b91d-de7b81e9769e" providerId="ADAL" clId="{3C253304-AEF4-4CA4-B2BD-50DD62B649E2}"/>
    <pc:docChg chg="delSld modSld">
      <pc:chgData name="Dieter" userId="d97562fd-b189-437e-b91d-de7b81e9769e" providerId="ADAL" clId="{3C253304-AEF4-4CA4-B2BD-50DD62B649E2}" dt="2020-07-01T10:03:42.620" v="31" actId="20577"/>
      <pc:docMkLst>
        <pc:docMk/>
      </pc:docMkLst>
      <pc:sldChg chg="modSp mod">
        <pc:chgData name="Dieter" userId="d97562fd-b189-437e-b91d-de7b81e9769e" providerId="ADAL" clId="{3C253304-AEF4-4CA4-B2BD-50DD62B649E2}" dt="2020-07-01T10:03:42.620" v="31" actId="20577"/>
        <pc:sldMkLst>
          <pc:docMk/>
          <pc:sldMk cId="3644212746" sldId="928"/>
        </pc:sldMkLst>
        <pc:spChg chg="mod">
          <ac:chgData name="Dieter" userId="d97562fd-b189-437e-b91d-de7b81e9769e" providerId="ADAL" clId="{3C253304-AEF4-4CA4-B2BD-50DD62B649E2}" dt="2020-07-01T10:03:42.620" v="31" actId="20577"/>
          <ac:spMkLst>
            <pc:docMk/>
            <pc:sldMk cId="3644212746" sldId="928"/>
            <ac:spMk id="2" creationId="{FB4491D8-E778-429D-9E23-95695C8378A3}"/>
          </ac:spMkLst>
        </pc:spChg>
      </pc:sldChg>
      <pc:sldChg chg="del">
        <pc:chgData name="Dieter" userId="d97562fd-b189-437e-b91d-de7b81e9769e" providerId="ADAL" clId="{3C253304-AEF4-4CA4-B2BD-50DD62B649E2}" dt="2020-07-01T09:59:37.792" v="0" actId="47"/>
        <pc:sldMkLst>
          <pc:docMk/>
          <pc:sldMk cId="914897295" sldId="938"/>
        </pc:sldMkLst>
      </pc:sldChg>
    </pc:docChg>
  </pc:docChgLst>
  <pc:docChgLst>
    <pc:chgData name="Dieter" userId="d97562fd-b189-437e-b91d-de7b81e9769e" providerId="ADAL" clId="{CE2BC49B-D23B-42B5-B48A-628FEFBEBA49}"/>
    <pc:docChg chg="modSld">
      <pc:chgData name="Dieter" userId="d97562fd-b189-437e-b91d-de7b81e9769e" providerId="ADAL" clId="{CE2BC49B-D23B-42B5-B48A-628FEFBEBA49}" dt="2020-12-05T16:08:05.200" v="0" actId="1076"/>
      <pc:docMkLst>
        <pc:docMk/>
      </pc:docMkLst>
      <pc:sldChg chg="modSp mod">
        <pc:chgData name="Dieter" userId="d97562fd-b189-437e-b91d-de7b81e9769e" providerId="ADAL" clId="{CE2BC49B-D23B-42B5-B48A-628FEFBEBA49}" dt="2020-12-05T16:08:05.200" v="0" actId="1076"/>
        <pc:sldMkLst>
          <pc:docMk/>
          <pc:sldMk cId="1113996106" sldId="917"/>
        </pc:sldMkLst>
        <pc:spChg chg="mod">
          <ac:chgData name="Dieter" userId="d97562fd-b189-437e-b91d-de7b81e9769e" providerId="ADAL" clId="{CE2BC49B-D23B-42B5-B48A-628FEFBEBA49}" dt="2020-12-05T16:08:05.200" v="0" actId="1076"/>
          <ac:spMkLst>
            <pc:docMk/>
            <pc:sldMk cId="1113996106" sldId="917"/>
            <ac:spMk id="2" creationId="{CF94146D-EBCA-43F7-816F-12DF21BBB30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4"/>
            <a:ext cx="2945862" cy="495793"/>
          </a:xfrm>
          <a:prstGeom prst="rect">
            <a:avLst/>
          </a:prstGeom>
        </p:spPr>
        <p:txBody>
          <a:bodyPr vert="horz" lIns="88212" tIns="44105" rIns="88212" bIns="44105" rtlCol="0"/>
          <a:lstStyle>
            <a:lvl1pPr algn="l">
              <a:defRPr sz="1200"/>
            </a:lvl1pPr>
          </a:lstStyle>
          <a:p>
            <a:endParaRPr lang="de-DE"/>
          </a:p>
        </p:txBody>
      </p:sp>
      <p:sp>
        <p:nvSpPr>
          <p:cNvPr id="3" name="Datumsplatzhalter 2"/>
          <p:cNvSpPr>
            <a:spLocks noGrp="1"/>
          </p:cNvSpPr>
          <p:nvPr>
            <p:ph type="dt" sz="quarter" idx="1"/>
          </p:nvPr>
        </p:nvSpPr>
        <p:spPr>
          <a:xfrm>
            <a:off x="3850296" y="4"/>
            <a:ext cx="2945862" cy="495793"/>
          </a:xfrm>
          <a:prstGeom prst="rect">
            <a:avLst/>
          </a:prstGeom>
        </p:spPr>
        <p:txBody>
          <a:bodyPr vert="horz" lIns="88212" tIns="44105" rIns="88212" bIns="44105" rtlCol="0"/>
          <a:lstStyle>
            <a:lvl1pPr algn="r">
              <a:defRPr sz="1200"/>
            </a:lvl1pPr>
          </a:lstStyle>
          <a:p>
            <a:fld id="{EE0D4A65-4BAF-4E99-B6EF-5547CCE4A97F}" type="datetimeFigureOut">
              <a:rPr lang="de-DE" smtClean="0"/>
              <a:t>05.12.2020</a:t>
            </a:fld>
            <a:endParaRPr lang="de-DE"/>
          </a:p>
        </p:txBody>
      </p:sp>
      <p:sp>
        <p:nvSpPr>
          <p:cNvPr id="4" name="Fußzeilenplatzhalter 3"/>
          <p:cNvSpPr>
            <a:spLocks noGrp="1"/>
          </p:cNvSpPr>
          <p:nvPr>
            <p:ph type="ftr" sz="quarter" idx="2"/>
          </p:nvPr>
        </p:nvSpPr>
        <p:spPr>
          <a:xfrm>
            <a:off x="1" y="9429307"/>
            <a:ext cx="2945862" cy="495793"/>
          </a:xfrm>
          <a:prstGeom prst="rect">
            <a:avLst/>
          </a:prstGeom>
        </p:spPr>
        <p:txBody>
          <a:bodyPr vert="horz" lIns="88212" tIns="44105" rIns="88212" bIns="44105" rtlCol="0" anchor="b"/>
          <a:lstStyle>
            <a:lvl1pPr algn="l">
              <a:defRPr sz="1200"/>
            </a:lvl1pPr>
          </a:lstStyle>
          <a:p>
            <a:endParaRPr lang="de-DE"/>
          </a:p>
        </p:txBody>
      </p:sp>
      <p:sp>
        <p:nvSpPr>
          <p:cNvPr id="5" name="Foliennummernplatzhalter 4"/>
          <p:cNvSpPr>
            <a:spLocks noGrp="1"/>
          </p:cNvSpPr>
          <p:nvPr>
            <p:ph type="sldNum" sz="quarter" idx="3"/>
          </p:nvPr>
        </p:nvSpPr>
        <p:spPr>
          <a:xfrm>
            <a:off x="3850296" y="9429307"/>
            <a:ext cx="2945862" cy="495793"/>
          </a:xfrm>
          <a:prstGeom prst="rect">
            <a:avLst/>
          </a:prstGeom>
        </p:spPr>
        <p:txBody>
          <a:bodyPr vert="horz" lIns="88212" tIns="44105" rIns="88212" bIns="44105" rtlCol="0" anchor="b"/>
          <a:lstStyle>
            <a:lvl1pPr algn="r">
              <a:defRPr sz="1200"/>
            </a:lvl1pPr>
          </a:lstStyle>
          <a:p>
            <a:fld id="{0B1A6632-C63B-4663-930E-1D7715BCDB95}" type="slidenum">
              <a:rPr lang="de-DE" smtClean="0"/>
              <a:t>‹Nr.›</a:t>
            </a:fld>
            <a:endParaRPr lang="de-DE"/>
          </a:p>
        </p:txBody>
      </p:sp>
    </p:spTree>
    <p:extLst>
      <p:ext uri="{BB962C8B-B14F-4D97-AF65-F5344CB8AC3E}">
        <p14:creationId xmlns:p14="http://schemas.microsoft.com/office/powerpoint/2010/main" val="25777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2"/>
            <a:ext cx="2945659" cy="496333"/>
          </a:xfrm>
          <a:prstGeom prst="rect">
            <a:avLst/>
          </a:prstGeom>
        </p:spPr>
        <p:txBody>
          <a:bodyPr vert="horz" lIns="95551" tIns="47776" rIns="95551" bIns="47776" rtlCol="0"/>
          <a:lstStyle>
            <a:lvl1pPr algn="l">
              <a:defRPr sz="1300"/>
            </a:lvl1pPr>
          </a:lstStyle>
          <a:p>
            <a:endParaRPr lang="de-DE"/>
          </a:p>
        </p:txBody>
      </p:sp>
      <p:sp>
        <p:nvSpPr>
          <p:cNvPr id="3" name="Datumsplatzhalter 2"/>
          <p:cNvSpPr>
            <a:spLocks noGrp="1"/>
          </p:cNvSpPr>
          <p:nvPr>
            <p:ph type="dt" idx="1"/>
          </p:nvPr>
        </p:nvSpPr>
        <p:spPr>
          <a:xfrm>
            <a:off x="3850446" y="2"/>
            <a:ext cx="2945659" cy="496333"/>
          </a:xfrm>
          <a:prstGeom prst="rect">
            <a:avLst/>
          </a:prstGeom>
        </p:spPr>
        <p:txBody>
          <a:bodyPr vert="horz" lIns="95551" tIns="47776" rIns="95551" bIns="47776" rtlCol="0"/>
          <a:lstStyle>
            <a:lvl1pPr algn="r">
              <a:defRPr sz="1300"/>
            </a:lvl1pPr>
          </a:lstStyle>
          <a:p>
            <a:fld id="{FBDD1A8F-935D-450A-B89A-1A95DCA0E4F3}" type="datetimeFigureOut">
              <a:rPr lang="de-DE" smtClean="0"/>
              <a:t>05.12.2020</a:t>
            </a:fld>
            <a:endParaRPr lang="de-DE"/>
          </a:p>
        </p:txBody>
      </p:sp>
      <p:sp>
        <p:nvSpPr>
          <p:cNvPr id="4" name="Folienbildplatzhalt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51" tIns="47776" rIns="95551" bIns="47776" rtlCol="0" anchor="ctr"/>
          <a:lstStyle/>
          <a:p>
            <a:endParaRPr lang="de-DE"/>
          </a:p>
        </p:txBody>
      </p:sp>
      <p:sp>
        <p:nvSpPr>
          <p:cNvPr id="5" name="Notizenplatzhalter 4"/>
          <p:cNvSpPr>
            <a:spLocks noGrp="1"/>
          </p:cNvSpPr>
          <p:nvPr>
            <p:ph type="body" sz="quarter" idx="3"/>
          </p:nvPr>
        </p:nvSpPr>
        <p:spPr>
          <a:xfrm>
            <a:off x="679768" y="4715157"/>
            <a:ext cx="5438140" cy="4466987"/>
          </a:xfrm>
          <a:prstGeom prst="rect">
            <a:avLst/>
          </a:prstGeom>
        </p:spPr>
        <p:txBody>
          <a:bodyPr vert="horz" lIns="95551" tIns="47776" rIns="95551" bIns="4777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3" y="9428586"/>
            <a:ext cx="2945659" cy="496333"/>
          </a:xfrm>
          <a:prstGeom prst="rect">
            <a:avLst/>
          </a:prstGeom>
        </p:spPr>
        <p:txBody>
          <a:bodyPr vert="horz" lIns="95551" tIns="47776" rIns="95551" bIns="47776" rtlCol="0" anchor="b"/>
          <a:lstStyle>
            <a:lvl1pPr algn="l">
              <a:defRPr sz="1300"/>
            </a:lvl1pPr>
          </a:lstStyle>
          <a:p>
            <a:endParaRPr lang="de-DE"/>
          </a:p>
        </p:txBody>
      </p:sp>
      <p:sp>
        <p:nvSpPr>
          <p:cNvPr id="7" name="Foliennummernplatzhalter 6"/>
          <p:cNvSpPr>
            <a:spLocks noGrp="1"/>
          </p:cNvSpPr>
          <p:nvPr>
            <p:ph type="sldNum" sz="quarter" idx="5"/>
          </p:nvPr>
        </p:nvSpPr>
        <p:spPr>
          <a:xfrm>
            <a:off x="3850446" y="9428586"/>
            <a:ext cx="2945659" cy="496333"/>
          </a:xfrm>
          <a:prstGeom prst="rect">
            <a:avLst/>
          </a:prstGeom>
        </p:spPr>
        <p:txBody>
          <a:bodyPr vert="horz" lIns="95551" tIns="47776" rIns="95551" bIns="47776" rtlCol="0" anchor="b"/>
          <a:lstStyle>
            <a:lvl1pPr algn="r">
              <a:defRPr sz="1300"/>
            </a:lvl1pPr>
          </a:lstStyle>
          <a:p>
            <a:fld id="{A050A1DB-CCA9-4160-9636-515896BF96C3}" type="slidenum">
              <a:rPr lang="de-DE" smtClean="0"/>
              <a:t>‹Nr.›</a:t>
            </a:fld>
            <a:endParaRPr lang="de-DE"/>
          </a:p>
        </p:txBody>
      </p:sp>
    </p:spTree>
    <p:extLst>
      <p:ext uri="{BB962C8B-B14F-4D97-AF65-F5344CB8AC3E}">
        <p14:creationId xmlns:p14="http://schemas.microsoft.com/office/powerpoint/2010/main" val="206410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dirty="0"/>
              <a:t>Titelmasterformat im Master setzen! </a:t>
            </a:r>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1386000"/>
            <a:ext cx="9144000" cy="5472000"/>
          </a:xfrm>
          <a:prstGeom prst="rect">
            <a:avLst/>
          </a:prstGeom>
        </p:spPr>
      </p:pic>
      <p:sp>
        <p:nvSpPr>
          <p:cNvPr id="8" name="Rechteck 7">
            <a:extLst>
              <a:ext uri="{FF2B5EF4-FFF2-40B4-BE49-F238E27FC236}">
                <a16:creationId xmlns:a16="http://schemas.microsoft.com/office/drawing/2014/main" id="{8F84C360-5141-4781-B354-310B43A2C7D5}"/>
              </a:ext>
            </a:extLst>
          </p:cNvPr>
          <p:cNvSpPr/>
          <p:nvPr userDrawn="1"/>
        </p:nvSpPr>
        <p:spPr>
          <a:xfrm>
            <a:off x="431540" y="2918862"/>
            <a:ext cx="8568952" cy="2094314"/>
          </a:xfrm>
          <a:prstGeom prst="rect">
            <a:avLst/>
          </a:prstGeom>
          <a:solidFill>
            <a:srgbClr val="626262">
              <a:alpha val="7882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5" name="Textplatzhalter 4">
            <a:extLst>
              <a:ext uri="{FF2B5EF4-FFF2-40B4-BE49-F238E27FC236}">
                <a16:creationId xmlns:a16="http://schemas.microsoft.com/office/drawing/2014/main" id="{9CB47E5F-33C3-4503-B8D8-29B38662B5E5}"/>
              </a:ext>
            </a:extLst>
          </p:cNvPr>
          <p:cNvSpPr>
            <a:spLocks noGrp="1"/>
          </p:cNvSpPr>
          <p:nvPr>
            <p:ph type="body" sz="quarter" idx="10" hasCustomPrompt="1"/>
          </p:nvPr>
        </p:nvSpPr>
        <p:spPr>
          <a:xfrm>
            <a:off x="682948" y="3331292"/>
            <a:ext cx="7489452" cy="914400"/>
          </a:xfrm>
        </p:spPr>
        <p:txBody>
          <a:bodyPr/>
          <a:lstStyle>
            <a:lvl1pPr marL="0" indent="0">
              <a:buNone/>
              <a:defRPr b="1">
                <a:solidFill>
                  <a:schemeClr val="bg1">
                    <a:lumMod val="95000"/>
                  </a:schemeClr>
                </a:solidFill>
              </a:defRPr>
            </a:lvl1pPr>
          </a:lstStyle>
          <a:p>
            <a:pPr lvl="0"/>
            <a:r>
              <a:rPr lang="de-DE" dirty="0"/>
              <a:t>Titel</a:t>
            </a:r>
          </a:p>
        </p:txBody>
      </p:sp>
    </p:spTree>
    <p:extLst>
      <p:ext uri="{BB962C8B-B14F-4D97-AF65-F5344CB8AC3E}">
        <p14:creationId xmlns:p14="http://schemas.microsoft.com/office/powerpoint/2010/main" val="414565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9" name="Rechteck 8"/>
          <p:cNvSpPr/>
          <p:nvPr userDrawn="1"/>
        </p:nvSpPr>
        <p:spPr>
          <a:xfrm>
            <a:off x="-1" y="1340768"/>
            <a:ext cx="9144001" cy="45719"/>
          </a:xfrm>
          <a:prstGeom prst="rect">
            <a:avLst/>
          </a:prstGeom>
          <a:solidFill>
            <a:srgbClr val="BE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251521" y="260648"/>
            <a:ext cx="7632847" cy="792088"/>
          </a:xfrm>
          <a:prstGeom prst="rect">
            <a:avLst/>
          </a:prstGeom>
        </p:spPr>
        <p:txBody>
          <a:bodyPr>
            <a:noAutofit/>
          </a:bodyPr>
          <a:lstStyle>
            <a:lvl1pPr algn="l">
              <a:defRPr sz="2400" b="1" i="0" cap="none">
                <a:solidFill>
                  <a:schemeClr val="accent1">
                    <a:lumMod val="75000"/>
                  </a:schemeClr>
                </a:solidFill>
                <a:latin typeface="Arial" panose="020B0604020202020204" pitchFamily="34" charset="0"/>
                <a:cs typeface="Arial" panose="020B0604020202020204" pitchFamily="34" charset="0"/>
              </a:defRPr>
            </a:lvl1pPr>
          </a:lstStyle>
          <a:p>
            <a:r>
              <a:rPr lang="de-DE"/>
              <a:t>Titelmasterformat im Master setzen</a:t>
            </a:r>
            <a:endParaRPr lang="de-DE" dirty="0"/>
          </a:p>
        </p:txBody>
      </p:sp>
      <p:sp>
        <p:nvSpPr>
          <p:cNvPr id="4" name="Textfeld 3"/>
          <p:cNvSpPr txBox="1"/>
          <p:nvPr userDrawn="1"/>
        </p:nvSpPr>
        <p:spPr>
          <a:xfrm>
            <a:off x="-3835400" y="-533400"/>
            <a:ext cx="184666" cy="369332"/>
          </a:xfrm>
          <a:prstGeom prst="rect">
            <a:avLst/>
          </a:prstGeom>
          <a:noFill/>
        </p:spPr>
        <p:txBody>
          <a:bodyPr wrap="none" rtlCol="0">
            <a:spAutoFit/>
          </a:bodyPr>
          <a:lstStyle/>
          <a:p>
            <a:endParaRPr lang="de-DE"/>
          </a:p>
        </p:txBody>
      </p:sp>
      <p:pic>
        <p:nvPicPr>
          <p:cNvPr id="10"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72400" y="260647"/>
            <a:ext cx="678725" cy="69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platzhalter 6">
            <a:extLst>
              <a:ext uri="{FF2B5EF4-FFF2-40B4-BE49-F238E27FC236}">
                <a16:creationId xmlns:a16="http://schemas.microsoft.com/office/drawing/2014/main" id="{7F869BE3-69C6-483A-8FB3-7A1BA370B16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485" b="33717"/>
          <a:stretch/>
        </p:blipFill>
        <p:spPr>
          <a:xfrm>
            <a:off x="0" y="4625752"/>
            <a:ext cx="9144000" cy="2232248"/>
          </a:xfrm>
          <a:prstGeom prst="rect">
            <a:avLst/>
          </a:prstGeom>
        </p:spPr>
      </p:pic>
      <p:sp>
        <p:nvSpPr>
          <p:cNvPr id="12" name="Textfeld 11">
            <a:extLst>
              <a:ext uri="{FF2B5EF4-FFF2-40B4-BE49-F238E27FC236}">
                <a16:creationId xmlns:a16="http://schemas.microsoft.com/office/drawing/2014/main" id="{7585D725-7FDA-431B-B47C-BC8C5BA5601E}"/>
              </a:ext>
            </a:extLst>
          </p:cNvPr>
          <p:cNvSpPr txBox="1"/>
          <p:nvPr userDrawn="1"/>
        </p:nvSpPr>
        <p:spPr>
          <a:xfrm>
            <a:off x="6113797" y="6428075"/>
            <a:ext cx="3024336" cy="338554"/>
          </a:xfrm>
          <a:prstGeom prst="rect">
            <a:avLst/>
          </a:prstGeom>
          <a:noFill/>
        </p:spPr>
        <p:txBody>
          <a:bodyPr wrap="square" rtlCol="0">
            <a:spAutoFit/>
          </a:bodyPr>
          <a:lstStyle/>
          <a:p>
            <a:pPr algn="ctr"/>
            <a:r>
              <a:rPr lang="de-DE" sz="1600" b="1" dirty="0">
                <a:solidFill>
                  <a:schemeClr val="tx1">
                    <a:lumMod val="85000"/>
                    <a:lumOff val="15000"/>
                  </a:schemeClr>
                </a:solidFill>
              </a:rPr>
              <a:t>© Prof. Dr. Dieter Greipl</a:t>
            </a:r>
          </a:p>
        </p:txBody>
      </p:sp>
      <p:sp>
        <p:nvSpPr>
          <p:cNvPr id="13" name="Textplatzhalter 12">
            <a:extLst>
              <a:ext uri="{FF2B5EF4-FFF2-40B4-BE49-F238E27FC236}">
                <a16:creationId xmlns:a16="http://schemas.microsoft.com/office/drawing/2014/main" id="{5BCD17CB-AA2A-4F91-BF98-7DF46F246CC0}"/>
              </a:ext>
            </a:extLst>
          </p:cNvPr>
          <p:cNvSpPr>
            <a:spLocks noGrp="1"/>
          </p:cNvSpPr>
          <p:nvPr>
            <p:ph type="body" sz="quarter" idx="10" hasCustomPrompt="1"/>
          </p:nvPr>
        </p:nvSpPr>
        <p:spPr>
          <a:xfrm>
            <a:off x="323528" y="2780928"/>
            <a:ext cx="6335986" cy="576386"/>
          </a:xfrm>
        </p:spPr>
        <p:txBody>
          <a:bodyPr/>
          <a:lstStyle>
            <a:lvl1pPr marL="0" indent="0">
              <a:buNone/>
              <a:defRPr b="1">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err="1"/>
              <a:t>Subtitel</a:t>
            </a:r>
            <a:endParaRPr lang="de-DE" dirty="0"/>
          </a:p>
        </p:txBody>
      </p:sp>
    </p:spTree>
    <p:extLst>
      <p:ext uri="{BB962C8B-B14F-4D97-AF65-F5344CB8AC3E}">
        <p14:creationId xmlns:p14="http://schemas.microsoft.com/office/powerpoint/2010/main" val="410787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1316" y="58614"/>
            <a:ext cx="8056884" cy="850106"/>
          </a:xfrm>
        </p:spPr>
        <p:txBody>
          <a:bodyPr>
            <a:noAutofit/>
          </a:bodyPr>
          <a:lstStyle>
            <a:lvl1pPr algn="l">
              <a:defRPr sz="2400" b="0">
                <a:latin typeface="Calibri" panose="020F0502020204030204" pitchFamily="34" charset="0"/>
                <a:cs typeface="Arial" pitchFamily="34" charset="0"/>
              </a:defRPr>
            </a:lvl1pPr>
          </a:lstStyle>
          <a:p>
            <a:r>
              <a:rPr lang="de-DE" noProof="0" dirty="0"/>
              <a:t>Titelmasterformat durch </a:t>
            </a:r>
            <a:br>
              <a:rPr lang="de-DE" noProof="0" dirty="0"/>
            </a:br>
            <a:r>
              <a:rPr lang="de-DE" noProof="0" dirty="0"/>
              <a:t>Klicken bearbeiten</a:t>
            </a:r>
          </a:p>
        </p:txBody>
      </p:sp>
      <p:sp>
        <p:nvSpPr>
          <p:cNvPr id="5" name="Fußzeilenplatzhalter 4"/>
          <p:cNvSpPr>
            <a:spLocks noGrp="1"/>
          </p:cNvSpPr>
          <p:nvPr>
            <p:ph type="ftr" sz="quarter" idx="11"/>
          </p:nvPr>
        </p:nvSpPr>
        <p:spPr>
          <a:xfrm>
            <a:off x="111910" y="6543572"/>
            <a:ext cx="2160240" cy="293117"/>
          </a:xfrm>
        </p:spPr>
        <p:txBody>
          <a:bodyPr/>
          <a:lstStyle>
            <a:lvl1pPr algn="l">
              <a:defRPr sz="900">
                <a:latin typeface="Arial" pitchFamily="34" charset="0"/>
                <a:cs typeface="Arial" pitchFamily="34" charset="0"/>
              </a:defRPr>
            </a:lvl1pPr>
          </a:lstStyle>
          <a:p>
            <a:r>
              <a:rPr lang="de-DE"/>
              <a:t>Prof. Dr. Dieter Greipl</a:t>
            </a:r>
            <a:endParaRPr lang="de-DE" dirty="0"/>
          </a:p>
        </p:txBody>
      </p:sp>
      <p:sp>
        <p:nvSpPr>
          <p:cNvPr id="6" name="Foliennummernplatzhalter 5"/>
          <p:cNvSpPr>
            <a:spLocks noGrp="1"/>
          </p:cNvSpPr>
          <p:nvPr>
            <p:ph type="sldNum" sz="quarter" idx="12"/>
          </p:nvPr>
        </p:nvSpPr>
        <p:spPr>
          <a:xfrm>
            <a:off x="6830888" y="6543572"/>
            <a:ext cx="2133600" cy="274889"/>
          </a:xfrm>
        </p:spPr>
        <p:txBody>
          <a:bodyPr/>
          <a:lstStyle>
            <a:lvl1pPr>
              <a:defRPr sz="1000">
                <a:latin typeface="Arial" pitchFamily="34" charset="0"/>
                <a:cs typeface="Arial" pitchFamily="34" charset="0"/>
              </a:defRPr>
            </a:lvl1pPr>
          </a:lstStyle>
          <a:p>
            <a:fld id="{5B8D295E-2D21-41F0-8970-A01454D50813}" type="slidenum">
              <a:rPr lang="de-DE" smtClean="0"/>
              <a:pPr/>
              <a:t>‹Nr.›</a:t>
            </a:fld>
            <a:endParaRPr lang="de-DE" dirty="0"/>
          </a:p>
        </p:txBody>
      </p:sp>
      <p:cxnSp>
        <p:nvCxnSpPr>
          <p:cNvPr id="8" name="Gerade Verbindung 7"/>
          <p:cNvCxnSpPr/>
          <p:nvPr userDrawn="1"/>
        </p:nvCxnSpPr>
        <p:spPr>
          <a:xfrm>
            <a:off x="131316" y="908720"/>
            <a:ext cx="8833172" cy="0"/>
          </a:xfrm>
          <a:prstGeom prst="line">
            <a:avLst/>
          </a:prstGeom>
          <a:ln w="12700">
            <a:solidFill>
              <a:srgbClr val="CC3300"/>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8200" y="84736"/>
            <a:ext cx="7762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hasCustomPrompt="1"/>
          </p:nvPr>
        </p:nvSpPr>
        <p:spPr>
          <a:xfrm>
            <a:off x="179512" y="1052736"/>
            <a:ext cx="8784976" cy="5256584"/>
          </a:xfrm>
        </p:spPr>
        <p:txBody>
          <a:bodyPr>
            <a:normAutofit/>
          </a:bodyPr>
          <a:lstStyle>
            <a:lvl1pPr marL="0" indent="0" algn="l">
              <a:buNone/>
              <a:defRPr sz="2000">
                <a:solidFill>
                  <a:schemeClr val="tx1"/>
                </a:solidFill>
                <a:latin typeface="Calibri" panose="020F0502020204030204" pitchFamily="34" charset="0"/>
                <a:cs typeface="Arial" pitchFamily="34" charset="0"/>
              </a:defRPr>
            </a:lvl1pPr>
            <a:lvl2pPr marL="457200" indent="0" algn="l" defTabSz="215900">
              <a:buNone/>
              <a:defRPr sz="2000">
                <a:solidFill>
                  <a:schemeClr val="tx1"/>
                </a:solidFill>
                <a:latin typeface="Calibri" panose="020F0502020204030204" pitchFamily="34" charset="0"/>
                <a:cs typeface="Arial" panose="020B0604020202020204" pitchFamily="34" charset="0"/>
              </a:defRPr>
            </a:lvl2pPr>
            <a:lvl3pPr marL="914400" indent="0" algn="ctr" defTabSz="215900">
              <a:buNone/>
              <a:defRPr sz="2000" b="0">
                <a:solidFill>
                  <a:schemeClr val="tx1">
                    <a:tint val="75000"/>
                  </a:schemeClr>
                </a:solidFill>
                <a:latin typeface="Arial" panose="020B0604020202020204" pitchFamily="34" charset="0"/>
                <a:cs typeface="Arial" panose="020B0604020202020204" pitchFamily="34" charset="0"/>
              </a:defRPr>
            </a:lvl3pPr>
            <a:lvl4pPr marL="1371600" indent="0" algn="ctr" defTabSz="215900">
              <a:buNone/>
              <a:defRPr>
                <a:solidFill>
                  <a:schemeClr val="tx1">
                    <a:tint val="75000"/>
                  </a:schemeClr>
                </a:solidFill>
                <a:latin typeface="Arial" panose="020B0604020202020204" pitchFamily="34" charset="0"/>
                <a:cs typeface="Arial" panose="020B0604020202020204" pitchFamily="34" charset="0"/>
              </a:defRPr>
            </a:lvl4pPr>
            <a:lvl5pPr marL="1828800" indent="0" algn="ctr" defTabSz="215900">
              <a:buNone/>
              <a:defRPr>
                <a:solidFill>
                  <a:schemeClr val="tx1">
                    <a:tint val="75000"/>
                  </a:schemeClr>
                </a:solidFill>
                <a:latin typeface="Arial" panose="020B0604020202020204" pitchFamily="34" charset="0"/>
                <a:cs typeface="Arial" panose="020B0604020202020204" pitchFamily="34" charset="0"/>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de-DE" dirty="0"/>
              <a:t>Textmasterformat bearbeiten</a:t>
            </a:r>
            <a:br>
              <a:rPr lang="de-DE" dirty="0"/>
            </a:br>
            <a:r>
              <a:rPr lang="de-DE" dirty="0"/>
              <a:t>Zweite Ebene</a:t>
            </a:r>
          </a:p>
          <a:p>
            <a:pPr lvl="0"/>
            <a:r>
              <a:rPr lang="de-DE" dirty="0"/>
              <a:t>Dritte Ebene</a:t>
            </a:r>
          </a:p>
          <a:p>
            <a:pPr lvl="0"/>
            <a:r>
              <a:rPr lang="de-DE" dirty="0"/>
              <a:t>Vierte </a:t>
            </a:r>
            <a:r>
              <a:rPr lang="de-DE" noProof="0" dirty="0"/>
              <a:t>Ebene</a:t>
            </a:r>
          </a:p>
          <a:p>
            <a:pPr lvl="0"/>
            <a:r>
              <a:rPr lang="de-DE" dirty="0"/>
              <a:t>Fünfte Ebene</a:t>
            </a:r>
          </a:p>
          <a:p>
            <a:r>
              <a:rPr lang="de-DE" dirty="0"/>
              <a:t>Formatvorlage des Untertitelmasters durch Klicken bearbeiten</a:t>
            </a:r>
          </a:p>
        </p:txBody>
      </p:sp>
    </p:spTree>
    <p:extLst>
      <p:ext uri="{BB962C8B-B14F-4D97-AF65-F5344CB8AC3E}">
        <p14:creationId xmlns:p14="http://schemas.microsoft.com/office/powerpoint/2010/main" val="300716272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dirty="0"/>
              <a:t>Titelmasterformat durch Klicken bearbeiten</a:t>
            </a:r>
            <a:endParaRPr kumimoji="0" lang="en-US" dirty="0"/>
          </a:p>
        </p:txBody>
      </p:sp>
      <p:sp>
        <p:nvSpPr>
          <p:cNvPr id="6" name="Foliennummernplatzhalter 5"/>
          <p:cNvSpPr>
            <a:spLocks noGrp="1"/>
          </p:cNvSpPr>
          <p:nvPr>
            <p:ph type="sldNum" sz="quarter" idx="10"/>
          </p:nvPr>
        </p:nvSpPr>
        <p:spPr/>
        <p:txBody>
          <a:bodyPr/>
          <a:lstStyle/>
          <a:p>
            <a:fld id="{963AA236-76FB-4ABB-8F33-B696B7D54F84}" type="slidenum">
              <a:rPr lang="de-DE" smtClean="0"/>
              <a:t>‹Nr.›</a:t>
            </a:fld>
            <a:endParaRPr lang="de-DE"/>
          </a:p>
        </p:txBody>
      </p:sp>
    </p:spTree>
    <p:extLst>
      <p:ext uri="{BB962C8B-B14F-4D97-AF65-F5344CB8AC3E}">
        <p14:creationId xmlns:p14="http://schemas.microsoft.com/office/powerpoint/2010/main" val="28916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Content Placeholder 2"/>
          <p:cNvSpPr>
            <a:spLocks noGrp="1"/>
          </p:cNvSpPr>
          <p:nvPr>
            <p:ph idx="1" hasCustomPrompt="1"/>
          </p:nvPr>
        </p:nvSpPr>
        <p:spPr>
          <a:xfrm>
            <a:off x="216463" y="965267"/>
            <a:ext cx="8661887" cy="5239762"/>
          </a:xfrm>
        </p:spPr>
        <p:txBody>
          <a:bodyPr/>
          <a:lstStyle>
            <a:lvl1pPr marL="0" indent="0">
              <a:buFont typeface="Arial" panose="020B0604020202020204" pitchFamily="34" charset="0"/>
              <a:buNone/>
              <a:defRPr b="0" cap="none" spc="0">
                <a:ln>
                  <a:noFill/>
                </a:ln>
                <a:solidFill>
                  <a:schemeClr val="tx1"/>
                </a:solidFill>
                <a:effectLst/>
              </a:defRPr>
            </a:lvl1pPr>
            <a:lvl2pPr marL="914400" indent="-457200">
              <a:buFont typeface="Arial" panose="020B0604020202020204" pitchFamily="34" charset="0"/>
              <a:buChar char="•"/>
              <a:defRPr sz="1600"/>
            </a:lvl2pPr>
            <a:lvl3pPr>
              <a:defRPr sz="1600"/>
            </a:lvl3pPr>
            <a:lvl4pPr marL="1714500" indent="-342900">
              <a:buFont typeface="Arial" panose="020B0604020202020204" pitchFamily="34" charset="0"/>
              <a:buChar char="•"/>
              <a:defRPr sz="1600"/>
            </a:lvl4pPr>
            <a:lvl5pPr marL="2171700" indent="-3429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text</a:t>
            </a:r>
          </a:p>
        </p:txBody>
      </p:sp>
    </p:spTree>
    <p:extLst>
      <p:ext uri="{BB962C8B-B14F-4D97-AF65-F5344CB8AC3E}">
        <p14:creationId xmlns:p14="http://schemas.microsoft.com/office/powerpoint/2010/main" val="22735011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a:t>Titelmasterformat durch Klicken bearbeiten</a:t>
            </a:r>
            <a:endParaRPr lang="de-DE" dirty="0"/>
          </a:p>
        </p:txBody>
      </p:sp>
      <p:sp>
        <p:nvSpPr>
          <p:cNvPr id="12" name="Datumsplatzhalter 11"/>
          <p:cNvSpPr>
            <a:spLocks noGrp="1"/>
          </p:cNvSpPr>
          <p:nvPr>
            <p:ph type="dt" sz="half" idx="10"/>
          </p:nvPr>
        </p:nvSpPr>
        <p:spPr>
          <a:xfrm>
            <a:off x="457200" y="6495282"/>
            <a:ext cx="2586015" cy="365125"/>
          </a:xfrm>
        </p:spPr>
        <p:txBody>
          <a:bodyPr/>
          <a:lstStyle>
            <a:lvl1pPr>
              <a:defRPr sz="923"/>
            </a:lvl1pPr>
          </a:lstStyle>
          <a:p>
            <a:r>
              <a:rPr lang="de-DE"/>
              <a:t>(C) Prof. Dr. Dieter Greipl (Stand: WS 12/13)</a:t>
            </a:r>
            <a:endParaRPr lang="de-DE" dirty="0"/>
          </a:p>
        </p:txBody>
      </p:sp>
      <p:sp>
        <p:nvSpPr>
          <p:cNvPr id="13" name="Fußzeilenplatzhalter 12"/>
          <p:cNvSpPr>
            <a:spLocks noGrp="1"/>
          </p:cNvSpPr>
          <p:nvPr>
            <p:ph type="ftr" sz="quarter" idx="11"/>
          </p:nvPr>
        </p:nvSpPr>
        <p:spPr/>
        <p:txBody>
          <a:bodyPr/>
          <a:lstStyle/>
          <a:p>
            <a:endParaRPr lang="de-DE" dirty="0"/>
          </a:p>
        </p:txBody>
      </p:sp>
      <p:sp>
        <p:nvSpPr>
          <p:cNvPr id="14" name="Foliennummernplatzhalter 13"/>
          <p:cNvSpPr>
            <a:spLocks noGrp="1"/>
          </p:cNvSpPr>
          <p:nvPr>
            <p:ph type="sldNum" sz="quarter" idx="12"/>
          </p:nvPr>
        </p:nvSpPr>
        <p:spPr/>
        <p:txBody>
          <a:bodyPr/>
          <a:lstStyle/>
          <a:p>
            <a:fld id="{E44F982C-A4D7-428C-9868-B8898CE5B212}" type="slidenum">
              <a:rPr lang="en-US" smtClean="0"/>
              <a:pPr/>
              <a:t>‹Nr.›</a:t>
            </a:fld>
            <a:endParaRPr lang="en-US" dirty="0"/>
          </a:p>
        </p:txBody>
      </p:sp>
      <p:sp>
        <p:nvSpPr>
          <p:cNvPr id="17" name="Inhaltsplatzhalter 16"/>
          <p:cNvSpPr>
            <a:spLocks noGrp="1"/>
          </p:cNvSpPr>
          <p:nvPr>
            <p:ph sz="quarter" idx="13"/>
          </p:nvPr>
        </p:nvSpPr>
        <p:spPr>
          <a:xfrm>
            <a:off x="457200" y="1268413"/>
            <a:ext cx="8229600" cy="4897437"/>
          </a:xfrm>
        </p:spPr>
        <p:txBody>
          <a:bodyPr>
            <a:normAutofit/>
          </a:bodyPr>
          <a:lstStyle>
            <a:lvl1pPr>
              <a:defRPr sz="2215"/>
            </a:lvl1pPr>
            <a:lvl2pPr>
              <a:defRPr sz="1846">
                <a:solidFill>
                  <a:schemeClr val="tx1">
                    <a:lumMod val="65000"/>
                    <a:lumOff val="35000"/>
                  </a:schemeClr>
                </a:solidFill>
              </a:defRPr>
            </a:lvl2pPr>
            <a:lvl3pPr>
              <a:defRPr sz="1662"/>
            </a:lvl3pPr>
            <a:lvl4pPr>
              <a:defRPr sz="1477"/>
            </a:lvl4pPr>
            <a:lvl5pPr>
              <a:defRPr sz="1477"/>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27896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Weiterentwicklung des Bachelorstudiengangs BW</a:t>
            </a:r>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Prof. Dr. Dieter Greipl</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D295E-2D21-41F0-8970-A01454D50813}" type="slidenum">
              <a:rPr lang="de-DE" smtClean="0"/>
              <a:t>‹Nr.›</a:t>
            </a:fld>
            <a:endParaRPr lang="de-DE"/>
          </a:p>
        </p:txBody>
      </p:sp>
    </p:spTree>
    <p:extLst>
      <p:ext uri="{BB962C8B-B14F-4D97-AF65-F5344CB8AC3E}">
        <p14:creationId xmlns:p14="http://schemas.microsoft.com/office/powerpoint/2010/main" val="5198917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0" r:id="rId3"/>
    <p:sldLayoutId id="2147483653" r:id="rId4"/>
    <p:sldLayoutId id="2147483654" r:id="rId5"/>
    <p:sldLayoutId id="2147483655" r:id="rId6"/>
  </p:sldLayoutIdLst>
  <p:hf hdr="0"/>
  <p:txStyles>
    <p:titleStyle>
      <a:lvl1pPr algn="ctr" defTabSz="914400" rtl="0" eaLnBrk="1" latinLnBrk="0" hangingPunct="1">
        <a:spcBef>
          <a:spcPct val="0"/>
        </a:spcBef>
        <a:buNone/>
        <a:defRPr sz="4400" kern="120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eepai.org/machine-learning-glossary-and-terms/computer-vision"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MNIST_database"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hyperlink" Target="https://en.wikipedia.org/wiki/Iris_flower_data_set" TargetMode="Externa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de.wikipedia.org/wiki/Kelchblatt" TargetMode="External"/><Relationship Id="rId9"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irtschaftslexikon.gabler.de/definition/intelligenz-37696/version-26112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3wLqsRLvV-c"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D0MD4sRHj1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1345E-CC76-4FB9-9C81-BD800988F028}"/>
              </a:ext>
            </a:extLst>
          </p:cNvPr>
          <p:cNvSpPr>
            <a:spLocks noGrp="1"/>
          </p:cNvSpPr>
          <p:nvPr>
            <p:ph type="ctrTitle"/>
          </p:nvPr>
        </p:nvSpPr>
        <p:spPr/>
        <p:txBody>
          <a:bodyPr/>
          <a:lstStyle/>
          <a:p>
            <a:endParaRPr lang="de-DE" dirty="0"/>
          </a:p>
        </p:txBody>
      </p:sp>
      <p:sp>
        <p:nvSpPr>
          <p:cNvPr id="4" name="Textplatzhalter 3">
            <a:extLst>
              <a:ext uri="{FF2B5EF4-FFF2-40B4-BE49-F238E27FC236}">
                <a16:creationId xmlns:a16="http://schemas.microsoft.com/office/drawing/2014/main" id="{4B948360-B672-4DD7-BDBE-C4D39DA10A40}"/>
              </a:ext>
            </a:extLst>
          </p:cNvPr>
          <p:cNvSpPr>
            <a:spLocks noGrp="1"/>
          </p:cNvSpPr>
          <p:nvPr>
            <p:ph type="body" sz="quarter" idx="10"/>
          </p:nvPr>
        </p:nvSpPr>
        <p:spPr>
          <a:xfrm>
            <a:off x="683568" y="3440807"/>
            <a:ext cx="7489452" cy="914400"/>
          </a:xfrm>
        </p:spPr>
        <p:txBody>
          <a:bodyPr anchor="ctr">
            <a:normAutofit/>
          </a:bodyPr>
          <a:lstStyle/>
          <a:p>
            <a:r>
              <a:rPr lang="de-DE" dirty="0"/>
              <a:t>Maschine Learning - </a:t>
            </a:r>
            <a:r>
              <a:rPr lang="de-DE" dirty="0" err="1"/>
              <a:t>Introduction</a:t>
            </a:r>
            <a:endParaRPr lang="de-DE" dirty="0"/>
          </a:p>
        </p:txBody>
      </p:sp>
      <p:sp>
        <p:nvSpPr>
          <p:cNvPr id="3" name="Rechteck 2">
            <a:extLst>
              <a:ext uri="{FF2B5EF4-FFF2-40B4-BE49-F238E27FC236}">
                <a16:creationId xmlns:a16="http://schemas.microsoft.com/office/drawing/2014/main" id="{BB43C5D0-9518-4883-96BA-831677ADDBAB}"/>
              </a:ext>
            </a:extLst>
          </p:cNvPr>
          <p:cNvSpPr/>
          <p:nvPr/>
        </p:nvSpPr>
        <p:spPr>
          <a:xfrm>
            <a:off x="8892479" y="83075"/>
            <a:ext cx="152314" cy="177573"/>
          </a:xfrm>
          <a:prstGeom prst="rect">
            <a:avLst/>
          </a:prstGeom>
          <a:solidFill>
            <a:schemeClr val="bg1"/>
          </a:solidFill>
          <a:ln w="3175">
            <a:solidFill>
              <a:srgbClr val="EAEA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82320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a:t>
            </a:r>
            <a:r>
              <a:rPr lang="de-DE" dirty="0" err="1"/>
              <a:t>see</a:t>
            </a:r>
            <a:r>
              <a:rPr lang="de-DE" dirty="0"/>
              <a:t> and </a:t>
            </a:r>
            <a:r>
              <a:rPr lang="de-DE" dirty="0" err="1"/>
              <a:t>understand</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10</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Tree>
    <p:extLst>
      <p:ext uri="{BB962C8B-B14F-4D97-AF65-F5344CB8AC3E}">
        <p14:creationId xmlns:p14="http://schemas.microsoft.com/office/powerpoint/2010/main" val="5852093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4BC10-9E40-42D9-92CC-D630CD34C27B}"/>
              </a:ext>
            </a:extLst>
          </p:cNvPr>
          <p:cNvSpPr>
            <a:spLocks noGrp="1"/>
          </p:cNvSpPr>
          <p:nvPr>
            <p:ph type="title"/>
          </p:nvPr>
        </p:nvSpPr>
        <p:spPr/>
        <p:txBody>
          <a:bodyPr/>
          <a:lstStyle/>
          <a:p>
            <a:r>
              <a:rPr lang="de-DE" dirty="0"/>
              <a:t>Computer Vision</a:t>
            </a:r>
          </a:p>
        </p:txBody>
      </p:sp>
      <p:sp>
        <p:nvSpPr>
          <p:cNvPr id="3" name="Fußzeilenplatzhalter 2">
            <a:extLst>
              <a:ext uri="{FF2B5EF4-FFF2-40B4-BE49-F238E27FC236}">
                <a16:creationId xmlns:a16="http://schemas.microsoft.com/office/drawing/2014/main" id="{5910CB83-8351-4890-BCC5-6C43D2128A65}"/>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862D7934-E7F2-46FE-8DE0-D0CAF6BAF7D6}"/>
              </a:ext>
            </a:extLst>
          </p:cNvPr>
          <p:cNvSpPr>
            <a:spLocks noGrp="1"/>
          </p:cNvSpPr>
          <p:nvPr>
            <p:ph type="sldNum" sz="quarter" idx="12"/>
          </p:nvPr>
        </p:nvSpPr>
        <p:spPr/>
        <p:txBody>
          <a:bodyPr/>
          <a:lstStyle/>
          <a:p>
            <a:fld id="{5B8D295E-2D21-41F0-8970-A01454D50813}" type="slidenum">
              <a:rPr lang="de-DE" smtClean="0"/>
              <a:pPr/>
              <a:t>11</a:t>
            </a:fld>
            <a:endParaRPr lang="de-DE" dirty="0"/>
          </a:p>
        </p:txBody>
      </p:sp>
      <p:pic>
        <p:nvPicPr>
          <p:cNvPr id="1026" name="Picture 2" descr="Image result for computer vision">
            <a:extLst>
              <a:ext uri="{FF2B5EF4-FFF2-40B4-BE49-F238E27FC236}">
                <a16:creationId xmlns:a16="http://schemas.microsoft.com/office/drawing/2014/main" id="{54DFC2FD-7701-49B3-A67B-DB946650A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8" y="1196752"/>
            <a:ext cx="8892480" cy="4810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E2A5F8C4-3917-473B-82B5-7F873C7F390E}"/>
              </a:ext>
            </a:extLst>
          </p:cNvPr>
          <p:cNvSpPr txBox="1"/>
          <p:nvPr/>
        </p:nvSpPr>
        <p:spPr>
          <a:xfrm>
            <a:off x="126991" y="6277348"/>
            <a:ext cx="4679486" cy="261610"/>
          </a:xfrm>
          <a:prstGeom prst="rect">
            <a:avLst/>
          </a:prstGeom>
          <a:noFill/>
        </p:spPr>
        <p:txBody>
          <a:bodyPr wrap="none" rtlCol="0">
            <a:spAutoFit/>
          </a:bodyPr>
          <a:lstStyle/>
          <a:p>
            <a:r>
              <a:rPr lang="de-DE" sz="1100" dirty="0">
                <a:hlinkClick r:id="rId3"/>
              </a:rPr>
              <a:t>https://deepai.org/machine-learning-glossary-and-terms/computer-vision</a:t>
            </a:r>
            <a:endParaRPr lang="de-DE" sz="1100" dirty="0"/>
          </a:p>
        </p:txBody>
      </p:sp>
    </p:spTree>
    <p:extLst>
      <p:ext uri="{BB962C8B-B14F-4D97-AF65-F5344CB8AC3E}">
        <p14:creationId xmlns:p14="http://schemas.microsoft.com/office/powerpoint/2010/main" val="32015794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err="1"/>
              <a:t>Symbolic</a:t>
            </a:r>
            <a:r>
              <a:rPr lang="de-DE" dirty="0"/>
              <a:t> </a:t>
            </a:r>
            <a:r>
              <a:rPr lang="de-DE" dirty="0" err="1"/>
              <a:t>Learing</a:t>
            </a:r>
            <a:r>
              <a:rPr lang="de-DE" dirty="0"/>
              <a:t> / </a:t>
            </a:r>
            <a:r>
              <a:rPr lang="de-DE" dirty="0" err="1"/>
              <a:t>Symbolic</a:t>
            </a:r>
            <a:r>
              <a:rPr lang="de-DE" dirty="0"/>
              <a:t> AI</a:t>
            </a:r>
            <a:br>
              <a:rPr lang="de-DE" dirty="0"/>
            </a:br>
            <a:r>
              <a:rPr lang="de-DE" sz="1800" dirty="0"/>
              <a:t>(GOFAI = „</a:t>
            </a:r>
            <a:r>
              <a:rPr lang="de-DE" sz="1800" dirty="0" err="1"/>
              <a:t>good</a:t>
            </a:r>
            <a:r>
              <a:rPr lang="de-DE" sz="1800" dirty="0"/>
              <a:t> </a:t>
            </a:r>
            <a:r>
              <a:rPr lang="de-DE" sz="1800" dirty="0" err="1"/>
              <a:t>old</a:t>
            </a:r>
            <a:r>
              <a:rPr lang="de-DE" sz="1800" dirty="0"/>
              <a:t> </a:t>
            </a:r>
            <a:r>
              <a:rPr lang="de-DE" sz="1800" dirty="0" err="1"/>
              <a:t>fashined</a:t>
            </a:r>
            <a:r>
              <a:rPr lang="de-DE" sz="1800" dirty="0"/>
              <a:t> AI“)</a:t>
            </a:r>
            <a:endParaRPr lang="de-DE" dirty="0"/>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12</a:t>
            </a:fld>
            <a:endParaRPr lang="de-DE" dirty="0"/>
          </a:p>
        </p:txBody>
      </p:sp>
      <p:sp>
        <p:nvSpPr>
          <p:cNvPr id="5" name="Textfeld 4">
            <a:extLst>
              <a:ext uri="{FF2B5EF4-FFF2-40B4-BE49-F238E27FC236}">
                <a16:creationId xmlns:a16="http://schemas.microsoft.com/office/drawing/2014/main" id="{19ECA680-344C-4977-9334-97EECE9842F6}"/>
              </a:ext>
            </a:extLst>
          </p:cNvPr>
          <p:cNvSpPr txBox="1"/>
          <p:nvPr/>
        </p:nvSpPr>
        <p:spPr>
          <a:xfrm>
            <a:off x="323529" y="1556792"/>
            <a:ext cx="8136904" cy="1200329"/>
          </a:xfrm>
          <a:prstGeom prst="rect">
            <a:avLst/>
          </a:prstGeom>
          <a:noFill/>
        </p:spPr>
        <p:txBody>
          <a:bodyPr wrap="square" rtlCol="0">
            <a:spAutoFit/>
          </a:bodyPr>
          <a:lstStyle/>
          <a:p>
            <a:r>
              <a:rPr lang="de-DE" dirty="0">
                <a:latin typeface="Calibri" panose="020F0502020204030204" pitchFamily="34" charset="0"/>
              </a:rPr>
              <a:t>Ansatz</a:t>
            </a:r>
          </a:p>
          <a:p>
            <a:pPr marL="285750" indent="-285750">
              <a:buFont typeface="Arial" panose="020B0604020202020204" pitchFamily="34" charset="0"/>
              <a:buChar char="•"/>
            </a:pPr>
            <a:r>
              <a:rPr lang="de-DE" dirty="0">
                <a:latin typeface="Calibri" panose="020F0502020204030204" pitchFamily="34" charset="0"/>
              </a:rPr>
              <a:t>Sammeln von Fakten, Ereignisse und ihrer Zusammenhänge </a:t>
            </a:r>
          </a:p>
          <a:p>
            <a:pPr marL="285750" indent="-285750">
              <a:buFont typeface="Arial" panose="020B0604020202020204" pitchFamily="34" charset="0"/>
              <a:buChar char="•"/>
            </a:pPr>
            <a:r>
              <a:rPr lang="de-DE" dirty="0">
                <a:latin typeface="Calibri" panose="020F0502020204030204" pitchFamily="34" charset="0"/>
              </a:rPr>
              <a:t>Darstellung als ein abstraktes Modell in einer eindeutigen Repräsentation</a:t>
            </a:r>
          </a:p>
          <a:p>
            <a:pPr marL="285750" indent="-285750">
              <a:buFont typeface="Arial" panose="020B0604020202020204" pitchFamily="34" charset="0"/>
              <a:buChar char="•"/>
            </a:pPr>
            <a:r>
              <a:rPr lang="de-DE" dirty="0">
                <a:latin typeface="Calibri" panose="020F0502020204030204" pitchFamily="34" charset="0"/>
              </a:rPr>
              <a:t>Definition mathematische mathematischer Operationen, und logischer Schlüsse.</a:t>
            </a:r>
          </a:p>
        </p:txBody>
      </p:sp>
      <p:sp>
        <p:nvSpPr>
          <p:cNvPr id="6" name="Textfeld 5">
            <a:extLst>
              <a:ext uri="{FF2B5EF4-FFF2-40B4-BE49-F238E27FC236}">
                <a16:creationId xmlns:a16="http://schemas.microsoft.com/office/drawing/2014/main" id="{5F9B236E-2A24-4199-9873-E803D4051774}"/>
              </a:ext>
            </a:extLst>
          </p:cNvPr>
          <p:cNvSpPr txBox="1"/>
          <p:nvPr/>
        </p:nvSpPr>
        <p:spPr>
          <a:xfrm>
            <a:off x="354808" y="4050182"/>
            <a:ext cx="4907113" cy="1477328"/>
          </a:xfrm>
          <a:prstGeom prst="rect">
            <a:avLst/>
          </a:prstGeom>
          <a:noFill/>
        </p:spPr>
        <p:txBody>
          <a:bodyPr wrap="none" rtlCol="0">
            <a:spAutoFit/>
          </a:bodyPr>
          <a:lstStyle/>
          <a:p>
            <a:r>
              <a:rPr lang="de-DE" u="sng" dirty="0">
                <a:latin typeface="Calibri" panose="020F0502020204030204" pitchFamily="34" charset="0"/>
              </a:rPr>
              <a:t>Beispiel:</a:t>
            </a:r>
          </a:p>
          <a:p>
            <a:r>
              <a:rPr lang="de-DE" dirty="0">
                <a:latin typeface="Calibri" panose="020F0502020204030204" pitchFamily="34" charset="0"/>
              </a:rPr>
              <a:t>Aussage 1 (A1): 	„Alle Menschen sind sterblich“</a:t>
            </a:r>
          </a:p>
          <a:p>
            <a:r>
              <a:rPr lang="de-DE" dirty="0">
                <a:latin typeface="Calibri" panose="020F0502020204030204" pitchFamily="34" charset="0"/>
              </a:rPr>
              <a:t>Aussage 2: (A2): 	„Sokrates ist ein Mensch“</a:t>
            </a:r>
          </a:p>
          <a:p>
            <a:r>
              <a:rPr lang="de-DE" dirty="0">
                <a:latin typeface="Calibri" panose="020F0502020204030204" pitchFamily="34" charset="0"/>
              </a:rPr>
              <a:t>Schluss: (B): 	„Sokrates ist sterblich“</a:t>
            </a:r>
          </a:p>
          <a:p>
            <a:endParaRPr lang="de-DE" dirty="0">
              <a:latin typeface="Calibri" panose="020F0502020204030204" pitchFamily="34" charset="0"/>
            </a:endParaRPr>
          </a:p>
        </p:txBody>
      </p:sp>
    </p:spTree>
    <p:extLst>
      <p:ext uri="{BB962C8B-B14F-4D97-AF65-F5344CB8AC3E}">
        <p14:creationId xmlns:p14="http://schemas.microsoft.com/office/powerpoint/2010/main" val="110135039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 „</a:t>
            </a:r>
            <a:r>
              <a:rPr lang="de-DE" dirty="0" err="1"/>
              <a:t>move</a:t>
            </a:r>
            <a:r>
              <a:rPr lang="de-DE" dirty="0"/>
              <a:t> </a:t>
            </a:r>
            <a:r>
              <a:rPr lang="de-DE" dirty="0" err="1"/>
              <a:t>fluently</a:t>
            </a:r>
            <a:r>
              <a:rPr lang="de-DE" dirty="0"/>
              <a:t> in </a:t>
            </a:r>
            <a:r>
              <a:rPr lang="de-DE" dirty="0" err="1"/>
              <a:t>surrounding</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13</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robotics mathematics">
            <a:extLst>
              <a:ext uri="{FF2B5EF4-FFF2-40B4-BE49-F238E27FC236}">
                <a16:creationId xmlns:a16="http://schemas.microsoft.com/office/drawing/2014/main" id="{79E33A0F-81D2-4A4A-B2D8-ABB54D97E5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247" y="4109224"/>
            <a:ext cx="3260597" cy="20786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3396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a:t>
            </a:r>
            <a:r>
              <a:rPr lang="de-DE" dirty="0" err="1"/>
              <a:t>learn</a:t>
            </a:r>
            <a:r>
              <a:rPr lang="de-DE" dirty="0"/>
              <a:t> </a:t>
            </a:r>
            <a:r>
              <a:rPr lang="de-DE" dirty="0" err="1"/>
              <a:t>from</a:t>
            </a:r>
            <a:r>
              <a:rPr lang="de-DE" dirty="0"/>
              <a:t> </a:t>
            </a:r>
            <a:r>
              <a:rPr lang="de-DE" dirty="0" err="1"/>
              <a:t>experiences</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14</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3080CE91-88F0-4DBA-839D-36E007D20084}"/>
              </a:ext>
            </a:extLst>
          </p:cNvPr>
          <p:cNvSpPr/>
          <p:nvPr/>
        </p:nvSpPr>
        <p:spPr>
          <a:xfrm>
            <a:off x="5559663" y="1819947"/>
            <a:ext cx="1687782" cy="576064"/>
          </a:xfrm>
          <a:prstGeom prst="ellipse">
            <a:avLst/>
          </a:prstGeom>
          <a:solidFill>
            <a:schemeClr val="accent1">
              <a:lumMod val="40000"/>
              <a:lumOff val="60000"/>
            </a:schemeClr>
          </a:solidFill>
          <a:ln w="34925">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cxnSp>
        <p:nvCxnSpPr>
          <p:cNvPr id="21" name="Gerader Verbinder 20">
            <a:extLst>
              <a:ext uri="{FF2B5EF4-FFF2-40B4-BE49-F238E27FC236}">
                <a16:creationId xmlns:a16="http://schemas.microsoft.com/office/drawing/2014/main" id="{EDCE4A98-56C2-416E-B9A4-CA3DBE5D80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B7ADD1F-73FB-4668-BA1E-902173A08107}"/>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1D76D7C-2B26-4AD1-AE6A-A7684B8D858B}"/>
              </a:ext>
            </a:extLst>
          </p:cNvPr>
          <p:cNvSpPr txBox="1"/>
          <p:nvPr/>
        </p:nvSpPr>
        <p:spPr>
          <a:xfrm>
            <a:off x="7300328" y="1844824"/>
            <a:ext cx="1050480" cy="523220"/>
          </a:xfrm>
          <a:prstGeom prst="rect">
            <a:avLst/>
          </a:prstGeom>
          <a:noFill/>
        </p:spPr>
        <p:txBody>
          <a:bodyPr wrap="none" rtlCol="0">
            <a:spAutoFit/>
          </a:bodyPr>
          <a:lstStyle/>
          <a:p>
            <a:r>
              <a:rPr lang="de-DE" sz="1400" dirty="0">
                <a:latin typeface="Calibri" panose="020F0502020204030204" pitchFamily="34" charset="0"/>
              </a:rPr>
              <a:t>Pattern </a:t>
            </a:r>
          </a:p>
          <a:p>
            <a:r>
              <a:rPr lang="de-DE" sz="1400" dirty="0">
                <a:latin typeface="Calibri" panose="020F0502020204030204" pitchFamily="34" charset="0"/>
              </a:rPr>
              <a:t>Recognition</a:t>
            </a:r>
          </a:p>
        </p:txBody>
      </p:sp>
    </p:spTree>
    <p:extLst>
      <p:ext uri="{BB962C8B-B14F-4D97-AF65-F5344CB8AC3E}">
        <p14:creationId xmlns:p14="http://schemas.microsoft.com/office/powerpoint/2010/main" val="17822377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 „</a:t>
            </a:r>
            <a:r>
              <a:rPr lang="de-DE" dirty="0" err="1"/>
              <a:t>learn</a:t>
            </a:r>
            <a:r>
              <a:rPr lang="de-DE" dirty="0"/>
              <a:t> “ (Method: </a:t>
            </a:r>
            <a:r>
              <a:rPr lang="de-DE" dirty="0" err="1"/>
              <a:t>Simulate</a:t>
            </a:r>
            <a:r>
              <a:rPr lang="de-DE" dirty="0"/>
              <a:t> </a:t>
            </a:r>
            <a:r>
              <a:rPr lang="de-DE" dirty="0" err="1"/>
              <a:t>brain</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15</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3080CE91-88F0-4DBA-839D-36E007D20084}"/>
              </a:ext>
            </a:extLst>
          </p:cNvPr>
          <p:cNvSpPr/>
          <p:nvPr/>
        </p:nvSpPr>
        <p:spPr>
          <a:xfrm>
            <a:off x="5559663" y="1819947"/>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cxnSp>
        <p:nvCxnSpPr>
          <p:cNvPr id="21" name="Gerader Verbinder 20">
            <a:extLst>
              <a:ext uri="{FF2B5EF4-FFF2-40B4-BE49-F238E27FC236}">
                <a16:creationId xmlns:a16="http://schemas.microsoft.com/office/drawing/2014/main" id="{EDCE4A98-56C2-416E-B9A4-CA3DBE5D80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B7ADD1F-73FB-4668-BA1E-902173A08107}"/>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1D76D7C-2B26-4AD1-AE6A-A7684B8D858B}"/>
              </a:ext>
            </a:extLst>
          </p:cNvPr>
          <p:cNvSpPr txBox="1"/>
          <p:nvPr/>
        </p:nvSpPr>
        <p:spPr>
          <a:xfrm>
            <a:off x="7300328" y="1844824"/>
            <a:ext cx="1050480" cy="523220"/>
          </a:xfrm>
          <a:prstGeom prst="rect">
            <a:avLst/>
          </a:prstGeom>
          <a:noFill/>
        </p:spPr>
        <p:txBody>
          <a:bodyPr wrap="none" rtlCol="0">
            <a:spAutoFit/>
          </a:bodyPr>
          <a:lstStyle/>
          <a:p>
            <a:r>
              <a:rPr lang="de-DE" sz="1400" dirty="0">
                <a:latin typeface="Calibri" panose="020F0502020204030204" pitchFamily="34" charset="0"/>
              </a:rPr>
              <a:t>Pattern </a:t>
            </a:r>
          </a:p>
          <a:p>
            <a:r>
              <a:rPr lang="de-DE" sz="1400" dirty="0">
                <a:latin typeface="Calibri" panose="020F0502020204030204" pitchFamily="34" charset="0"/>
              </a:rPr>
              <a:t>Recognition</a:t>
            </a:r>
          </a:p>
        </p:txBody>
      </p:sp>
      <p:sp>
        <p:nvSpPr>
          <p:cNvPr id="24" name="Ellipse 23">
            <a:extLst>
              <a:ext uri="{FF2B5EF4-FFF2-40B4-BE49-F238E27FC236}">
                <a16:creationId xmlns:a16="http://schemas.microsoft.com/office/drawing/2014/main" id="{DA2D2AAD-CC67-424C-8F34-F65E814503B8}"/>
              </a:ext>
            </a:extLst>
          </p:cNvPr>
          <p:cNvSpPr/>
          <p:nvPr/>
        </p:nvSpPr>
        <p:spPr>
          <a:xfrm>
            <a:off x="6979474" y="3062311"/>
            <a:ext cx="1498942" cy="576064"/>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Deep Learning</a:t>
            </a:r>
          </a:p>
        </p:txBody>
      </p:sp>
      <p:cxnSp>
        <p:nvCxnSpPr>
          <p:cNvPr id="25" name="Gerader Verbinder 24">
            <a:extLst>
              <a:ext uri="{FF2B5EF4-FFF2-40B4-BE49-F238E27FC236}">
                <a16:creationId xmlns:a16="http://schemas.microsoft.com/office/drawing/2014/main" id="{AD8DBEF6-69FD-4F71-B0B2-0B4E71C89EA2}"/>
              </a:ext>
            </a:extLst>
          </p:cNvPr>
          <p:cNvCxnSpPr/>
          <p:nvPr/>
        </p:nvCxnSpPr>
        <p:spPr>
          <a:xfrm>
            <a:off x="6979474"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9A4296-0090-4D16-8BA9-BBFB06F91582}"/>
              </a:ext>
            </a:extLst>
          </p:cNvPr>
          <p:cNvSpPr txBox="1"/>
          <p:nvPr/>
        </p:nvSpPr>
        <p:spPr>
          <a:xfrm>
            <a:off x="8478416" y="3184353"/>
            <a:ext cx="518091" cy="369332"/>
          </a:xfrm>
          <a:prstGeom prst="rect">
            <a:avLst/>
          </a:prstGeom>
          <a:noFill/>
        </p:spPr>
        <p:txBody>
          <a:bodyPr wrap="none" rtlCol="0">
            <a:spAutoFit/>
          </a:bodyPr>
          <a:lstStyle/>
          <a:p>
            <a:r>
              <a:rPr lang="de-DE" dirty="0"/>
              <a:t>NN</a:t>
            </a:r>
          </a:p>
        </p:txBody>
      </p:sp>
    </p:spTree>
    <p:extLst>
      <p:ext uri="{BB962C8B-B14F-4D97-AF65-F5344CB8AC3E}">
        <p14:creationId xmlns:p14="http://schemas.microsoft.com/office/powerpoint/2010/main" val="364828769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The AI Arena – „</a:t>
            </a:r>
            <a:r>
              <a:rPr lang="de-DE" dirty="0" err="1"/>
              <a:t>systematically</a:t>
            </a:r>
            <a:r>
              <a:rPr lang="de-DE" dirty="0"/>
              <a:t> </a:t>
            </a:r>
            <a:r>
              <a:rPr lang="de-DE" dirty="0" err="1"/>
              <a:t>search</a:t>
            </a:r>
            <a:r>
              <a:rPr lang="de-DE" dirty="0"/>
              <a:t> </a:t>
            </a:r>
            <a:r>
              <a:rPr lang="de-DE" dirty="0" err="1"/>
              <a:t>content</a:t>
            </a:r>
            <a:r>
              <a:rPr lang="de-DE" dirty="0"/>
              <a:t> in </a:t>
            </a:r>
            <a:r>
              <a:rPr lang="de-DE" dirty="0" err="1"/>
              <a:t>images</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16</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3080CE91-88F0-4DBA-839D-36E007D20084}"/>
              </a:ext>
            </a:extLst>
          </p:cNvPr>
          <p:cNvSpPr/>
          <p:nvPr/>
        </p:nvSpPr>
        <p:spPr>
          <a:xfrm>
            <a:off x="5559663" y="1819947"/>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cxnSp>
        <p:nvCxnSpPr>
          <p:cNvPr id="21" name="Gerader Verbinder 20">
            <a:extLst>
              <a:ext uri="{FF2B5EF4-FFF2-40B4-BE49-F238E27FC236}">
                <a16:creationId xmlns:a16="http://schemas.microsoft.com/office/drawing/2014/main" id="{EDCE4A98-56C2-416E-B9A4-CA3DBE5D80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B7ADD1F-73FB-4668-BA1E-902173A08107}"/>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1D76D7C-2B26-4AD1-AE6A-A7684B8D858B}"/>
              </a:ext>
            </a:extLst>
          </p:cNvPr>
          <p:cNvSpPr txBox="1"/>
          <p:nvPr/>
        </p:nvSpPr>
        <p:spPr>
          <a:xfrm>
            <a:off x="7300328" y="1844824"/>
            <a:ext cx="1050480" cy="523220"/>
          </a:xfrm>
          <a:prstGeom prst="rect">
            <a:avLst/>
          </a:prstGeom>
          <a:noFill/>
        </p:spPr>
        <p:txBody>
          <a:bodyPr wrap="none" rtlCol="0">
            <a:spAutoFit/>
          </a:bodyPr>
          <a:lstStyle/>
          <a:p>
            <a:r>
              <a:rPr lang="de-DE" sz="1400" dirty="0">
                <a:latin typeface="Calibri" panose="020F0502020204030204" pitchFamily="34" charset="0"/>
              </a:rPr>
              <a:t>Pattern </a:t>
            </a:r>
          </a:p>
          <a:p>
            <a:r>
              <a:rPr lang="de-DE" sz="1400" dirty="0">
                <a:latin typeface="Calibri" panose="020F0502020204030204" pitchFamily="34" charset="0"/>
              </a:rPr>
              <a:t>Recognition</a:t>
            </a:r>
          </a:p>
        </p:txBody>
      </p:sp>
      <p:sp>
        <p:nvSpPr>
          <p:cNvPr id="24" name="Ellipse 23">
            <a:extLst>
              <a:ext uri="{FF2B5EF4-FFF2-40B4-BE49-F238E27FC236}">
                <a16:creationId xmlns:a16="http://schemas.microsoft.com/office/drawing/2014/main" id="{DA2D2AAD-CC67-424C-8F34-F65E814503B8}"/>
              </a:ext>
            </a:extLst>
          </p:cNvPr>
          <p:cNvSpPr/>
          <p:nvPr/>
        </p:nvSpPr>
        <p:spPr>
          <a:xfrm>
            <a:off x="6979474"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Deep Learning</a:t>
            </a:r>
          </a:p>
        </p:txBody>
      </p:sp>
      <p:cxnSp>
        <p:nvCxnSpPr>
          <p:cNvPr id="25" name="Gerader Verbinder 24">
            <a:extLst>
              <a:ext uri="{FF2B5EF4-FFF2-40B4-BE49-F238E27FC236}">
                <a16:creationId xmlns:a16="http://schemas.microsoft.com/office/drawing/2014/main" id="{AD8DBEF6-69FD-4F71-B0B2-0B4E71C89EA2}"/>
              </a:ext>
            </a:extLst>
          </p:cNvPr>
          <p:cNvCxnSpPr/>
          <p:nvPr/>
        </p:nvCxnSpPr>
        <p:spPr>
          <a:xfrm>
            <a:off x="6979474"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9A4296-0090-4D16-8BA9-BBFB06F91582}"/>
              </a:ext>
            </a:extLst>
          </p:cNvPr>
          <p:cNvSpPr txBox="1"/>
          <p:nvPr/>
        </p:nvSpPr>
        <p:spPr>
          <a:xfrm>
            <a:off x="8478416" y="3184353"/>
            <a:ext cx="518091" cy="369332"/>
          </a:xfrm>
          <a:prstGeom prst="rect">
            <a:avLst/>
          </a:prstGeom>
          <a:noFill/>
        </p:spPr>
        <p:txBody>
          <a:bodyPr wrap="none" rtlCol="0">
            <a:spAutoFit/>
          </a:bodyPr>
          <a:lstStyle/>
          <a:p>
            <a:r>
              <a:rPr lang="de-DE" dirty="0"/>
              <a:t>NN</a:t>
            </a:r>
          </a:p>
        </p:txBody>
      </p:sp>
      <p:sp>
        <p:nvSpPr>
          <p:cNvPr id="26" name="Ellipse 25">
            <a:extLst>
              <a:ext uri="{FF2B5EF4-FFF2-40B4-BE49-F238E27FC236}">
                <a16:creationId xmlns:a16="http://schemas.microsoft.com/office/drawing/2014/main" id="{72ED7540-E335-4392-AACB-E09BEE0CF5F0}"/>
              </a:ext>
            </a:extLst>
          </p:cNvPr>
          <p:cNvSpPr/>
          <p:nvPr/>
        </p:nvSpPr>
        <p:spPr>
          <a:xfrm>
            <a:off x="6875868" y="4203940"/>
            <a:ext cx="721714" cy="43204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CNN</a:t>
            </a:r>
          </a:p>
        </p:txBody>
      </p:sp>
      <p:cxnSp>
        <p:nvCxnSpPr>
          <p:cNvPr id="27" name="Gerader Verbinder 26">
            <a:extLst>
              <a:ext uri="{FF2B5EF4-FFF2-40B4-BE49-F238E27FC236}">
                <a16:creationId xmlns:a16="http://schemas.microsoft.com/office/drawing/2014/main" id="{276225DC-962A-45F7-9B9F-37CFF40E8739}"/>
              </a:ext>
            </a:extLst>
          </p:cNvPr>
          <p:cNvCxnSpPr>
            <a:cxnSpLocks/>
          </p:cNvCxnSpPr>
          <p:nvPr/>
        </p:nvCxnSpPr>
        <p:spPr>
          <a:xfrm flipH="1">
            <a:off x="6875868" y="4725144"/>
            <a:ext cx="21641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CE5B4A1F-243A-4378-8041-A10CDFFA9573}"/>
              </a:ext>
            </a:extLst>
          </p:cNvPr>
          <p:cNvCxnSpPr/>
          <p:nvPr/>
        </p:nvCxnSpPr>
        <p:spPr>
          <a:xfrm flipH="1">
            <a:off x="7348672" y="3789040"/>
            <a:ext cx="24891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83646818-2286-4BAF-AE4E-42FAEC25337F}"/>
              </a:ext>
            </a:extLst>
          </p:cNvPr>
          <p:cNvSpPr/>
          <p:nvPr/>
        </p:nvSpPr>
        <p:spPr>
          <a:xfrm>
            <a:off x="5409176" y="5991876"/>
            <a:ext cx="1306318" cy="59162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rPr>
              <a:t>Object</a:t>
            </a:r>
            <a:r>
              <a:rPr lang="de-DE" sz="1100" dirty="0">
                <a:solidFill>
                  <a:schemeClr val="tx1"/>
                </a:solidFill>
              </a:rPr>
              <a:t> </a:t>
            </a:r>
          </a:p>
          <a:p>
            <a:pPr algn="ctr"/>
            <a:r>
              <a:rPr lang="de-DE" sz="1100" dirty="0">
                <a:solidFill>
                  <a:schemeClr val="tx1"/>
                </a:solidFill>
              </a:rPr>
              <a:t>Recognition</a:t>
            </a:r>
          </a:p>
        </p:txBody>
      </p:sp>
      <p:cxnSp>
        <p:nvCxnSpPr>
          <p:cNvPr id="32" name="Gerader Verbinder 31">
            <a:extLst>
              <a:ext uri="{FF2B5EF4-FFF2-40B4-BE49-F238E27FC236}">
                <a16:creationId xmlns:a16="http://schemas.microsoft.com/office/drawing/2014/main" id="{3BE0ED4A-70AB-475F-8487-725C2487A545}"/>
              </a:ext>
            </a:extLst>
          </p:cNvPr>
          <p:cNvCxnSpPr/>
          <p:nvPr/>
        </p:nvCxnSpPr>
        <p:spPr>
          <a:xfrm flipH="1">
            <a:off x="6300192" y="5661248"/>
            <a:ext cx="103362" cy="216024"/>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7002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The AI Arena – „</a:t>
            </a:r>
            <a:r>
              <a:rPr lang="de-DE" dirty="0" err="1"/>
              <a:t>remember</a:t>
            </a:r>
            <a:r>
              <a:rPr lang="de-DE" dirty="0"/>
              <a:t> </a:t>
            </a:r>
            <a:r>
              <a:rPr lang="de-DE" dirty="0" err="1"/>
              <a:t>the</a:t>
            </a:r>
            <a:r>
              <a:rPr lang="de-DE" dirty="0"/>
              <a:t> </a:t>
            </a:r>
            <a:r>
              <a:rPr lang="de-DE" dirty="0" err="1"/>
              <a:t>past</a:t>
            </a:r>
            <a:r>
              <a:rPr lang="de-DE" dirty="0"/>
              <a:t>“</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17</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1B559A4-592C-4D81-B634-32BEFD024AED}"/>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13" name="Ellipse 12">
            <a:extLst>
              <a:ext uri="{FF2B5EF4-FFF2-40B4-BE49-F238E27FC236}">
                <a16:creationId xmlns:a16="http://schemas.microsoft.com/office/drawing/2014/main" id="{3A2C2C3F-F72B-41CB-9693-E3F138CAF7C3}"/>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cxnSp>
        <p:nvCxnSpPr>
          <p:cNvPr id="14" name="Gerader Verbinder 13">
            <a:extLst>
              <a:ext uri="{FF2B5EF4-FFF2-40B4-BE49-F238E27FC236}">
                <a16:creationId xmlns:a16="http://schemas.microsoft.com/office/drawing/2014/main" id="{EA5B2EB2-8FA7-4E43-B87A-154EA9E82354}"/>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55C4B101-045D-4F26-AB54-41209B0DE03A}"/>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3288FD5F-5767-4DC1-AC98-86A27F8FF2EF}"/>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8" name="Ellipse 17">
            <a:extLst>
              <a:ext uri="{FF2B5EF4-FFF2-40B4-BE49-F238E27FC236}">
                <a16:creationId xmlns:a16="http://schemas.microsoft.com/office/drawing/2014/main" id="{4EB34EA8-1956-4356-8DC7-02F6C476E8F6}"/>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cxnSp>
        <p:nvCxnSpPr>
          <p:cNvPr id="19" name="Gerader Verbinder 18">
            <a:extLst>
              <a:ext uri="{FF2B5EF4-FFF2-40B4-BE49-F238E27FC236}">
                <a16:creationId xmlns:a16="http://schemas.microsoft.com/office/drawing/2014/main" id="{1FDAD707-D16F-4312-8FEC-84B1F306D3ED}"/>
              </a:ext>
            </a:extLst>
          </p:cNvPr>
          <p:cNvCxnSpPr/>
          <p:nvPr/>
        </p:nvCxnSpPr>
        <p:spPr>
          <a:xfrm flipH="1">
            <a:off x="971212" y="2406320"/>
            <a:ext cx="360428" cy="393847"/>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a16="http://schemas.microsoft.com/office/drawing/2014/main" id="{3080CE91-88F0-4DBA-839D-36E007D20084}"/>
              </a:ext>
            </a:extLst>
          </p:cNvPr>
          <p:cNvSpPr/>
          <p:nvPr/>
        </p:nvSpPr>
        <p:spPr>
          <a:xfrm>
            <a:off x="5559663" y="1819947"/>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cxnSp>
        <p:nvCxnSpPr>
          <p:cNvPr id="21" name="Gerader Verbinder 20">
            <a:extLst>
              <a:ext uri="{FF2B5EF4-FFF2-40B4-BE49-F238E27FC236}">
                <a16:creationId xmlns:a16="http://schemas.microsoft.com/office/drawing/2014/main" id="{EDCE4A98-56C2-416E-B9A4-CA3DBE5D80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B7ADD1F-73FB-4668-BA1E-902173A08107}"/>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1D76D7C-2B26-4AD1-AE6A-A7684B8D858B}"/>
              </a:ext>
            </a:extLst>
          </p:cNvPr>
          <p:cNvSpPr txBox="1"/>
          <p:nvPr/>
        </p:nvSpPr>
        <p:spPr>
          <a:xfrm>
            <a:off x="7300328" y="1844824"/>
            <a:ext cx="1050480" cy="523220"/>
          </a:xfrm>
          <a:prstGeom prst="rect">
            <a:avLst/>
          </a:prstGeom>
          <a:noFill/>
        </p:spPr>
        <p:txBody>
          <a:bodyPr wrap="none" rtlCol="0">
            <a:spAutoFit/>
          </a:bodyPr>
          <a:lstStyle/>
          <a:p>
            <a:r>
              <a:rPr lang="de-DE" sz="1400" dirty="0">
                <a:latin typeface="Calibri" panose="020F0502020204030204" pitchFamily="34" charset="0"/>
              </a:rPr>
              <a:t>Pattern </a:t>
            </a:r>
          </a:p>
          <a:p>
            <a:r>
              <a:rPr lang="de-DE" sz="1400" dirty="0">
                <a:latin typeface="Calibri" panose="020F0502020204030204" pitchFamily="34" charset="0"/>
              </a:rPr>
              <a:t>Recognition</a:t>
            </a:r>
          </a:p>
        </p:txBody>
      </p:sp>
      <p:sp>
        <p:nvSpPr>
          <p:cNvPr id="24" name="Ellipse 23">
            <a:extLst>
              <a:ext uri="{FF2B5EF4-FFF2-40B4-BE49-F238E27FC236}">
                <a16:creationId xmlns:a16="http://schemas.microsoft.com/office/drawing/2014/main" id="{DA2D2AAD-CC67-424C-8F34-F65E814503B8}"/>
              </a:ext>
            </a:extLst>
          </p:cNvPr>
          <p:cNvSpPr/>
          <p:nvPr/>
        </p:nvSpPr>
        <p:spPr>
          <a:xfrm>
            <a:off x="6979474"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Deep Learning</a:t>
            </a:r>
          </a:p>
        </p:txBody>
      </p:sp>
      <p:cxnSp>
        <p:nvCxnSpPr>
          <p:cNvPr id="25" name="Gerader Verbinder 24">
            <a:extLst>
              <a:ext uri="{FF2B5EF4-FFF2-40B4-BE49-F238E27FC236}">
                <a16:creationId xmlns:a16="http://schemas.microsoft.com/office/drawing/2014/main" id="{AD8DBEF6-69FD-4F71-B0B2-0B4E71C89EA2}"/>
              </a:ext>
            </a:extLst>
          </p:cNvPr>
          <p:cNvCxnSpPr/>
          <p:nvPr/>
        </p:nvCxnSpPr>
        <p:spPr>
          <a:xfrm>
            <a:off x="6979474"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9A4296-0090-4D16-8BA9-BBFB06F91582}"/>
              </a:ext>
            </a:extLst>
          </p:cNvPr>
          <p:cNvSpPr txBox="1"/>
          <p:nvPr/>
        </p:nvSpPr>
        <p:spPr>
          <a:xfrm>
            <a:off x="8478416" y="3184353"/>
            <a:ext cx="518091" cy="369332"/>
          </a:xfrm>
          <a:prstGeom prst="rect">
            <a:avLst/>
          </a:prstGeom>
          <a:noFill/>
        </p:spPr>
        <p:txBody>
          <a:bodyPr wrap="none" rtlCol="0">
            <a:spAutoFit/>
          </a:bodyPr>
          <a:lstStyle/>
          <a:p>
            <a:r>
              <a:rPr lang="de-DE" dirty="0"/>
              <a:t>NN</a:t>
            </a:r>
          </a:p>
        </p:txBody>
      </p:sp>
      <p:sp>
        <p:nvSpPr>
          <p:cNvPr id="26" name="Ellipse 25">
            <a:extLst>
              <a:ext uri="{FF2B5EF4-FFF2-40B4-BE49-F238E27FC236}">
                <a16:creationId xmlns:a16="http://schemas.microsoft.com/office/drawing/2014/main" id="{72ED7540-E335-4392-AACB-E09BEE0CF5F0}"/>
              </a:ext>
            </a:extLst>
          </p:cNvPr>
          <p:cNvSpPr/>
          <p:nvPr/>
        </p:nvSpPr>
        <p:spPr>
          <a:xfrm>
            <a:off x="6875868" y="4203940"/>
            <a:ext cx="721714"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CNN</a:t>
            </a:r>
          </a:p>
        </p:txBody>
      </p:sp>
      <p:cxnSp>
        <p:nvCxnSpPr>
          <p:cNvPr id="27" name="Gerader Verbinder 26">
            <a:extLst>
              <a:ext uri="{FF2B5EF4-FFF2-40B4-BE49-F238E27FC236}">
                <a16:creationId xmlns:a16="http://schemas.microsoft.com/office/drawing/2014/main" id="{276225DC-962A-45F7-9B9F-37CFF40E8739}"/>
              </a:ext>
            </a:extLst>
          </p:cNvPr>
          <p:cNvCxnSpPr>
            <a:cxnSpLocks/>
          </p:cNvCxnSpPr>
          <p:nvPr/>
        </p:nvCxnSpPr>
        <p:spPr>
          <a:xfrm flipH="1">
            <a:off x="6875868" y="4725144"/>
            <a:ext cx="21641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CE5B4A1F-243A-4378-8041-A10CDFFA9573}"/>
              </a:ext>
            </a:extLst>
          </p:cNvPr>
          <p:cNvCxnSpPr/>
          <p:nvPr/>
        </p:nvCxnSpPr>
        <p:spPr>
          <a:xfrm flipH="1">
            <a:off x="7348672" y="3789040"/>
            <a:ext cx="24891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83646818-2286-4BAF-AE4E-42FAEC25337F}"/>
              </a:ext>
            </a:extLst>
          </p:cNvPr>
          <p:cNvSpPr/>
          <p:nvPr/>
        </p:nvSpPr>
        <p:spPr>
          <a:xfrm>
            <a:off x="5409176" y="5991876"/>
            <a:ext cx="1306318" cy="59162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rPr>
              <a:t>Object</a:t>
            </a:r>
            <a:r>
              <a:rPr lang="de-DE" sz="1100" dirty="0">
                <a:solidFill>
                  <a:schemeClr val="tx1"/>
                </a:solidFill>
              </a:rPr>
              <a:t> </a:t>
            </a:r>
          </a:p>
          <a:p>
            <a:pPr algn="ctr"/>
            <a:r>
              <a:rPr lang="de-DE" sz="1100" dirty="0">
                <a:solidFill>
                  <a:schemeClr val="tx1"/>
                </a:solidFill>
              </a:rPr>
              <a:t>Recognition</a:t>
            </a:r>
          </a:p>
        </p:txBody>
      </p:sp>
      <p:cxnSp>
        <p:nvCxnSpPr>
          <p:cNvPr id="32" name="Gerader Verbinder 31">
            <a:extLst>
              <a:ext uri="{FF2B5EF4-FFF2-40B4-BE49-F238E27FC236}">
                <a16:creationId xmlns:a16="http://schemas.microsoft.com/office/drawing/2014/main" id="{3BE0ED4A-70AB-475F-8487-725C2487A545}"/>
              </a:ext>
            </a:extLst>
          </p:cNvPr>
          <p:cNvCxnSpPr/>
          <p:nvPr/>
        </p:nvCxnSpPr>
        <p:spPr>
          <a:xfrm flipH="1">
            <a:off x="6300192" y="5661248"/>
            <a:ext cx="103362" cy="216024"/>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1B6E5073-07E3-4EB2-A05D-B5BDC9D3E327}"/>
              </a:ext>
            </a:extLst>
          </p:cNvPr>
          <p:cNvSpPr/>
          <p:nvPr/>
        </p:nvSpPr>
        <p:spPr>
          <a:xfrm>
            <a:off x="7800252" y="4203940"/>
            <a:ext cx="775895" cy="432048"/>
          </a:xfrm>
          <a:prstGeom prst="ellipse">
            <a:avLst/>
          </a:prstGeom>
          <a:solidFill>
            <a:schemeClr val="accent1">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RNN</a:t>
            </a:r>
          </a:p>
        </p:txBody>
      </p:sp>
      <p:cxnSp>
        <p:nvCxnSpPr>
          <p:cNvPr id="34" name="Gerader Verbinder 33">
            <a:extLst>
              <a:ext uri="{FF2B5EF4-FFF2-40B4-BE49-F238E27FC236}">
                <a16:creationId xmlns:a16="http://schemas.microsoft.com/office/drawing/2014/main" id="{DFD2089C-F253-44DD-B121-5738093EA23D}"/>
              </a:ext>
            </a:extLst>
          </p:cNvPr>
          <p:cNvCxnSpPr/>
          <p:nvPr/>
        </p:nvCxnSpPr>
        <p:spPr>
          <a:xfrm>
            <a:off x="7956376" y="3789040"/>
            <a:ext cx="231824" cy="2880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68762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Summary </a:t>
            </a:r>
            <a:r>
              <a:rPr lang="de-DE" dirty="0" err="1"/>
              <a:t>of</a:t>
            </a:r>
            <a:r>
              <a:rPr lang="de-DE" dirty="0"/>
              <a:t> Core AI Methods</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18</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8" name="Ellipse 7">
            <a:extLst>
              <a:ext uri="{FF2B5EF4-FFF2-40B4-BE49-F238E27FC236}">
                <a16:creationId xmlns:a16="http://schemas.microsoft.com/office/drawing/2014/main" id="{D10F23A9-3B8D-4FCA-B83B-39EB59ECF692}"/>
              </a:ext>
            </a:extLst>
          </p:cNvPr>
          <p:cNvSpPr/>
          <p:nvPr/>
        </p:nvSpPr>
        <p:spPr>
          <a:xfrm>
            <a:off x="971212" y="1727688"/>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Symbolic</a:t>
            </a:r>
            <a:endParaRPr lang="de-DE" sz="1400" dirty="0">
              <a:solidFill>
                <a:schemeClr val="tx1"/>
              </a:solidFill>
            </a:endParaRPr>
          </a:p>
          <a:p>
            <a:pPr algn="ctr"/>
            <a:r>
              <a:rPr lang="de-DE" sz="1400" dirty="0">
                <a:solidFill>
                  <a:schemeClr val="tx1"/>
                </a:solidFill>
              </a:rPr>
              <a:t>Learning</a:t>
            </a:r>
          </a:p>
        </p:txBody>
      </p:sp>
      <p:sp>
        <p:nvSpPr>
          <p:cNvPr id="9" name="Ellipse 8">
            <a:extLst>
              <a:ext uri="{FF2B5EF4-FFF2-40B4-BE49-F238E27FC236}">
                <a16:creationId xmlns:a16="http://schemas.microsoft.com/office/drawing/2014/main" id="{D0364B08-1410-49CA-9C5A-1FE0A0381AA5}"/>
              </a:ext>
            </a:extLst>
          </p:cNvPr>
          <p:cNvSpPr/>
          <p:nvPr/>
        </p:nvSpPr>
        <p:spPr>
          <a:xfrm>
            <a:off x="5559663" y="1819947"/>
            <a:ext cx="168778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Machine</a:t>
            </a:r>
            <a:r>
              <a:rPr lang="de-DE" sz="1400" dirty="0">
                <a:solidFill>
                  <a:schemeClr val="tx1"/>
                </a:solidFill>
              </a:rPr>
              <a:t> Learning</a:t>
            </a:r>
          </a:p>
        </p:txBody>
      </p:sp>
      <p:sp>
        <p:nvSpPr>
          <p:cNvPr id="10" name="Ellipse 9">
            <a:extLst>
              <a:ext uri="{FF2B5EF4-FFF2-40B4-BE49-F238E27FC236}">
                <a16:creationId xmlns:a16="http://schemas.microsoft.com/office/drawing/2014/main" id="{B3D2A99C-8A71-43B8-91E1-030450BEA77B}"/>
              </a:ext>
            </a:extLst>
          </p:cNvPr>
          <p:cNvSpPr/>
          <p:nvPr/>
        </p:nvSpPr>
        <p:spPr>
          <a:xfrm>
            <a:off x="203735" y="2965814"/>
            <a:ext cx="1271533"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Robotics</a:t>
            </a:r>
          </a:p>
        </p:txBody>
      </p:sp>
      <p:sp>
        <p:nvSpPr>
          <p:cNvPr id="11" name="Ellipse 10">
            <a:extLst>
              <a:ext uri="{FF2B5EF4-FFF2-40B4-BE49-F238E27FC236}">
                <a16:creationId xmlns:a16="http://schemas.microsoft.com/office/drawing/2014/main" id="{503A2147-0B86-421C-B383-888BEF1A79F7}"/>
              </a:ext>
            </a:extLst>
          </p:cNvPr>
          <p:cNvSpPr/>
          <p:nvPr/>
        </p:nvSpPr>
        <p:spPr>
          <a:xfrm>
            <a:off x="2352590" y="2965814"/>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Computer Vision</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3" name="Ellipse 12">
            <a:extLst>
              <a:ext uri="{FF2B5EF4-FFF2-40B4-BE49-F238E27FC236}">
                <a16:creationId xmlns:a16="http://schemas.microsoft.com/office/drawing/2014/main" id="{CC746B90-0475-43BF-8780-7A93BC3CB4A4}"/>
              </a:ext>
            </a:extLst>
          </p:cNvPr>
          <p:cNvSpPr/>
          <p:nvPr/>
        </p:nvSpPr>
        <p:spPr>
          <a:xfrm>
            <a:off x="6979474"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Deep Learning</a:t>
            </a:r>
          </a:p>
        </p:txBody>
      </p:sp>
      <p:sp>
        <p:nvSpPr>
          <p:cNvPr id="14" name="Ellipse 13">
            <a:extLst>
              <a:ext uri="{FF2B5EF4-FFF2-40B4-BE49-F238E27FC236}">
                <a16:creationId xmlns:a16="http://schemas.microsoft.com/office/drawing/2014/main" id="{7C51BC86-6B67-43D6-B9C8-87F054D01D3B}"/>
              </a:ext>
            </a:extLst>
          </p:cNvPr>
          <p:cNvSpPr/>
          <p:nvPr/>
        </p:nvSpPr>
        <p:spPr>
          <a:xfrm>
            <a:off x="6875868" y="4203940"/>
            <a:ext cx="721714"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CNN</a:t>
            </a:r>
          </a:p>
        </p:txBody>
      </p:sp>
      <p:sp>
        <p:nvSpPr>
          <p:cNvPr id="15" name="Ellipse 14">
            <a:extLst>
              <a:ext uri="{FF2B5EF4-FFF2-40B4-BE49-F238E27FC236}">
                <a16:creationId xmlns:a16="http://schemas.microsoft.com/office/drawing/2014/main" id="{9D31A40C-9294-4539-B8B4-8989AFC7E6EA}"/>
              </a:ext>
            </a:extLst>
          </p:cNvPr>
          <p:cNvSpPr/>
          <p:nvPr/>
        </p:nvSpPr>
        <p:spPr>
          <a:xfrm>
            <a:off x="7800252" y="4203940"/>
            <a:ext cx="775895"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RNN</a:t>
            </a:r>
          </a:p>
        </p:txBody>
      </p:sp>
      <p:sp>
        <p:nvSpPr>
          <p:cNvPr id="16" name="Ellipse 15">
            <a:extLst>
              <a:ext uri="{FF2B5EF4-FFF2-40B4-BE49-F238E27FC236}">
                <a16:creationId xmlns:a16="http://schemas.microsoft.com/office/drawing/2014/main" id="{9BB7DDCB-237B-4222-A82D-558E25BD7B26}"/>
              </a:ext>
            </a:extLst>
          </p:cNvPr>
          <p:cNvSpPr/>
          <p:nvPr/>
        </p:nvSpPr>
        <p:spPr>
          <a:xfrm>
            <a:off x="6156176" y="5013176"/>
            <a:ext cx="117456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Computer Vision</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sp>
        <p:nvSpPr>
          <p:cNvPr id="18" name="Ellipse 17">
            <a:extLst>
              <a:ext uri="{FF2B5EF4-FFF2-40B4-BE49-F238E27FC236}">
                <a16:creationId xmlns:a16="http://schemas.microsoft.com/office/drawing/2014/main" id="{9BA56675-6B35-418C-A537-252501DA8FF6}"/>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sp>
        <p:nvSpPr>
          <p:cNvPr id="19" name="Ellipse 18">
            <a:extLst>
              <a:ext uri="{FF2B5EF4-FFF2-40B4-BE49-F238E27FC236}">
                <a16:creationId xmlns:a16="http://schemas.microsoft.com/office/drawing/2014/main" id="{391EB190-75F8-4AD4-8054-07C1D83F6084}"/>
              </a:ext>
            </a:extLst>
          </p:cNvPr>
          <p:cNvSpPr/>
          <p:nvPr/>
        </p:nvSpPr>
        <p:spPr>
          <a:xfrm>
            <a:off x="5409176" y="5991876"/>
            <a:ext cx="1306318" cy="5916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rPr>
              <a:t>Object</a:t>
            </a:r>
            <a:r>
              <a:rPr lang="de-DE" sz="1100" dirty="0">
                <a:solidFill>
                  <a:schemeClr val="tx1"/>
                </a:solidFill>
              </a:rPr>
              <a:t> </a:t>
            </a:r>
          </a:p>
          <a:p>
            <a:pPr algn="ctr"/>
            <a:r>
              <a:rPr lang="de-DE" sz="1100" dirty="0">
                <a:solidFill>
                  <a:schemeClr val="tx1"/>
                </a:solidFill>
              </a:rPr>
              <a:t>Recognition</a:t>
            </a:r>
          </a:p>
        </p:txBody>
      </p:sp>
      <p:cxnSp>
        <p:nvCxnSpPr>
          <p:cNvPr id="21" name="Gerader Verbinder 20">
            <a:extLst>
              <a:ext uri="{FF2B5EF4-FFF2-40B4-BE49-F238E27FC236}">
                <a16:creationId xmlns:a16="http://schemas.microsoft.com/office/drawing/2014/main" id="{1D89CEDD-C0A3-40F0-BBDA-C99180E08235}"/>
              </a:ext>
            </a:extLst>
          </p:cNvPr>
          <p:cNvCxnSpPr>
            <a:cxnSpLocks/>
          </p:cNvCxnSpPr>
          <p:nvPr/>
        </p:nvCxnSpPr>
        <p:spPr>
          <a:xfrm>
            <a:off x="5004048" y="1556792"/>
            <a:ext cx="532398"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6CC80648-59B0-407A-B910-B21A78488048}"/>
              </a:ext>
            </a:extLst>
          </p:cNvPr>
          <p:cNvCxnSpPr>
            <a:cxnSpLocks/>
          </p:cNvCxnSpPr>
          <p:nvPr/>
        </p:nvCxnSpPr>
        <p:spPr>
          <a:xfrm flipH="1">
            <a:off x="2843808" y="1556792"/>
            <a:ext cx="791312" cy="26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7DAE46D0-EE03-4A0C-B8A5-9B19260EE025}"/>
              </a:ext>
            </a:extLst>
          </p:cNvPr>
          <p:cNvCxnSpPr/>
          <p:nvPr/>
        </p:nvCxnSpPr>
        <p:spPr>
          <a:xfrm>
            <a:off x="6979474"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CB93EFC-9A90-4839-BA7E-3DEB2A7D58A9}"/>
              </a:ext>
            </a:extLst>
          </p:cNvPr>
          <p:cNvCxnSpPr>
            <a:cxnSpLocks/>
          </p:cNvCxnSpPr>
          <p:nvPr/>
        </p:nvCxnSpPr>
        <p:spPr>
          <a:xfrm flipH="1">
            <a:off x="5660890" y="2564904"/>
            <a:ext cx="35127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855CA1C4-CF05-4660-A8C5-FBA9DAFF1696}"/>
              </a:ext>
            </a:extLst>
          </p:cNvPr>
          <p:cNvCxnSpPr/>
          <p:nvPr/>
        </p:nvCxnSpPr>
        <p:spPr>
          <a:xfrm flipH="1">
            <a:off x="7348672" y="3789040"/>
            <a:ext cx="24891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49F1608-C868-4FB5-A172-36A334BB2734}"/>
              </a:ext>
            </a:extLst>
          </p:cNvPr>
          <p:cNvCxnSpPr/>
          <p:nvPr/>
        </p:nvCxnSpPr>
        <p:spPr>
          <a:xfrm>
            <a:off x="7956376" y="3789040"/>
            <a:ext cx="231824"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9FC2EEA8-EDBB-4A34-8303-38C2F2FF0C23}"/>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91B6AB12-BE33-447B-B45D-4CA6079B7D63}"/>
              </a:ext>
            </a:extLst>
          </p:cNvPr>
          <p:cNvCxnSpPr>
            <a:cxnSpLocks/>
          </p:cNvCxnSpPr>
          <p:nvPr/>
        </p:nvCxnSpPr>
        <p:spPr>
          <a:xfrm flipH="1">
            <a:off x="6875868" y="4725144"/>
            <a:ext cx="21641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69E37A04-18E5-4860-8FE3-6BEE8D9C9EEE}"/>
              </a:ext>
            </a:extLst>
          </p:cNvPr>
          <p:cNvCxnSpPr/>
          <p:nvPr/>
        </p:nvCxnSpPr>
        <p:spPr>
          <a:xfrm flipH="1">
            <a:off x="6300192" y="5661248"/>
            <a:ext cx="103362"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F1B40329-4DE1-4B28-A310-4E2402F46097}"/>
              </a:ext>
            </a:extLst>
          </p:cNvPr>
          <p:cNvCxnSpPr/>
          <p:nvPr/>
        </p:nvCxnSpPr>
        <p:spPr>
          <a:xfrm>
            <a:off x="2272150" y="2396011"/>
            <a:ext cx="386844" cy="456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8FAA60FC-66C4-43AA-9A67-120B6AFE5490}"/>
              </a:ext>
            </a:extLst>
          </p:cNvPr>
          <p:cNvCxnSpPr/>
          <p:nvPr/>
        </p:nvCxnSpPr>
        <p:spPr>
          <a:xfrm flipH="1">
            <a:off x="971212" y="2406320"/>
            <a:ext cx="360428" cy="393847"/>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hteck 4">
            <a:extLst>
              <a:ext uri="{FF2B5EF4-FFF2-40B4-BE49-F238E27FC236}">
                <a16:creationId xmlns:a16="http://schemas.microsoft.com/office/drawing/2014/main" id="{7AF176AD-F403-46E4-AC6B-ADF45E3B2262}"/>
              </a:ext>
            </a:extLst>
          </p:cNvPr>
          <p:cNvSpPr/>
          <p:nvPr/>
        </p:nvSpPr>
        <p:spPr>
          <a:xfrm>
            <a:off x="5321471" y="1605066"/>
            <a:ext cx="2263806" cy="1058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1" name="Rechteck 30">
            <a:extLst>
              <a:ext uri="{FF2B5EF4-FFF2-40B4-BE49-F238E27FC236}">
                <a16:creationId xmlns:a16="http://schemas.microsoft.com/office/drawing/2014/main" id="{6E578051-5F20-412D-AF7B-706100A4F5AD}"/>
              </a:ext>
            </a:extLst>
          </p:cNvPr>
          <p:cNvSpPr/>
          <p:nvPr/>
        </p:nvSpPr>
        <p:spPr>
          <a:xfrm>
            <a:off x="670798" y="1486281"/>
            <a:ext cx="2263806" cy="1058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2651155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D429D4E-E668-4869-A484-CD89E06977D1}"/>
              </a:ext>
            </a:extLst>
          </p:cNvPr>
          <p:cNvSpPr>
            <a:spLocks noGrp="1"/>
          </p:cNvSpPr>
          <p:nvPr>
            <p:ph type="ctrTitle"/>
          </p:nvPr>
        </p:nvSpPr>
        <p:spPr/>
        <p:txBody>
          <a:bodyPr/>
          <a:lstStyle/>
          <a:p>
            <a:endParaRPr lang="de-DE"/>
          </a:p>
        </p:txBody>
      </p:sp>
      <p:sp>
        <p:nvSpPr>
          <p:cNvPr id="7" name="Textplatzhalter 6">
            <a:extLst>
              <a:ext uri="{FF2B5EF4-FFF2-40B4-BE49-F238E27FC236}">
                <a16:creationId xmlns:a16="http://schemas.microsoft.com/office/drawing/2014/main" id="{8B6B4917-C204-4049-A634-155CF93439D0}"/>
              </a:ext>
            </a:extLst>
          </p:cNvPr>
          <p:cNvSpPr>
            <a:spLocks noGrp="1"/>
          </p:cNvSpPr>
          <p:nvPr>
            <p:ph type="body" sz="quarter" idx="10"/>
          </p:nvPr>
        </p:nvSpPr>
        <p:spPr/>
        <p:txBody>
          <a:bodyPr>
            <a:normAutofit lnSpcReduction="10000"/>
          </a:bodyPr>
          <a:lstStyle/>
          <a:p>
            <a:r>
              <a:rPr lang="de-DE" dirty="0"/>
              <a:t>Definition</a:t>
            </a:r>
          </a:p>
        </p:txBody>
      </p:sp>
      <p:sp>
        <p:nvSpPr>
          <p:cNvPr id="3" name="Fußzeilenplatzhalter 2">
            <a:extLst>
              <a:ext uri="{FF2B5EF4-FFF2-40B4-BE49-F238E27FC236}">
                <a16:creationId xmlns:a16="http://schemas.microsoft.com/office/drawing/2014/main" id="{04A29179-6195-402D-B39C-91143A9D1102}"/>
              </a:ext>
            </a:extLst>
          </p:cNvPr>
          <p:cNvSpPr>
            <a:spLocks noGrp="1"/>
          </p:cNvSpPr>
          <p:nvPr>
            <p:ph type="ftr" sz="quarter" idx="4294967295"/>
          </p:nvPr>
        </p:nvSpPr>
        <p:spPr>
          <a:xfrm>
            <a:off x="0" y="6543675"/>
            <a:ext cx="2160588" cy="293688"/>
          </a:xfrm>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3A80C92D-2003-42F0-A140-772D98F7EE7A}"/>
              </a:ext>
            </a:extLst>
          </p:cNvPr>
          <p:cNvSpPr>
            <a:spLocks noGrp="1"/>
          </p:cNvSpPr>
          <p:nvPr>
            <p:ph type="sldNum" sz="quarter" idx="4294967295"/>
          </p:nvPr>
        </p:nvSpPr>
        <p:spPr>
          <a:xfrm>
            <a:off x="7010400" y="6543675"/>
            <a:ext cx="2133600" cy="274638"/>
          </a:xfrm>
        </p:spPr>
        <p:txBody>
          <a:bodyPr/>
          <a:lstStyle/>
          <a:p>
            <a:fld id="{5B8D295E-2D21-41F0-8970-A01454D50813}" type="slidenum">
              <a:rPr lang="de-DE" smtClean="0"/>
              <a:pPr/>
              <a:t>19</a:t>
            </a:fld>
            <a:endParaRPr lang="de-DE" dirty="0"/>
          </a:p>
        </p:txBody>
      </p:sp>
    </p:spTree>
    <p:extLst>
      <p:ext uri="{BB962C8B-B14F-4D97-AF65-F5344CB8AC3E}">
        <p14:creationId xmlns:p14="http://schemas.microsoft.com/office/powerpoint/2010/main" val="50253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88DF3-CA23-45DE-B709-0B5FE0D0E94D}"/>
              </a:ext>
            </a:extLst>
          </p:cNvPr>
          <p:cNvSpPr>
            <a:spLocks noGrp="1"/>
          </p:cNvSpPr>
          <p:nvPr>
            <p:ph type="title"/>
          </p:nvPr>
        </p:nvSpPr>
        <p:spPr/>
        <p:txBody>
          <a:bodyPr/>
          <a:lstStyle/>
          <a:p>
            <a:r>
              <a:rPr lang="de-DE" dirty="0"/>
              <a:t>Kognition</a:t>
            </a:r>
            <a:endParaRPr lang="en-DE" dirty="0"/>
          </a:p>
        </p:txBody>
      </p:sp>
      <p:sp>
        <p:nvSpPr>
          <p:cNvPr id="3" name="Inhaltsplatzhalter 2">
            <a:extLst>
              <a:ext uri="{FF2B5EF4-FFF2-40B4-BE49-F238E27FC236}">
                <a16:creationId xmlns:a16="http://schemas.microsoft.com/office/drawing/2014/main" id="{EF804EC6-7F5E-4A92-9997-9A2073CCFB6A}"/>
              </a:ext>
            </a:extLst>
          </p:cNvPr>
          <p:cNvSpPr>
            <a:spLocks noGrp="1"/>
          </p:cNvSpPr>
          <p:nvPr>
            <p:ph type="subTitle" idx="1"/>
          </p:nvPr>
        </p:nvSpPr>
        <p:spPr>
          <a:xfrm>
            <a:off x="179512" y="2204864"/>
            <a:ext cx="8784976" cy="4104456"/>
          </a:xfrm>
        </p:spPr>
        <p:txBody>
          <a:bodyPr>
            <a:normAutofit/>
          </a:bodyPr>
          <a:lstStyle/>
          <a:p>
            <a:pPr marL="0" indent="0">
              <a:buNone/>
            </a:pPr>
            <a:r>
              <a:rPr lang="de-DE" dirty="0"/>
              <a:t>Fähigkeit zur Wahrnehmung und zielgerichteten Interpretation der Lebenswelt.</a:t>
            </a:r>
          </a:p>
          <a:p>
            <a:pPr marL="0" indent="0">
              <a:buNone/>
            </a:pPr>
            <a:endParaRPr lang="de-DE" dirty="0"/>
          </a:p>
          <a:p>
            <a:pPr marL="0" indent="0" algn="just">
              <a:buNone/>
            </a:pPr>
            <a:r>
              <a:rPr lang="de-DE" dirty="0"/>
              <a:t>Die kognitiven Prozesse beziehen sich auf die </a:t>
            </a:r>
            <a:r>
              <a:rPr lang="de-DE" i="1" dirty="0"/>
              <a:t>Informationsaufnahme</a:t>
            </a:r>
            <a:r>
              <a:rPr lang="de-DE" dirty="0"/>
              <a:t> des Menschen durch die Wahrnehmung, die Beurteilung des Wahrgenommenen, die Speicherung des Wahrgenommenen im Gedächtnis sowie die Verknüpfung dieser Gedächtnisinhalte zu einem System des Wissens.</a:t>
            </a:r>
          </a:p>
          <a:p>
            <a:pPr marL="0" indent="0" algn="just">
              <a:buNone/>
            </a:pPr>
            <a:endParaRPr lang="de-DE" dirty="0"/>
          </a:p>
          <a:p>
            <a:pPr marL="0" indent="0" algn="just">
              <a:buNone/>
            </a:pPr>
            <a:r>
              <a:rPr lang="de-DE" b="1" dirty="0"/>
              <a:t>Intelligenz</a:t>
            </a:r>
            <a:r>
              <a:rPr lang="de-DE" dirty="0"/>
              <a:t> ist ein Sammelbegriff für die kognitive Leistungsfähigkeit von  Menschen (Individuen).  </a:t>
            </a:r>
            <a:endParaRPr lang="en-DE" dirty="0"/>
          </a:p>
        </p:txBody>
      </p:sp>
      <p:sp>
        <p:nvSpPr>
          <p:cNvPr id="6" name="Textfeld 5">
            <a:extLst>
              <a:ext uri="{FF2B5EF4-FFF2-40B4-BE49-F238E27FC236}">
                <a16:creationId xmlns:a16="http://schemas.microsoft.com/office/drawing/2014/main" id="{DCEBC746-9A06-4B12-819D-AE1BE502C148}"/>
              </a:ext>
            </a:extLst>
          </p:cNvPr>
          <p:cNvSpPr txBox="1"/>
          <p:nvPr/>
        </p:nvSpPr>
        <p:spPr>
          <a:xfrm>
            <a:off x="4898375" y="6558851"/>
            <a:ext cx="3958135" cy="253916"/>
          </a:xfrm>
          <a:prstGeom prst="rect">
            <a:avLst/>
          </a:prstGeom>
          <a:noFill/>
        </p:spPr>
        <p:txBody>
          <a:bodyPr wrap="none" rtlCol="0">
            <a:spAutoFit/>
          </a:bodyPr>
          <a:lstStyle/>
          <a:p>
            <a:r>
              <a:rPr lang="de-DE" sz="1050" dirty="0">
                <a:latin typeface="Calibri" pitchFamily="34" charset="0"/>
              </a:rPr>
              <a:t>Quelle: http://wirtschaftslexikon.gabler.de/Definition/kognition.html</a:t>
            </a:r>
            <a:endParaRPr lang="en-DE" sz="1050" dirty="0">
              <a:latin typeface="Calibri" pitchFamily="34" charset="0"/>
            </a:endParaRPr>
          </a:p>
        </p:txBody>
      </p:sp>
    </p:spTree>
    <p:extLst>
      <p:ext uri="{BB962C8B-B14F-4D97-AF65-F5344CB8AC3E}">
        <p14:creationId xmlns:p14="http://schemas.microsoft.com/office/powerpoint/2010/main" val="27360732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1D00140-B9F3-4CBE-B432-E751181216F5}"/>
              </a:ext>
            </a:extLst>
          </p:cNvPr>
          <p:cNvSpPr>
            <a:spLocks noGrp="1"/>
          </p:cNvSpPr>
          <p:nvPr>
            <p:ph type="title"/>
          </p:nvPr>
        </p:nvSpPr>
        <p:spPr/>
        <p:txBody>
          <a:bodyPr/>
          <a:lstStyle/>
          <a:p>
            <a:r>
              <a:rPr lang="de-DE" dirty="0"/>
              <a:t>Maschinelles Lernen</a:t>
            </a:r>
          </a:p>
        </p:txBody>
      </p:sp>
      <p:sp>
        <p:nvSpPr>
          <p:cNvPr id="5" name="Untertitel 4">
            <a:extLst>
              <a:ext uri="{FF2B5EF4-FFF2-40B4-BE49-F238E27FC236}">
                <a16:creationId xmlns:a16="http://schemas.microsoft.com/office/drawing/2014/main" id="{D196F114-D0B2-42A9-B66C-ED747DAE5E4A}"/>
              </a:ext>
            </a:extLst>
          </p:cNvPr>
          <p:cNvSpPr>
            <a:spLocks noGrp="1"/>
          </p:cNvSpPr>
          <p:nvPr>
            <p:ph type="subTitle" idx="1"/>
          </p:nvPr>
        </p:nvSpPr>
        <p:spPr>
          <a:xfrm>
            <a:off x="179512" y="1052736"/>
            <a:ext cx="8784976" cy="3168352"/>
          </a:xfrm>
        </p:spPr>
        <p:txBody>
          <a:bodyPr/>
          <a:lstStyle/>
          <a:p>
            <a:pPr algn="just"/>
            <a:r>
              <a:rPr lang="de-DE" dirty="0"/>
              <a:t>Maschinelles Lernen ist ein Oberbegriff für die „künstliche“ Generierung von Wissen aus Erfahrung: Ein künstliches System lernt aus Beispielen und kann diese nach Beendigung der Lernphase verallgemeinern. Dazu bauen Algorithmen beim maschinellen Lernen ein statistisches Modell auf, das auf Trainingsdaten beruht. Das heißt, es werden nicht einfach die Beispiele auswendig gelernt, sondern es „erkennt“ Muster und Gesetzmäßigkeiten in den Lerndaten. So kann das System auch unbekannte Daten beurteilen (Lerntransfer) oder aber am Lernen unbekannter Daten scheitern (Überanpassung; englisch </a:t>
            </a:r>
            <a:r>
              <a:rPr lang="de-DE" dirty="0" err="1"/>
              <a:t>overfitting</a:t>
            </a:r>
            <a:r>
              <a:rPr lang="de-DE" dirty="0"/>
              <a:t>).</a:t>
            </a:r>
          </a:p>
        </p:txBody>
      </p:sp>
      <p:sp>
        <p:nvSpPr>
          <p:cNvPr id="6" name="Textfeld 5">
            <a:extLst>
              <a:ext uri="{FF2B5EF4-FFF2-40B4-BE49-F238E27FC236}">
                <a16:creationId xmlns:a16="http://schemas.microsoft.com/office/drawing/2014/main" id="{B1818814-3DCE-4636-9C68-157B1325A78C}"/>
              </a:ext>
            </a:extLst>
          </p:cNvPr>
          <p:cNvSpPr txBox="1"/>
          <p:nvPr/>
        </p:nvSpPr>
        <p:spPr>
          <a:xfrm>
            <a:off x="395536" y="4797152"/>
            <a:ext cx="1980029" cy="369332"/>
          </a:xfrm>
          <a:prstGeom prst="rect">
            <a:avLst/>
          </a:prstGeom>
          <a:noFill/>
        </p:spPr>
        <p:txBody>
          <a:bodyPr wrap="none" rtlCol="0">
            <a:spAutoFit/>
          </a:bodyPr>
          <a:lstStyle/>
          <a:p>
            <a:r>
              <a:rPr lang="de-DE" dirty="0"/>
              <a:t>Quelle: Wikipedia</a:t>
            </a:r>
          </a:p>
        </p:txBody>
      </p:sp>
    </p:spTree>
    <p:extLst>
      <p:ext uri="{BB962C8B-B14F-4D97-AF65-F5344CB8AC3E}">
        <p14:creationId xmlns:p14="http://schemas.microsoft.com/office/powerpoint/2010/main" val="32984553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AFA853-A03A-4C62-8CE8-2A13C99ECC19}"/>
              </a:ext>
            </a:extLst>
          </p:cNvPr>
          <p:cNvSpPr>
            <a:spLocks noGrp="1"/>
          </p:cNvSpPr>
          <p:nvPr>
            <p:ph type="title"/>
          </p:nvPr>
        </p:nvSpPr>
        <p:spPr/>
        <p:txBody>
          <a:bodyPr/>
          <a:lstStyle/>
          <a:p>
            <a:r>
              <a:rPr lang="de-DE" dirty="0"/>
              <a:t>ML </a:t>
            </a:r>
            <a:r>
              <a:rPr lang="de-DE" dirty="0" err="1"/>
              <a:t>is</a:t>
            </a:r>
            <a:r>
              <a:rPr lang="de-DE" dirty="0"/>
              <a:t> a </a:t>
            </a:r>
            <a:r>
              <a:rPr lang="de-DE" dirty="0" err="1"/>
              <a:t>way</a:t>
            </a:r>
            <a:r>
              <a:rPr lang="de-DE" dirty="0"/>
              <a:t> </a:t>
            </a:r>
            <a:r>
              <a:rPr lang="de-DE" dirty="0" err="1"/>
              <a:t>to</a:t>
            </a:r>
            <a:r>
              <a:rPr lang="de-DE" dirty="0"/>
              <a:t> </a:t>
            </a:r>
            <a:r>
              <a:rPr lang="de-DE" dirty="0" err="1"/>
              <a:t>achive</a:t>
            </a:r>
            <a:r>
              <a:rPr lang="de-DE" dirty="0"/>
              <a:t> AI</a:t>
            </a:r>
          </a:p>
        </p:txBody>
      </p:sp>
      <p:sp>
        <p:nvSpPr>
          <p:cNvPr id="3" name="Fußzeilenplatzhalter 2">
            <a:extLst>
              <a:ext uri="{FF2B5EF4-FFF2-40B4-BE49-F238E27FC236}">
                <a16:creationId xmlns:a16="http://schemas.microsoft.com/office/drawing/2014/main" id="{210344DF-ECD7-4BD6-BC28-E58499325E41}"/>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20788917-66D1-46FA-97E4-D6FBF751C937}"/>
              </a:ext>
            </a:extLst>
          </p:cNvPr>
          <p:cNvSpPr>
            <a:spLocks noGrp="1"/>
          </p:cNvSpPr>
          <p:nvPr>
            <p:ph type="sldNum" sz="quarter" idx="12"/>
          </p:nvPr>
        </p:nvSpPr>
        <p:spPr/>
        <p:txBody>
          <a:bodyPr/>
          <a:lstStyle/>
          <a:p>
            <a:fld id="{5B8D295E-2D21-41F0-8970-A01454D50813}" type="slidenum">
              <a:rPr lang="de-DE" smtClean="0"/>
              <a:pPr/>
              <a:t>21</a:t>
            </a:fld>
            <a:endParaRPr lang="de-DE" dirty="0"/>
          </a:p>
        </p:txBody>
      </p:sp>
      <p:sp>
        <p:nvSpPr>
          <p:cNvPr id="5" name="Untertitel 4">
            <a:extLst>
              <a:ext uri="{FF2B5EF4-FFF2-40B4-BE49-F238E27FC236}">
                <a16:creationId xmlns:a16="http://schemas.microsoft.com/office/drawing/2014/main" id="{71923372-8B25-487F-B980-23187CF4C6B6}"/>
              </a:ext>
            </a:extLst>
          </p:cNvPr>
          <p:cNvSpPr>
            <a:spLocks noGrp="1"/>
          </p:cNvSpPr>
          <p:nvPr>
            <p:ph type="subTitle" idx="1"/>
          </p:nvPr>
        </p:nvSpPr>
        <p:spPr/>
        <p:txBody>
          <a:bodyPr/>
          <a:lstStyle/>
          <a:p>
            <a:pPr marL="342900" indent="-342900">
              <a:buFont typeface="Arial" panose="020B0604020202020204" pitchFamily="34" charset="0"/>
              <a:buChar char="•"/>
            </a:pPr>
            <a:r>
              <a:rPr lang="de-DE" dirty="0"/>
              <a:t>1956 John McCarthy: „</a:t>
            </a:r>
            <a:r>
              <a:rPr lang="en-US" dirty="0"/>
              <a:t>AI involves machines that can perform tasks that are characteristic of human intelligence.” (includes things like planning, understanding language, recognizing objects and sounds, learning, and problem-solving.)</a:t>
            </a:r>
          </a:p>
          <a:p>
            <a:pPr marL="342900" indent="-342900">
              <a:buFont typeface="Arial" panose="020B0604020202020204" pitchFamily="34" charset="0"/>
              <a:buChar char="•"/>
            </a:pPr>
            <a:r>
              <a:rPr lang="en-US" dirty="0"/>
              <a:t>ML is a way of achieving AI</a:t>
            </a:r>
            <a:endParaRPr lang="de-DE" dirty="0"/>
          </a:p>
        </p:txBody>
      </p:sp>
    </p:spTree>
    <p:extLst>
      <p:ext uri="{BB962C8B-B14F-4D97-AF65-F5344CB8AC3E}">
        <p14:creationId xmlns:p14="http://schemas.microsoft.com/office/powerpoint/2010/main" val="179369902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de-DE" dirty="0"/>
              <a:t>Framing</a:t>
            </a:r>
          </a:p>
        </p:txBody>
      </p:sp>
      <p:sp>
        <p:nvSpPr>
          <p:cNvPr id="6" name="Rechteck: abgerundete Ecken 5">
            <a:extLst>
              <a:ext uri="{FF2B5EF4-FFF2-40B4-BE49-F238E27FC236}">
                <a16:creationId xmlns:a16="http://schemas.microsoft.com/office/drawing/2014/main" id="{1427B0FC-4548-4D4B-8E7C-D5E9A9C6DA16}"/>
              </a:ext>
            </a:extLst>
          </p:cNvPr>
          <p:cNvSpPr/>
          <p:nvPr/>
        </p:nvSpPr>
        <p:spPr>
          <a:xfrm>
            <a:off x="611559" y="1556792"/>
            <a:ext cx="3456385"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Data</a:t>
            </a:r>
          </a:p>
        </p:txBody>
      </p:sp>
      <p:sp>
        <p:nvSpPr>
          <p:cNvPr id="8" name="Rechteck: abgerundete Ecken 7">
            <a:extLst>
              <a:ext uri="{FF2B5EF4-FFF2-40B4-BE49-F238E27FC236}">
                <a16:creationId xmlns:a16="http://schemas.microsoft.com/office/drawing/2014/main" id="{4B75A268-2C07-44B0-AB8B-EFB6976A3777}"/>
              </a:ext>
            </a:extLst>
          </p:cNvPr>
          <p:cNvSpPr/>
          <p:nvPr/>
        </p:nvSpPr>
        <p:spPr>
          <a:xfrm>
            <a:off x="6588224" y="1556792"/>
            <a:ext cx="2088232"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Result</a:t>
            </a:r>
            <a:endParaRPr lang="de-DE" dirty="0">
              <a:solidFill>
                <a:schemeClr val="tx1"/>
              </a:solidFill>
            </a:endParaRPr>
          </a:p>
        </p:txBody>
      </p:sp>
      <p:sp>
        <p:nvSpPr>
          <p:cNvPr id="27" name="Textfeld 26">
            <a:extLst>
              <a:ext uri="{FF2B5EF4-FFF2-40B4-BE49-F238E27FC236}">
                <a16:creationId xmlns:a16="http://schemas.microsoft.com/office/drawing/2014/main" id="{8F5547A8-5174-4676-950B-781D41416548}"/>
              </a:ext>
            </a:extLst>
          </p:cNvPr>
          <p:cNvSpPr txBox="1"/>
          <p:nvPr/>
        </p:nvSpPr>
        <p:spPr>
          <a:xfrm>
            <a:off x="1001480" y="2542001"/>
            <a:ext cx="2550698" cy="307777"/>
          </a:xfrm>
          <a:prstGeom prst="rect">
            <a:avLst/>
          </a:prstGeom>
          <a:noFill/>
        </p:spPr>
        <p:txBody>
          <a:bodyPr wrap="none" rtlCol="0">
            <a:spAutoFit/>
          </a:bodyPr>
          <a:lstStyle/>
          <a:p>
            <a:r>
              <a:rPr lang="de-DE" sz="1400" dirty="0"/>
              <a:t>{</a:t>
            </a:r>
            <a:r>
              <a:rPr lang="de-DE" sz="1400" dirty="0" err="1"/>
              <a:t>marketing</a:t>
            </a:r>
            <a:r>
              <a:rPr lang="de-DE" sz="1400" dirty="0"/>
              <a:t> </a:t>
            </a:r>
            <a:r>
              <a:rPr lang="de-DE" sz="1400" dirty="0" err="1"/>
              <a:t>expenses</a:t>
            </a:r>
            <a:r>
              <a:rPr lang="de-DE" sz="1400" dirty="0"/>
              <a:t> / </a:t>
            </a:r>
            <a:r>
              <a:rPr lang="de-DE" sz="1400" dirty="0" err="1"/>
              <a:t>month</a:t>
            </a:r>
            <a:r>
              <a:rPr lang="de-DE" sz="1400" dirty="0"/>
              <a:t>}</a:t>
            </a:r>
          </a:p>
        </p:txBody>
      </p:sp>
      <p:sp>
        <p:nvSpPr>
          <p:cNvPr id="28" name="Textfeld 27">
            <a:extLst>
              <a:ext uri="{FF2B5EF4-FFF2-40B4-BE49-F238E27FC236}">
                <a16:creationId xmlns:a16="http://schemas.microsoft.com/office/drawing/2014/main" id="{E5844E4F-5208-4E8F-AFE4-6659744A62EB}"/>
              </a:ext>
            </a:extLst>
          </p:cNvPr>
          <p:cNvSpPr txBox="1"/>
          <p:nvPr/>
        </p:nvSpPr>
        <p:spPr>
          <a:xfrm>
            <a:off x="6858731" y="2555031"/>
            <a:ext cx="1476686" cy="307777"/>
          </a:xfrm>
          <a:prstGeom prst="rect">
            <a:avLst/>
          </a:prstGeom>
          <a:noFill/>
        </p:spPr>
        <p:txBody>
          <a:bodyPr wrap="none" rtlCol="0">
            <a:spAutoFit/>
          </a:bodyPr>
          <a:lstStyle/>
          <a:p>
            <a:r>
              <a:rPr lang="de-DE" sz="1400" dirty="0" err="1"/>
              <a:t>revenue</a:t>
            </a:r>
            <a:r>
              <a:rPr lang="de-DE" sz="1400" dirty="0"/>
              <a:t> / </a:t>
            </a:r>
            <a:r>
              <a:rPr lang="de-DE" sz="1400" dirty="0" err="1"/>
              <a:t>month</a:t>
            </a:r>
            <a:endParaRPr lang="de-DE" sz="1400" dirty="0"/>
          </a:p>
        </p:txBody>
      </p:sp>
      <p:sp>
        <p:nvSpPr>
          <p:cNvPr id="29" name="Textfeld 28">
            <a:extLst>
              <a:ext uri="{FF2B5EF4-FFF2-40B4-BE49-F238E27FC236}">
                <a16:creationId xmlns:a16="http://schemas.microsoft.com/office/drawing/2014/main" id="{3C6DFF2E-D758-4476-B3DA-6852EEA8490F}"/>
              </a:ext>
            </a:extLst>
          </p:cNvPr>
          <p:cNvSpPr txBox="1"/>
          <p:nvPr/>
        </p:nvSpPr>
        <p:spPr>
          <a:xfrm>
            <a:off x="1001480" y="3374203"/>
            <a:ext cx="2957605" cy="307777"/>
          </a:xfrm>
          <a:prstGeom prst="rect">
            <a:avLst/>
          </a:prstGeom>
          <a:noFill/>
        </p:spPr>
        <p:txBody>
          <a:bodyPr wrap="none" rtlCol="0">
            <a:spAutoFit/>
          </a:bodyPr>
          <a:lstStyle/>
          <a:p>
            <a:r>
              <a:rPr lang="de-DE" sz="1400" dirty="0"/>
              <a:t>{</a:t>
            </a:r>
            <a:r>
              <a:rPr lang="de-DE" sz="1400" dirty="0" err="1"/>
              <a:t>age</a:t>
            </a:r>
            <a:r>
              <a:rPr lang="de-DE" sz="1400" dirty="0"/>
              <a:t>, </a:t>
            </a:r>
            <a:r>
              <a:rPr lang="de-DE" sz="1400" dirty="0" err="1"/>
              <a:t>gender</a:t>
            </a:r>
            <a:r>
              <a:rPr lang="de-DE" sz="1400" dirty="0"/>
              <a:t>, #</a:t>
            </a:r>
            <a:r>
              <a:rPr lang="de-DE" sz="1400" dirty="0" err="1"/>
              <a:t>lecture</a:t>
            </a:r>
            <a:r>
              <a:rPr lang="de-DE" sz="1400" dirty="0"/>
              <a:t> </a:t>
            </a:r>
            <a:r>
              <a:rPr lang="de-DE" sz="1400" dirty="0" err="1"/>
              <a:t>attendance</a:t>
            </a:r>
            <a:r>
              <a:rPr lang="de-DE" sz="1400" dirty="0"/>
              <a:t> }</a:t>
            </a:r>
          </a:p>
        </p:txBody>
      </p:sp>
      <p:sp>
        <p:nvSpPr>
          <p:cNvPr id="30" name="Textfeld 29">
            <a:extLst>
              <a:ext uri="{FF2B5EF4-FFF2-40B4-BE49-F238E27FC236}">
                <a16:creationId xmlns:a16="http://schemas.microsoft.com/office/drawing/2014/main" id="{2ED344C5-2BC9-4CB2-AF43-69009808786B}"/>
              </a:ext>
            </a:extLst>
          </p:cNvPr>
          <p:cNvSpPr txBox="1"/>
          <p:nvPr/>
        </p:nvSpPr>
        <p:spPr>
          <a:xfrm>
            <a:off x="6858731" y="3374203"/>
            <a:ext cx="1128835" cy="307777"/>
          </a:xfrm>
          <a:prstGeom prst="rect">
            <a:avLst/>
          </a:prstGeom>
          <a:noFill/>
        </p:spPr>
        <p:txBody>
          <a:bodyPr wrap="none" rtlCol="0">
            <a:spAutoFit/>
          </a:bodyPr>
          <a:lstStyle/>
          <a:p>
            <a:r>
              <a:rPr lang="de-DE" sz="1400" dirty="0" err="1"/>
              <a:t>exam</a:t>
            </a:r>
            <a:r>
              <a:rPr lang="de-DE" sz="1400" dirty="0"/>
              <a:t> grade</a:t>
            </a:r>
          </a:p>
        </p:txBody>
      </p:sp>
      <p:cxnSp>
        <p:nvCxnSpPr>
          <p:cNvPr id="32" name="Gerade Verbindung mit Pfeil 31">
            <a:extLst>
              <a:ext uri="{FF2B5EF4-FFF2-40B4-BE49-F238E27FC236}">
                <a16:creationId xmlns:a16="http://schemas.microsoft.com/office/drawing/2014/main" id="{EC2712C1-E15A-4E6D-A206-1A5A839A3F98}"/>
              </a:ext>
            </a:extLst>
          </p:cNvPr>
          <p:cNvCxnSpPr>
            <a:cxnSpLocks/>
          </p:cNvCxnSpPr>
          <p:nvPr/>
        </p:nvCxnSpPr>
        <p:spPr>
          <a:xfrm>
            <a:off x="4716016" y="2695889"/>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6A55264A-51EB-440A-9663-95B1490B56B6}"/>
              </a:ext>
            </a:extLst>
          </p:cNvPr>
          <p:cNvCxnSpPr>
            <a:cxnSpLocks/>
          </p:cNvCxnSpPr>
          <p:nvPr/>
        </p:nvCxnSpPr>
        <p:spPr>
          <a:xfrm>
            <a:off x="4716016" y="3528091"/>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1F38A67C-6949-4B32-A9A3-8EEF3F35445C}"/>
              </a:ext>
            </a:extLst>
          </p:cNvPr>
          <p:cNvCxnSpPr>
            <a:cxnSpLocks/>
          </p:cNvCxnSpPr>
          <p:nvPr/>
        </p:nvCxnSpPr>
        <p:spPr>
          <a:xfrm>
            <a:off x="4716016" y="1844824"/>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89209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de-DE" dirty="0"/>
              <a:t>MNIST Data Set</a:t>
            </a:r>
            <a:br>
              <a:rPr lang="de-DE" dirty="0"/>
            </a:br>
            <a:r>
              <a:rPr lang="de-DE" sz="1200" dirty="0"/>
              <a:t>(</a:t>
            </a:r>
            <a:r>
              <a:rPr lang="de-DE" sz="1200" dirty="0">
                <a:hlinkClick r:id="rId2"/>
              </a:rPr>
              <a:t>https://en.wikipedia.org/wiki/MNIST_database</a:t>
            </a:r>
            <a:r>
              <a:rPr lang="de-DE" sz="1200" dirty="0"/>
              <a:t>)</a:t>
            </a:r>
            <a:endParaRPr lang="de-DE" dirty="0"/>
          </a:p>
        </p:txBody>
      </p:sp>
      <p:sp>
        <p:nvSpPr>
          <p:cNvPr id="18" name="Rechteck: abgerundete Ecken 17">
            <a:extLst>
              <a:ext uri="{FF2B5EF4-FFF2-40B4-BE49-F238E27FC236}">
                <a16:creationId xmlns:a16="http://schemas.microsoft.com/office/drawing/2014/main" id="{FC459E77-5010-4EF6-8D8B-F08A9D86415E}"/>
              </a:ext>
            </a:extLst>
          </p:cNvPr>
          <p:cNvSpPr/>
          <p:nvPr/>
        </p:nvSpPr>
        <p:spPr>
          <a:xfrm>
            <a:off x="251520" y="1063535"/>
            <a:ext cx="5105507"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Data</a:t>
            </a:r>
          </a:p>
        </p:txBody>
      </p:sp>
      <p:sp>
        <p:nvSpPr>
          <p:cNvPr id="19" name="Rechteck: abgerundete Ecken 18">
            <a:extLst>
              <a:ext uri="{FF2B5EF4-FFF2-40B4-BE49-F238E27FC236}">
                <a16:creationId xmlns:a16="http://schemas.microsoft.com/office/drawing/2014/main" id="{D6C6EB3D-A18E-4E62-88B7-C3EEDCE90B67}"/>
              </a:ext>
            </a:extLst>
          </p:cNvPr>
          <p:cNvSpPr/>
          <p:nvPr/>
        </p:nvSpPr>
        <p:spPr>
          <a:xfrm>
            <a:off x="6660231" y="1063535"/>
            <a:ext cx="1656185"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Result</a:t>
            </a:r>
            <a:endParaRPr lang="de-DE" dirty="0">
              <a:solidFill>
                <a:schemeClr val="tx1"/>
              </a:solidFill>
            </a:endParaRPr>
          </a:p>
        </p:txBody>
      </p:sp>
      <p:pic>
        <p:nvPicPr>
          <p:cNvPr id="6" name="Grafik 5">
            <a:extLst>
              <a:ext uri="{FF2B5EF4-FFF2-40B4-BE49-F238E27FC236}">
                <a16:creationId xmlns:a16="http://schemas.microsoft.com/office/drawing/2014/main" id="{BA31CF06-722D-4382-BCF7-F29D61A4C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81" y="4869160"/>
            <a:ext cx="2688357" cy="1633834"/>
          </a:xfrm>
          <a:prstGeom prst="rect">
            <a:avLst/>
          </a:prstGeom>
        </p:spPr>
      </p:pic>
      <p:sp>
        <p:nvSpPr>
          <p:cNvPr id="7" name="Textfeld 6">
            <a:extLst>
              <a:ext uri="{FF2B5EF4-FFF2-40B4-BE49-F238E27FC236}">
                <a16:creationId xmlns:a16="http://schemas.microsoft.com/office/drawing/2014/main" id="{894AB091-1D3B-4A3B-B71A-F11F37F11D0F}"/>
              </a:ext>
            </a:extLst>
          </p:cNvPr>
          <p:cNvSpPr txBox="1"/>
          <p:nvPr/>
        </p:nvSpPr>
        <p:spPr>
          <a:xfrm>
            <a:off x="285081" y="6502994"/>
            <a:ext cx="4129657" cy="184666"/>
          </a:xfrm>
          <a:prstGeom prst="rect">
            <a:avLst/>
          </a:prstGeom>
          <a:noFill/>
        </p:spPr>
        <p:txBody>
          <a:bodyPr wrap="none" rtlCol="0">
            <a:spAutoFit/>
          </a:bodyPr>
          <a:lstStyle/>
          <a:p>
            <a:r>
              <a:rPr lang="en-US" sz="600" dirty="0"/>
              <a:t>Image by Josef </a:t>
            </a:r>
            <a:r>
              <a:rPr lang="en-US" sz="600" dirty="0" err="1"/>
              <a:t>Steppan</a:t>
            </a:r>
            <a:r>
              <a:rPr lang="en-US" sz="600" dirty="0"/>
              <a:t> - Own work, CC BY-SA 4.0, https://commons.wikimedia.org/w/index.php?curid=64810040</a:t>
            </a:r>
            <a:endParaRPr lang="de-DE" sz="600" dirty="0"/>
          </a:p>
        </p:txBody>
      </p:sp>
      <p:pic>
        <p:nvPicPr>
          <p:cNvPr id="8" name="Grafik 7">
            <a:extLst>
              <a:ext uri="{FF2B5EF4-FFF2-40B4-BE49-F238E27FC236}">
                <a16:creationId xmlns:a16="http://schemas.microsoft.com/office/drawing/2014/main" id="{1FF02C4C-5BEB-4167-AAB2-DBB18CF36A0F}"/>
              </a:ext>
            </a:extLst>
          </p:cNvPr>
          <p:cNvPicPr>
            <a:picLocks noChangeAspect="1"/>
          </p:cNvPicPr>
          <p:nvPr/>
        </p:nvPicPr>
        <p:blipFill>
          <a:blip r:embed="rId4"/>
          <a:stretch>
            <a:fillRect/>
          </a:stretch>
        </p:blipFill>
        <p:spPr>
          <a:xfrm>
            <a:off x="1344615" y="1773569"/>
            <a:ext cx="2815143" cy="2624842"/>
          </a:xfrm>
          <a:prstGeom prst="rect">
            <a:avLst/>
          </a:prstGeom>
        </p:spPr>
      </p:pic>
      <p:sp>
        <p:nvSpPr>
          <p:cNvPr id="10" name="Textfeld 9">
            <a:extLst>
              <a:ext uri="{FF2B5EF4-FFF2-40B4-BE49-F238E27FC236}">
                <a16:creationId xmlns:a16="http://schemas.microsoft.com/office/drawing/2014/main" id="{E6BE1192-CDBE-47E7-B5FE-E9926335E9A3}"/>
              </a:ext>
            </a:extLst>
          </p:cNvPr>
          <p:cNvSpPr txBox="1"/>
          <p:nvPr/>
        </p:nvSpPr>
        <p:spPr>
          <a:xfrm>
            <a:off x="7164288" y="2732047"/>
            <a:ext cx="470000" cy="707886"/>
          </a:xfrm>
          <a:prstGeom prst="rect">
            <a:avLst/>
          </a:prstGeom>
          <a:noFill/>
        </p:spPr>
        <p:txBody>
          <a:bodyPr wrap="none" rtlCol="0">
            <a:spAutoFit/>
          </a:bodyPr>
          <a:lstStyle/>
          <a:p>
            <a:r>
              <a:rPr lang="de-DE" sz="4000" dirty="0"/>
              <a:t>8</a:t>
            </a:r>
          </a:p>
        </p:txBody>
      </p:sp>
      <p:cxnSp>
        <p:nvCxnSpPr>
          <p:cNvPr id="13" name="Gerade Verbindung mit Pfeil 12">
            <a:extLst>
              <a:ext uri="{FF2B5EF4-FFF2-40B4-BE49-F238E27FC236}">
                <a16:creationId xmlns:a16="http://schemas.microsoft.com/office/drawing/2014/main" id="{6F77C12C-B491-4F09-A3A3-349A3EC8DC37}"/>
              </a:ext>
            </a:extLst>
          </p:cNvPr>
          <p:cNvCxnSpPr/>
          <p:nvPr/>
        </p:nvCxnSpPr>
        <p:spPr>
          <a:xfrm>
            <a:off x="5652120" y="1315563"/>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01064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de-DE" dirty="0"/>
              <a:t>Iris Data Set</a:t>
            </a:r>
            <a:br>
              <a:rPr lang="de-DE" dirty="0"/>
            </a:br>
            <a:r>
              <a:rPr lang="de-DE" sz="1200" dirty="0"/>
              <a:t>(</a:t>
            </a:r>
            <a:r>
              <a:rPr lang="de-DE" sz="1200" dirty="0">
                <a:hlinkClick r:id="rId2"/>
              </a:rPr>
              <a:t>https://en.wikipedia.org/wiki/Iris_flower_data_set</a:t>
            </a:r>
            <a:r>
              <a:rPr lang="de-DE" sz="1200" dirty="0"/>
              <a:t>)</a:t>
            </a:r>
            <a:endParaRPr lang="de-DE" dirty="0"/>
          </a:p>
        </p:txBody>
      </p:sp>
      <p:pic>
        <p:nvPicPr>
          <p:cNvPr id="2" name="Grafik 1">
            <a:extLst>
              <a:ext uri="{FF2B5EF4-FFF2-40B4-BE49-F238E27FC236}">
                <a16:creationId xmlns:a16="http://schemas.microsoft.com/office/drawing/2014/main" id="{DB1634D8-16E8-45DD-A6B1-E621B20FFFCF}"/>
              </a:ext>
            </a:extLst>
          </p:cNvPr>
          <p:cNvPicPr>
            <a:picLocks noChangeAspect="1"/>
          </p:cNvPicPr>
          <p:nvPr/>
        </p:nvPicPr>
        <p:blipFill>
          <a:blip r:embed="rId3"/>
          <a:stretch>
            <a:fillRect/>
          </a:stretch>
        </p:blipFill>
        <p:spPr>
          <a:xfrm>
            <a:off x="251520" y="2420888"/>
            <a:ext cx="2739356" cy="4260419"/>
          </a:xfrm>
          <a:prstGeom prst="rect">
            <a:avLst/>
          </a:prstGeom>
        </p:spPr>
      </p:pic>
      <p:sp>
        <p:nvSpPr>
          <p:cNvPr id="3" name="Textfeld 2">
            <a:extLst>
              <a:ext uri="{FF2B5EF4-FFF2-40B4-BE49-F238E27FC236}">
                <a16:creationId xmlns:a16="http://schemas.microsoft.com/office/drawing/2014/main" id="{40B1C8E8-92A4-4273-B6E4-DDD2CC97C089}"/>
              </a:ext>
            </a:extLst>
          </p:cNvPr>
          <p:cNvSpPr txBox="1"/>
          <p:nvPr/>
        </p:nvSpPr>
        <p:spPr>
          <a:xfrm>
            <a:off x="261789" y="6545470"/>
            <a:ext cx="2457724" cy="253916"/>
          </a:xfrm>
          <a:prstGeom prst="rect">
            <a:avLst/>
          </a:prstGeom>
          <a:noFill/>
        </p:spPr>
        <p:txBody>
          <a:bodyPr wrap="none" rtlCol="0">
            <a:spAutoFit/>
          </a:bodyPr>
          <a:lstStyle/>
          <a:p>
            <a:r>
              <a:rPr lang="de-DE" sz="1050" dirty="0">
                <a:hlinkClick r:id="rId4"/>
              </a:rPr>
              <a:t>https://de.wikipedia.org/wiki/Kelchblatt</a:t>
            </a:r>
            <a:endParaRPr lang="de-DE" sz="1050" dirty="0"/>
          </a:p>
        </p:txBody>
      </p:sp>
      <p:pic>
        <p:nvPicPr>
          <p:cNvPr id="9" name="Grafik 8">
            <a:extLst>
              <a:ext uri="{FF2B5EF4-FFF2-40B4-BE49-F238E27FC236}">
                <a16:creationId xmlns:a16="http://schemas.microsoft.com/office/drawing/2014/main" id="{FCCDA017-6A96-4E3A-8372-2D4F8AC79351}"/>
              </a:ext>
            </a:extLst>
          </p:cNvPr>
          <p:cNvPicPr>
            <a:picLocks noChangeAspect="1"/>
          </p:cNvPicPr>
          <p:nvPr/>
        </p:nvPicPr>
        <p:blipFill>
          <a:blip r:embed="rId5"/>
          <a:stretch>
            <a:fillRect/>
          </a:stretch>
        </p:blipFill>
        <p:spPr>
          <a:xfrm>
            <a:off x="261789" y="1687555"/>
            <a:ext cx="5095238" cy="733333"/>
          </a:xfrm>
          <a:prstGeom prst="rect">
            <a:avLst/>
          </a:prstGeom>
        </p:spPr>
      </p:pic>
      <p:sp>
        <p:nvSpPr>
          <p:cNvPr id="18" name="Rechteck: abgerundete Ecken 17">
            <a:extLst>
              <a:ext uri="{FF2B5EF4-FFF2-40B4-BE49-F238E27FC236}">
                <a16:creationId xmlns:a16="http://schemas.microsoft.com/office/drawing/2014/main" id="{FC459E77-5010-4EF6-8D8B-F08A9D86415E}"/>
              </a:ext>
            </a:extLst>
          </p:cNvPr>
          <p:cNvSpPr/>
          <p:nvPr/>
        </p:nvSpPr>
        <p:spPr>
          <a:xfrm>
            <a:off x="251520" y="1063535"/>
            <a:ext cx="5105507"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Data</a:t>
            </a:r>
          </a:p>
        </p:txBody>
      </p:sp>
      <p:sp>
        <p:nvSpPr>
          <p:cNvPr id="19" name="Rechteck: abgerundete Ecken 18">
            <a:extLst>
              <a:ext uri="{FF2B5EF4-FFF2-40B4-BE49-F238E27FC236}">
                <a16:creationId xmlns:a16="http://schemas.microsoft.com/office/drawing/2014/main" id="{D6C6EB3D-A18E-4E62-88B7-C3EEDCE90B67}"/>
              </a:ext>
            </a:extLst>
          </p:cNvPr>
          <p:cNvSpPr/>
          <p:nvPr/>
        </p:nvSpPr>
        <p:spPr>
          <a:xfrm>
            <a:off x="6660231" y="1063535"/>
            <a:ext cx="1656185"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Result</a:t>
            </a:r>
            <a:endParaRPr lang="de-DE" dirty="0">
              <a:solidFill>
                <a:schemeClr val="tx1"/>
              </a:solidFill>
            </a:endParaRPr>
          </a:p>
        </p:txBody>
      </p:sp>
      <p:pic>
        <p:nvPicPr>
          <p:cNvPr id="11" name="Grafik 10">
            <a:extLst>
              <a:ext uri="{FF2B5EF4-FFF2-40B4-BE49-F238E27FC236}">
                <a16:creationId xmlns:a16="http://schemas.microsoft.com/office/drawing/2014/main" id="{308CDFEF-E476-4B5D-8810-FC97E63F2BCF}"/>
              </a:ext>
            </a:extLst>
          </p:cNvPr>
          <p:cNvPicPr>
            <a:picLocks noChangeAspect="1"/>
          </p:cNvPicPr>
          <p:nvPr/>
        </p:nvPicPr>
        <p:blipFill>
          <a:blip r:embed="rId6"/>
          <a:stretch>
            <a:fillRect/>
          </a:stretch>
        </p:blipFill>
        <p:spPr>
          <a:xfrm>
            <a:off x="6660231" y="1708143"/>
            <a:ext cx="1057143" cy="712745"/>
          </a:xfrm>
          <a:prstGeom prst="rect">
            <a:avLst/>
          </a:prstGeom>
        </p:spPr>
      </p:pic>
      <p:cxnSp>
        <p:nvCxnSpPr>
          <p:cNvPr id="14" name="Gerade Verbindung mit Pfeil 13">
            <a:extLst>
              <a:ext uri="{FF2B5EF4-FFF2-40B4-BE49-F238E27FC236}">
                <a16:creationId xmlns:a16="http://schemas.microsoft.com/office/drawing/2014/main" id="{6D97BB0D-37E4-4942-BCDD-F131A50A0CA9}"/>
              </a:ext>
            </a:extLst>
          </p:cNvPr>
          <p:cNvCxnSpPr/>
          <p:nvPr/>
        </p:nvCxnSpPr>
        <p:spPr>
          <a:xfrm>
            <a:off x="5508104" y="2204864"/>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upload.wikimedia.org/wikipedia/commons/thumb/5/56/Kosaciec_szczecinkowaty_Iris_setosa.jpg/220px-Kosaciec_szczecinkowaty_Iris_setosa.jpg">
            <a:extLst>
              <a:ext uri="{FF2B5EF4-FFF2-40B4-BE49-F238E27FC236}">
                <a16:creationId xmlns:a16="http://schemas.microsoft.com/office/drawing/2014/main" id="{6ECA69B9-853D-4ACC-8B18-DAC923D6AD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48" y="4523707"/>
            <a:ext cx="1501155" cy="1999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1/Iris_versicolor_3.jpg/220px-Iris_versicolor_3.jpg">
            <a:extLst>
              <a:ext uri="{FF2B5EF4-FFF2-40B4-BE49-F238E27FC236}">
                <a16:creationId xmlns:a16="http://schemas.microsoft.com/office/drawing/2014/main" id="{160673CD-58CF-41EE-9944-FD5BA8033C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024" y="4951347"/>
            <a:ext cx="20955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9/9f/Iris_virginica.jpg/220px-Iris_virginica.jpg">
            <a:extLst>
              <a:ext uri="{FF2B5EF4-FFF2-40B4-BE49-F238E27FC236}">
                <a16:creationId xmlns:a16="http://schemas.microsoft.com/office/drawing/2014/main" id="{6D85D7E7-6F31-4022-B773-0903CE693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8302" y="4817997"/>
            <a:ext cx="2095500" cy="17049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70E603AE-5D19-4EE9-8E82-E9CB294081AE}"/>
              </a:ext>
            </a:extLst>
          </p:cNvPr>
          <p:cNvSpPr txBox="1"/>
          <p:nvPr/>
        </p:nvSpPr>
        <p:spPr>
          <a:xfrm>
            <a:off x="3168169" y="6520134"/>
            <a:ext cx="1080745" cy="307777"/>
          </a:xfrm>
          <a:prstGeom prst="rect">
            <a:avLst/>
          </a:prstGeom>
          <a:noFill/>
        </p:spPr>
        <p:txBody>
          <a:bodyPr wrap="none" rtlCol="0">
            <a:spAutoFit/>
          </a:bodyPr>
          <a:lstStyle/>
          <a:p>
            <a:r>
              <a:rPr lang="de-DE" sz="1400" dirty="0"/>
              <a:t>Iris </a:t>
            </a:r>
            <a:r>
              <a:rPr lang="de-DE" sz="1400" dirty="0" err="1"/>
              <a:t>Setosa</a:t>
            </a:r>
            <a:r>
              <a:rPr lang="de-DE" sz="1400" dirty="0"/>
              <a:t> </a:t>
            </a:r>
          </a:p>
        </p:txBody>
      </p:sp>
      <p:sp>
        <p:nvSpPr>
          <p:cNvPr id="31" name="Textfeld 30">
            <a:extLst>
              <a:ext uri="{FF2B5EF4-FFF2-40B4-BE49-F238E27FC236}">
                <a16:creationId xmlns:a16="http://schemas.microsoft.com/office/drawing/2014/main" id="{108DE547-E35E-4738-86DB-871CE964ECA5}"/>
              </a:ext>
            </a:extLst>
          </p:cNvPr>
          <p:cNvSpPr txBox="1"/>
          <p:nvPr/>
        </p:nvSpPr>
        <p:spPr>
          <a:xfrm>
            <a:off x="4746571" y="6518539"/>
            <a:ext cx="1260025" cy="307777"/>
          </a:xfrm>
          <a:prstGeom prst="rect">
            <a:avLst/>
          </a:prstGeom>
          <a:noFill/>
        </p:spPr>
        <p:txBody>
          <a:bodyPr wrap="none" rtlCol="0">
            <a:spAutoFit/>
          </a:bodyPr>
          <a:lstStyle/>
          <a:p>
            <a:r>
              <a:rPr lang="de-DE" sz="1400" dirty="0"/>
              <a:t>Iris Versicolor</a:t>
            </a:r>
          </a:p>
        </p:txBody>
      </p:sp>
      <p:sp>
        <p:nvSpPr>
          <p:cNvPr id="33" name="Textfeld 32">
            <a:extLst>
              <a:ext uri="{FF2B5EF4-FFF2-40B4-BE49-F238E27FC236}">
                <a16:creationId xmlns:a16="http://schemas.microsoft.com/office/drawing/2014/main" id="{471A39F9-C6C6-43D6-A7AB-223272D78674}"/>
              </a:ext>
            </a:extLst>
          </p:cNvPr>
          <p:cNvSpPr txBox="1"/>
          <p:nvPr/>
        </p:nvSpPr>
        <p:spPr>
          <a:xfrm>
            <a:off x="6915894" y="6545470"/>
            <a:ext cx="1207318" cy="307777"/>
          </a:xfrm>
          <a:prstGeom prst="rect">
            <a:avLst/>
          </a:prstGeom>
          <a:noFill/>
        </p:spPr>
        <p:txBody>
          <a:bodyPr wrap="none" rtlCol="0">
            <a:spAutoFit/>
          </a:bodyPr>
          <a:lstStyle/>
          <a:p>
            <a:r>
              <a:rPr lang="de-DE" sz="1400" dirty="0"/>
              <a:t>Iris </a:t>
            </a:r>
            <a:r>
              <a:rPr lang="de-DE" sz="1400" dirty="0" err="1"/>
              <a:t>Virginica</a:t>
            </a:r>
            <a:r>
              <a:rPr lang="de-DE" sz="1400" dirty="0"/>
              <a:t> </a:t>
            </a:r>
          </a:p>
        </p:txBody>
      </p:sp>
    </p:spTree>
    <p:extLst>
      <p:ext uri="{BB962C8B-B14F-4D97-AF65-F5344CB8AC3E}">
        <p14:creationId xmlns:p14="http://schemas.microsoft.com/office/powerpoint/2010/main" val="38877445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88607B-E9EB-4457-98BD-E2EBA96AFF92}"/>
              </a:ext>
            </a:extLst>
          </p:cNvPr>
          <p:cNvSpPr>
            <a:spLocks noGrp="1"/>
          </p:cNvSpPr>
          <p:nvPr>
            <p:ph type="title"/>
          </p:nvPr>
        </p:nvSpPr>
        <p:spPr/>
        <p:txBody>
          <a:bodyPr/>
          <a:lstStyle/>
          <a:p>
            <a:r>
              <a:rPr lang="de-DE" dirty="0" err="1"/>
              <a:t>How</a:t>
            </a:r>
            <a:r>
              <a:rPr lang="de-DE" dirty="0"/>
              <a:t> </a:t>
            </a:r>
            <a:r>
              <a:rPr lang="de-DE" dirty="0" err="1"/>
              <a:t>Machine</a:t>
            </a:r>
            <a:r>
              <a:rPr lang="de-DE" dirty="0"/>
              <a:t> </a:t>
            </a:r>
            <a:r>
              <a:rPr lang="de-DE" i="1" dirty="0" err="1"/>
              <a:t>Supervised</a:t>
            </a:r>
            <a:r>
              <a:rPr lang="de-DE" i="1" dirty="0"/>
              <a:t> </a:t>
            </a:r>
            <a:r>
              <a:rPr lang="de-DE" dirty="0"/>
              <a:t>Learning </a:t>
            </a:r>
            <a:r>
              <a:rPr lang="de-DE" dirty="0" err="1"/>
              <a:t>works</a:t>
            </a:r>
            <a:r>
              <a:rPr lang="de-DE" dirty="0"/>
              <a:t> </a:t>
            </a:r>
          </a:p>
        </p:txBody>
      </p:sp>
      <p:sp>
        <p:nvSpPr>
          <p:cNvPr id="6" name="Rechteck: abgerundete Ecken 5">
            <a:extLst>
              <a:ext uri="{FF2B5EF4-FFF2-40B4-BE49-F238E27FC236}">
                <a16:creationId xmlns:a16="http://schemas.microsoft.com/office/drawing/2014/main" id="{4100B100-A7B2-443D-AE6A-2C4B0497AF20}"/>
              </a:ext>
            </a:extLst>
          </p:cNvPr>
          <p:cNvSpPr/>
          <p:nvPr/>
        </p:nvSpPr>
        <p:spPr>
          <a:xfrm>
            <a:off x="251520" y="1628800"/>
            <a:ext cx="4104456"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Give</a:t>
            </a:r>
            <a:r>
              <a:rPr lang="de-DE" dirty="0">
                <a:solidFill>
                  <a:schemeClr val="tx1"/>
                </a:solidFill>
              </a:rPr>
              <a:t> </a:t>
            </a:r>
            <a:r>
              <a:rPr lang="de-DE" dirty="0" err="1">
                <a:solidFill>
                  <a:schemeClr val="tx1"/>
                </a:solidFill>
              </a:rPr>
              <a:t>me</a:t>
            </a:r>
            <a:r>
              <a:rPr lang="de-DE" dirty="0">
                <a:solidFill>
                  <a:schemeClr val="tx1"/>
                </a:solidFill>
              </a:rPr>
              <a:t> lots </a:t>
            </a:r>
            <a:r>
              <a:rPr lang="de-DE" dirty="0" err="1">
                <a:solidFill>
                  <a:schemeClr val="tx1"/>
                </a:solidFill>
              </a:rPr>
              <a:t>of</a:t>
            </a:r>
            <a:r>
              <a:rPr lang="de-DE" dirty="0">
                <a:solidFill>
                  <a:schemeClr val="tx1"/>
                </a:solidFill>
              </a:rPr>
              <a:t> </a:t>
            </a:r>
            <a:r>
              <a:rPr lang="de-DE" dirty="0" err="1">
                <a:solidFill>
                  <a:schemeClr val="tx1"/>
                </a:solidFill>
              </a:rPr>
              <a:t>data</a:t>
            </a:r>
            <a:r>
              <a:rPr lang="de-DE" dirty="0">
                <a:solidFill>
                  <a:schemeClr val="tx1"/>
                </a:solidFill>
              </a:rPr>
              <a:t> (</a:t>
            </a:r>
            <a:r>
              <a:rPr lang="de-DE" dirty="0" err="1">
                <a:solidFill>
                  <a:schemeClr val="tx1"/>
                </a:solidFill>
              </a:rPr>
              <a:t>dataset</a:t>
            </a:r>
            <a:r>
              <a:rPr lang="de-DE" dirty="0">
                <a:solidFill>
                  <a:schemeClr val="tx1"/>
                </a:solidFill>
              </a:rPr>
              <a:t>)</a:t>
            </a:r>
          </a:p>
        </p:txBody>
      </p:sp>
      <p:sp>
        <p:nvSpPr>
          <p:cNvPr id="7" name="Rechteck: abgerundete Ecken 6">
            <a:extLst>
              <a:ext uri="{FF2B5EF4-FFF2-40B4-BE49-F238E27FC236}">
                <a16:creationId xmlns:a16="http://schemas.microsoft.com/office/drawing/2014/main" id="{40364486-E60F-4E1A-9FCB-780D557540AA}"/>
              </a:ext>
            </a:extLst>
          </p:cNvPr>
          <p:cNvSpPr/>
          <p:nvPr/>
        </p:nvSpPr>
        <p:spPr>
          <a:xfrm>
            <a:off x="5796136" y="1628800"/>
            <a:ext cx="3096343" cy="50405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and </a:t>
            </a:r>
            <a:r>
              <a:rPr lang="de-DE" dirty="0" err="1">
                <a:solidFill>
                  <a:schemeClr val="tx1"/>
                </a:solidFill>
              </a:rPr>
              <a:t>their</a:t>
            </a:r>
            <a:r>
              <a:rPr lang="de-DE" dirty="0">
                <a:solidFill>
                  <a:schemeClr val="tx1"/>
                </a:solidFill>
              </a:rPr>
              <a:t> </a:t>
            </a:r>
            <a:r>
              <a:rPr lang="de-DE" dirty="0" err="1">
                <a:solidFill>
                  <a:schemeClr val="tx1"/>
                </a:solidFill>
              </a:rPr>
              <a:t>correct</a:t>
            </a:r>
            <a:r>
              <a:rPr lang="de-DE" dirty="0">
                <a:solidFill>
                  <a:schemeClr val="tx1"/>
                </a:solidFill>
              </a:rPr>
              <a:t> </a:t>
            </a:r>
            <a:r>
              <a:rPr lang="de-DE" dirty="0" err="1">
                <a:solidFill>
                  <a:schemeClr val="tx1"/>
                </a:solidFill>
              </a:rPr>
              <a:t>results</a:t>
            </a:r>
            <a:endParaRPr lang="de-DE" dirty="0">
              <a:solidFill>
                <a:schemeClr val="tx1"/>
              </a:solidFill>
            </a:endParaRPr>
          </a:p>
        </p:txBody>
      </p:sp>
      <p:sp>
        <p:nvSpPr>
          <p:cNvPr id="8" name="Rechteck: abgerundete Ecken 7">
            <a:extLst>
              <a:ext uri="{FF2B5EF4-FFF2-40B4-BE49-F238E27FC236}">
                <a16:creationId xmlns:a16="http://schemas.microsoft.com/office/drawing/2014/main" id="{6FF632D3-9199-4A74-AEA5-54839846743D}"/>
              </a:ext>
            </a:extLst>
          </p:cNvPr>
          <p:cNvSpPr/>
          <p:nvPr/>
        </p:nvSpPr>
        <p:spPr>
          <a:xfrm>
            <a:off x="3779912" y="4005064"/>
            <a:ext cx="2520280"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Algorithm</a:t>
            </a:r>
            <a:endParaRPr lang="de-DE" dirty="0">
              <a:solidFill>
                <a:schemeClr val="tx1"/>
              </a:solidFill>
            </a:endParaRPr>
          </a:p>
        </p:txBody>
      </p:sp>
      <p:sp>
        <p:nvSpPr>
          <p:cNvPr id="2" name="Textfeld 1">
            <a:extLst>
              <a:ext uri="{FF2B5EF4-FFF2-40B4-BE49-F238E27FC236}">
                <a16:creationId xmlns:a16="http://schemas.microsoft.com/office/drawing/2014/main" id="{CF94146D-EBCA-43F7-816F-12DF21BBB30D}"/>
              </a:ext>
            </a:extLst>
          </p:cNvPr>
          <p:cNvSpPr txBox="1"/>
          <p:nvPr/>
        </p:nvSpPr>
        <p:spPr>
          <a:xfrm>
            <a:off x="945596" y="5360538"/>
            <a:ext cx="7920880" cy="369332"/>
          </a:xfrm>
          <a:prstGeom prst="rect">
            <a:avLst/>
          </a:prstGeom>
          <a:noFill/>
        </p:spPr>
        <p:txBody>
          <a:bodyPr wrap="square" rtlCol="0">
            <a:spAutoFit/>
          </a:bodyPr>
          <a:lstStyle/>
          <a:p>
            <a:pPr algn="ctr"/>
            <a:r>
              <a:rPr lang="de-DE" dirty="0"/>
              <a:t>ML will find an </a:t>
            </a:r>
            <a:r>
              <a:rPr lang="de-DE" dirty="0" err="1"/>
              <a:t>algorithm</a:t>
            </a:r>
            <a:r>
              <a:rPr lang="de-DE" dirty="0"/>
              <a:t> </a:t>
            </a:r>
            <a:r>
              <a:rPr lang="de-DE" dirty="0" err="1"/>
              <a:t>to</a:t>
            </a:r>
            <a:r>
              <a:rPr lang="de-DE" dirty="0"/>
              <a:t> </a:t>
            </a:r>
            <a:r>
              <a:rPr lang="de-DE" dirty="0" err="1"/>
              <a:t>calculate</a:t>
            </a:r>
            <a:r>
              <a:rPr lang="de-DE" dirty="0"/>
              <a:t> </a:t>
            </a:r>
            <a:r>
              <a:rPr lang="de-DE" dirty="0" err="1"/>
              <a:t>results</a:t>
            </a:r>
            <a:r>
              <a:rPr lang="de-DE" dirty="0"/>
              <a:t> on </a:t>
            </a:r>
            <a:r>
              <a:rPr lang="de-DE" dirty="0" err="1"/>
              <a:t>never</a:t>
            </a:r>
            <a:r>
              <a:rPr lang="de-DE" dirty="0"/>
              <a:t> </a:t>
            </a:r>
            <a:r>
              <a:rPr lang="de-DE" dirty="0" err="1"/>
              <a:t>before</a:t>
            </a:r>
            <a:r>
              <a:rPr lang="de-DE" dirty="0"/>
              <a:t> </a:t>
            </a:r>
            <a:r>
              <a:rPr lang="de-DE" dirty="0" err="1"/>
              <a:t>seen</a:t>
            </a:r>
            <a:r>
              <a:rPr lang="de-DE" dirty="0"/>
              <a:t> </a:t>
            </a:r>
            <a:r>
              <a:rPr lang="de-DE" dirty="0" err="1"/>
              <a:t>data</a:t>
            </a:r>
            <a:r>
              <a:rPr lang="de-DE" dirty="0"/>
              <a:t>.</a:t>
            </a:r>
          </a:p>
        </p:txBody>
      </p:sp>
      <p:sp>
        <p:nvSpPr>
          <p:cNvPr id="3" name="Ellipse 2">
            <a:extLst>
              <a:ext uri="{FF2B5EF4-FFF2-40B4-BE49-F238E27FC236}">
                <a16:creationId xmlns:a16="http://schemas.microsoft.com/office/drawing/2014/main" id="{E07997D0-5872-4215-97BC-868B01E3E235}"/>
              </a:ext>
            </a:extLst>
          </p:cNvPr>
          <p:cNvSpPr/>
          <p:nvPr/>
        </p:nvSpPr>
        <p:spPr>
          <a:xfrm>
            <a:off x="4572000" y="2780928"/>
            <a:ext cx="936104" cy="648072"/>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ML</a:t>
            </a:r>
          </a:p>
        </p:txBody>
      </p:sp>
      <p:cxnSp>
        <p:nvCxnSpPr>
          <p:cNvPr id="10" name="Gerade Verbindung mit Pfeil 9">
            <a:extLst>
              <a:ext uri="{FF2B5EF4-FFF2-40B4-BE49-F238E27FC236}">
                <a16:creationId xmlns:a16="http://schemas.microsoft.com/office/drawing/2014/main" id="{2B09B248-027B-485E-9E67-F19AC0B95A99}"/>
              </a:ext>
            </a:extLst>
          </p:cNvPr>
          <p:cNvCxnSpPr>
            <a:cxnSpLocks/>
            <a:stCxn id="3" idx="4"/>
            <a:endCxn id="8" idx="0"/>
          </p:cNvCxnSpPr>
          <p:nvPr/>
        </p:nvCxnSpPr>
        <p:spPr>
          <a:xfrm>
            <a:off x="5040052" y="342900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BBD3A00F-E9C0-4995-96E8-5BB110D12FA4}"/>
              </a:ext>
            </a:extLst>
          </p:cNvPr>
          <p:cNvCxnSpPr>
            <a:stCxn id="7" idx="2"/>
            <a:endCxn id="3" idx="7"/>
          </p:cNvCxnSpPr>
          <p:nvPr/>
        </p:nvCxnSpPr>
        <p:spPr>
          <a:xfrm flipH="1">
            <a:off x="5371015" y="2132856"/>
            <a:ext cx="1973293" cy="74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13B59BC-2F38-42B2-B5F8-791F95F55F50}"/>
              </a:ext>
            </a:extLst>
          </p:cNvPr>
          <p:cNvCxnSpPr>
            <a:stCxn id="6" idx="2"/>
            <a:endCxn id="3" idx="1"/>
          </p:cNvCxnSpPr>
          <p:nvPr/>
        </p:nvCxnSpPr>
        <p:spPr>
          <a:xfrm>
            <a:off x="2303748" y="2132856"/>
            <a:ext cx="2405341" cy="74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C5CAB70-438F-4E3C-B81C-BE1A5EEFCEC2}"/>
              </a:ext>
            </a:extLst>
          </p:cNvPr>
          <p:cNvSpPr txBox="1"/>
          <p:nvPr/>
        </p:nvSpPr>
        <p:spPr>
          <a:xfrm>
            <a:off x="1794491" y="4072426"/>
            <a:ext cx="1522896" cy="369332"/>
          </a:xfrm>
          <a:prstGeom prst="rect">
            <a:avLst/>
          </a:prstGeom>
          <a:noFill/>
        </p:spPr>
        <p:txBody>
          <a:bodyPr wrap="square" rtlCol="0">
            <a:spAutoFit/>
          </a:bodyPr>
          <a:lstStyle/>
          <a:p>
            <a:r>
              <a:rPr lang="de-DE" i="1" dirty="0" err="1"/>
              <a:t>nbs</a:t>
            </a:r>
            <a:r>
              <a:rPr lang="de-DE" i="1" dirty="0"/>
              <a:t> Data</a:t>
            </a:r>
          </a:p>
        </p:txBody>
      </p:sp>
      <p:cxnSp>
        <p:nvCxnSpPr>
          <p:cNvPr id="23" name="Gerade Verbindung mit Pfeil 22">
            <a:extLst>
              <a:ext uri="{FF2B5EF4-FFF2-40B4-BE49-F238E27FC236}">
                <a16:creationId xmlns:a16="http://schemas.microsoft.com/office/drawing/2014/main" id="{3C6FE071-10B2-41D4-914C-9DEEC5CC1167}"/>
              </a:ext>
            </a:extLst>
          </p:cNvPr>
          <p:cNvCxnSpPr/>
          <p:nvPr/>
        </p:nvCxnSpPr>
        <p:spPr>
          <a:xfrm flipV="1">
            <a:off x="3059832" y="4257092"/>
            <a:ext cx="576064" cy="8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7EC8EC6-A14F-4AF7-91DD-BDBC30EC0D91}"/>
              </a:ext>
            </a:extLst>
          </p:cNvPr>
          <p:cNvSpPr txBox="1"/>
          <p:nvPr/>
        </p:nvSpPr>
        <p:spPr>
          <a:xfrm>
            <a:off x="7349509" y="4072426"/>
            <a:ext cx="838691" cy="369332"/>
          </a:xfrm>
          <a:prstGeom prst="rect">
            <a:avLst/>
          </a:prstGeom>
          <a:noFill/>
        </p:spPr>
        <p:txBody>
          <a:bodyPr wrap="none" rtlCol="0">
            <a:spAutoFit/>
          </a:bodyPr>
          <a:lstStyle/>
          <a:p>
            <a:r>
              <a:rPr lang="de-DE" i="1" dirty="0" err="1"/>
              <a:t>Result</a:t>
            </a:r>
            <a:endParaRPr lang="de-DE" i="1" dirty="0"/>
          </a:p>
        </p:txBody>
      </p:sp>
      <p:cxnSp>
        <p:nvCxnSpPr>
          <p:cNvPr id="26" name="Gerade Verbindung mit Pfeil 25">
            <a:extLst>
              <a:ext uri="{FF2B5EF4-FFF2-40B4-BE49-F238E27FC236}">
                <a16:creationId xmlns:a16="http://schemas.microsoft.com/office/drawing/2014/main" id="{D881DA82-C824-421D-BBB9-F943B01F702F}"/>
              </a:ext>
            </a:extLst>
          </p:cNvPr>
          <p:cNvCxnSpPr>
            <a:stCxn id="8" idx="3"/>
            <a:endCxn id="24" idx="1"/>
          </p:cNvCxnSpPr>
          <p:nvPr/>
        </p:nvCxnSpPr>
        <p:spPr>
          <a:xfrm>
            <a:off x="6300192" y="4257092"/>
            <a:ext cx="1049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9961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46A848-6B86-4FF2-B133-419C5022CEF9}"/>
              </a:ext>
            </a:extLst>
          </p:cNvPr>
          <p:cNvSpPr>
            <a:spLocks noGrp="1"/>
          </p:cNvSpPr>
          <p:nvPr>
            <p:ph type="title"/>
          </p:nvPr>
        </p:nvSpPr>
        <p:spPr/>
        <p:txBody>
          <a:bodyPr/>
          <a:lstStyle/>
          <a:p>
            <a:r>
              <a:rPr lang="de-DE" dirty="0"/>
              <a:t>Intelligenz und Bereiche der Intelligenz </a:t>
            </a:r>
            <a:br>
              <a:rPr lang="de-DE" dirty="0"/>
            </a:br>
            <a:r>
              <a:rPr lang="de-DE" sz="1800" dirty="0"/>
              <a:t>(nach Prof. Maier, Uni Bielefeld)</a:t>
            </a:r>
            <a:endParaRPr lang="de-DE" dirty="0"/>
          </a:p>
        </p:txBody>
      </p:sp>
      <p:sp>
        <p:nvSpPr>
          <p:cNvPr id="3" name="Fußzeilenplatzhalter 2">
            <a:extLst>
              <a:ext uri="{FF2B5EF4-FFF2-40B4-BE49-F238E27FC236}">
                <a16:creationId xmlns:a16="http://schemas.microsoft.com/office/drawing/2014/main" id="{A78C472B-06DF-437A-AAAE-40997AE50A08}"/>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F59BCD00-F22D-48F5-8F76-81D4A61CA10C}"/>
              </a:ext>
            </a:extLst>
          </p:cNvPr>
          <p:cNvSpPr>
            <a:spLocks noGrp="1"/>
          </p:cNvSpPr>
          <p:nvPr>
            <p:ph type="sldNum" sz="quarter" idx="12"/>
          </p:nvPr>
        </p:nvSpPr>
        <p:spPr/>
        <p:txBody>
          <a:bodyPr/>
          <a:lstStyle/>
          <a:p>
            <a:fld id="{5B8D295E-2D21-41F0-8970-A01454D50813}" type="slidenum">
              <a:rPr lang="de-DE" smtClean="0"/>
              <a:pPr/>
              <a:t>3</a:t>
            </a:fld>
            <a:endParaRPr lang="de-DE" dirty="0"/>
          </a:p>
        </p:txBody>
      </p:sp>
      <p:sp>
        <p:nvSpPr>
          <p:cNvPr id="5" name="Untertitel 4">
            <a:extLst>
              <a:ext uri="{FF2B5EF4-FFF2-40B4-BE49-F238E27FC236}">
                <a16:creationId xmlns:a16="http://schemas.microsoft.com/office/drawing/2014/main" id="{6AD729ED-F407-476D-8F3F-2174BF3BAC80}"/>
              </a:ext>
            </a:extLst>
          </p:cNvPr>
          <p:cNvSpPr>
            <a:spLocks noGrp="1"/>
          </p:cNvSpPr>
          <p:nvPr>
            <p:ph type="subTitle" idx="1"/>
          </p:nvPr>
        </p:nvSpPr>
        <p:spPr>
          <a:xfrm>
            <a:off x="179512" y="1052736"/>
            <a:ext cx="8784976" cy="4896544"/>
          </a:xfrm>
        </p:spPr>
        <p:txBody>
          <a:bodyPr>
            <a:normAutofit/>
          </a:bodyPr>
          <a:lstStyle/>
          <a:p>
            <a:r>
              <a:rPr lang="de-DE" dirty="0"/>
              <a:t>Intelligenz in der Psychologie ist ein hypothetisches Konstrukt (d.h. eine Erklärung für ein nicht direkt beobachtbares Phänomen), das die erworbenen kognitiven Fähigkeiten und Wissensbestände einer Person bezeichnet, die ihr zu einem gegebenen Zeitpunkt zur Verfügung stehen.</a:t>
            </a:r>
          </a:p>
          <a:p>
            <a:endParaRPr lang="de-DE" dirty="0"/>
          </a:p>
          <a:p>
            <a:r>
              <a:rPr lang="de-DE" dirty="0"/>
              <a:t>Formen der Intelligenz:</a:t>
            </a:r>
          </a:p>
          <a:p>
            <a:pPr marL="914400" lvl="1" indent="-457200">
              <a:buFont typeface="Arial" panose="020B0604020202020204" pitchFamily="34" charset="0"/>
              <a:buChar char="•"/>
            </a:pPr>
            <a:r>
              <a:rPr lang="de-DE" dirty="0"/>
              <a:t>Raumvorstellung</a:t>
            </a:r>
          </a:p>
          <a:p>
            <a:pPr marL="914400" lvl="1" indent="-457200">
              <a:buFont typeface="Arial" panose="020B0604020202020204" pitchFamily="34" charset="0"/>
              <a:buChar char="•"/>
            </a:pPr>
            <a:r>
              <a:rPr lang="de-DE" dirty="0"/>
              <a:t>Sprachverständnis</a:t>
            </a:r>
          </a:p>
          <a:p>
            <a:pPr marL="914400" lvl="1" indent="-457200">
              <a:buFont typeface="Arial" panose="020B0604020202020204" pitchFamily="34" charset="0"/>
              <a:buChar char="•"/>
            </a:pPr>
            <a:r>
              <a:rPr lang="de-DE" dirty="0"/>
              <a:t>Wortflüssigkeit </a:t>
            </a:r>
          </a:p>
          <a:p>
            <a:pPr marL="914400" lvl="1" indent="-457200">
              <a:buFont typeface="Arial" panose="020B0604020202020204" pitchFamily="34" charset="0"/>
              <a:buChar char="•"/>
            </a:pPr>
            <a:r>
              <a:rPr lang="de-DE" dirty="0"/>
              <a:t>Rechenfertigkeit</a:t>
            </a:r>
          </a:p>
          <a:p>
            <a:pPr marL="914400" lvl="1" indent="-457200">
              <a:buFont typeface="Arial" panose="020B0604020202020204" pitchFamily="34" charset="0"/>
              <a:buChar char="•"/>
            </a:pPr>
            <a:r>
              <a:rPr lang="de-DE" dirty="0"/>
              <a:t>Induktion</a:t>
            </a:r>
          </a:p>
          <a:p>
            <a:pPr marL="914400" lvl="1" indent="-457200">
              <a:buFont typeface="Arial" panose="020B0604020202020204" pitchFamily="34" charset="0"/>
              <a:buChar char="•"/>
            </a:pPr>
            <a:r>
              <a:rPr lang="de-DE" dirty="0"/>
              <a:t>Wahrnehmungsgeschwindigkeit</a:t>
            </a:r>
          </a:p>
          <a:p>
            <a:pPr marL="914400" lvl="1" indent="-457200">
              <a:buFont typeface="Arial" panose="020B0604020202020204" pitchFamily="34" charset="0"/>
              <a:buChar char="•"/>
            </a:pPr>
            <a:r>
              <a:rPr lang="de-DE" dirty="0"/>
              <a:t>mechanisches Gedächtnis</a:t>
            </a:r>
          </a:p>
        </p:txBody>
      </p:sp>
      <p:sp>
        <p:nvSpPr>
          <p:cNvPr id="6" name="Textfeld 5">
            <a:extLst>
              <a:ext uri="{FF2B5EF4-FFF2-40B4-BE49-F238E27FC236}">
                <a16:creationId xmlns:a16="http://schemas.microsoft.com/office/drawing/2014/main" id="{DF1903E4-AE91-4D3F-91E5-C998E76A6469}"/>
              </a:ext>
            </a:extLst>
          </p:cNvPr>
          <p:cNvSpPr txBox="1"/>
          <p:nvPr/>
        </p:nvSpPr>
        <p:spPr>
          <a:xfrm>
            <a:off x="2699792" y="6453336"/>
            <a:ext cx="4855816" cy="253916"/>
          </a:xfrm>
          <a:prstGeom prst="rect">
            <a:avLst/>
          </a:prstGeom>
          <a:noFill/>
        </p:spPr>
        <p:txBody>
          <a:bodyPr wrap="none" rtlCol="0">
            <a:spAutoFit/>
          </a:bodyPr>
          <a:lstStyle/>
          <a:p>
            <a:r>
              <a:rPr lang="de-DE" sz="1050" dirty="0">
                <a:hlinkClick r:id="rId2"/>
              </a:rPr>
              <a:t>https://wirtschaftslexikon.gabler.de/definition/intelligenz-37696/version-261129</a:t>
            </a:r>
            <a:endParaRPr lang="de-DE" sz="1050" dirty="0"/>
          </a:p>
        </p:txBody>
      </p:sp>
    </p:spTree>
    <p:extLst>
      <p:ext uri="{BB962C8B-B14F-4D97-AF65-F5344CB8AC3E}">
        <p14:creationId xmlns:p14="http://schemas.microsoft.com/office/powerpoint/2010/main" val="2699325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3CDE6-52BE-46B4-B085-741298015E4E}"/>
              </a:ext>
            </a:extLst>
          </p:cNvPr>
          <p:cNvSpPr>
            <a:spLocks noGrp="1"/>
          </p:cNvSpPr>
          <p:nvPr>
            <p:ph type="title"/>
          </p:nvPr>
        </p:nvSpPr>
        <p:spPr/>
        <p:txBody>
          <a:bodyPr/>
          <a:lstStyle/>
          <a:p>
            <a:r>
              <a:rPr lang="de-DE" dirty="0" err="1"/>
              <a:t>Artifical</a:t>
            </a:r>
            <a:r>
              <a:rPr lang="de-DE" dirty="0"/>
              <a:t> </a:t>
            </a:r>
            <a:r>
              <a:rPr lang="de-DE" dirty="0" err="1"/>
              <a:t>Intelligence</a:t>
            </a:r>
            <a:r>
              <a:rPr lang="de-DE" dirty="0"/>
              <a:t> (AI)</a:t>
            </a:r>
            <a:endParaRPr lang="en-DE" dirty="0"/>
          </a:p>
        </p:txBody>
      </p:sp>
      <p:sp>
        <p:nvSpPr>
          <p:cNvPr id="3" name="Inhaltsplatzhalter 2">
            <a:extLst>
              <a:ext uri="{FF2B5EF4-FFF2-40B4-BE49-F238E27FC236}">
                <a16:creationId xmlns:a16="http://schemas.microsoft.com/office/drawing/2014/main" id="{197DE750-EFF9-4331-BFE8-A61BAF461648}"/>
              </a:ext>
            </a:extLst>
          </p:cNvPr>
          <p:cNvSpPr>
            <a:spLocks noGrp="1"/>
          </p:cNvSpPr>
          <p:nvPr>
            <p:ph idx="1"/>
          </p:nvPr>
        </p:nvSpPr>
        <p:spPr>
          <a:xfrm>
            <a:off x="352425" y="1371600"/>
            <a:ext cx="8510588" cy="4361656"/>
          </a:xfrm>
        </p:spPr>
        <p:txBody>
          <a:bodyPr>
            <a:normAutofit/>
          </a:bodyPr>
          <a:lstStyle/>
          <a:p>
            <a:pPr algn="just"/>
            <a:r>
              <a:rPr lang="en-US" dirty="0"/>
              <a:t>Artificial intelligence (AI) is the simulation of human intelligence processes by machines, especially computer systems. </a:t>
            </a:r>
          </a:p>
          <a:p>
            <a:pPr algn="just"/>
            <a:endParaRPr lang="en-US" dirty="0"/>
          </a:p>
          <a:p>
            <a:pPr algn="just"/>
            <a:r>
              <a:rPr lang="en-US" dirty="0"/>
              <a:t>These processes include learning (the acquisition of information and rules for using the information), reasoning (using rules to reach approximate or definite conclusions) and self-correction. Particular applications of AI include </a:t>
            </a:r>
          </a:p>
          <a:p>
            <a:pPr marL="342900" indent="-342900">
              <a:buFont typeface="Arial" panose="020B0604020202020204" pitchFamily="34" charset="0"/>
              <a:buChar char="•"/>
            </a:pPr>
            <a:r>
              <a:rPr lang="en-US" dirty="0"/>
              <a:t>expert systems</a:t>
            </a:r>
          </a:p>
          <a:p>
            <a:pPr marL="342900" indent="-342900">
              <a:buFont typeface="Arial" panose="020B0604020202020204" pitchFamily="34" charset="0"/>
              <a:buChar char="•"/>
            </a:pPr>
            <a:r>
              <a:rPr lang="en-US" dirty="0"/>
              <a:t>speech recognition</a:t>
            </a:r>
          </a:p>
          <a:p>
            <a:pPr marL="342900" indent="-342900">
              <a:buFont typeface="Arial" panose="020B0604020202020204" pitchFamily="34" charset="0"/>
              <a:buChar char="•"/>
            </a:pPr>
            <a:r>
              <a:rPr lang="en-US" dirty="0"/>
              <a:t>machine vision</a:t>
            </a:r>
          </a:p>
          <a:p>
            <a:pPr marL="342900" indent="-342900">
              <a:buFont typeface="Arial" panose="020B0604020202020204" pitchFamily="34" charset="0"/>
              <a:buChar char="•"/>
            </a:pPr>
            <a:endParaRPr lang="en-US" dirty="0"/>
          </a:p>
          <a:p>
            <a:r>
              <a:rPr lang="de-DE" dirty="0"/>
              <a:t>AI </a:t>
            </a:r>
            <a:r>
              <a:rPr lang="de-DE" dirty="0" err="1"/>
              <a:t>is</a:t>
            </a:r>
            <a:r>
              <a:rPr lang="de-DE" dirty="0"/>
              <a:t> a </a:t>
            </a:r>
            <a:r>
              <a:rPr lang="de-DE" dirty="0" err="1"/>
              <a:t>branch</a:t>
            </a:r>
            <a:r>
              <a:rPr lang="de-DE" dirty="0"/>
              <a:t> </a:t>
            </a:r>
            <a:r>
              <a:rPr lang="de-DE" dirty="0" err="1"/>
              <a:t>of</a:t>
            </a:r>
            <a:r>
              <a:rPr lang="de-DE" dirty="0"/>
              <a:t> </a:t>
            </a:r>
            <a:r>
              <a:rPr lang="de-DE" dirty="0" err="1"/>
              <a:t>computer</a:t>
            </a:r>
            <a:r>
              <a:rPr lang="de-DE" dirty="0"/>
              <a:t> </a:t>
            </a:r>
            <a:r>
              <a:rPr lang="de-DE" dirty="0" err="1"/>
              <a:t>science</a:t>
            </a:r>
            <a:endParaRPr lang="en-DE" dirty="0"/>
          </a:p>
        </p:txBody>
      </p:sp>
    </p:spTree>
    <p:extLst>
      <p:ext uri="{BB962C8B-B14F-4D97-AF65-F5344CB8AC3E}">
        <p14:creationId xmlns:p14="http://schemas.microsoft.com/office/powerpoint/2010/main" val="479159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3E19A-E2B9-45BE-8402-D1311C0ABC49}"/>
              </a:ext>
            </a:extLst>
          </p:cNvPr>
          <p:cNvSpPr>
            <a:spLocks noGrp="1"/>
          </p:cNvSpPr>
          <p:nvPr>
            <p:ph type="title"/>
          </p:nvPr>
        </p:nvSpPr>
        <p:spPr/>
        <p:txBody>
          <a:bodyPr/>
          <a:lstStyle/>
          <a:p>
            <a:r>
              <a:rPr lang="de-DE" dirty="0"/>
              <a:t>Turing Test</a:t>
            </a:r>
          </a:p>
        </p:txBody>
      </p:sp>
      <p:sp>
        <p:nvSpPr>
          <p:cNvPr id="3" name="Fußzeilenplatzhalter 2">
            <a:extLst>
              <a:ext uri="{FF2B5EF4-FFF2-40B4-BE49-F238E27FC236}">
                <a16:creationId xmlns:a16="http://schemas.microsoft.com/office/drawing/2014/main" id="{63E7FE26-2A44-43D7-98B5-7BE7CC87EDD9}"/>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345D918C-C92B-4002-AF06-114FFC623385}"/>
              </a:ext>
            </a:extLst>
          </p:cNvPr>
          <p:cNvSpPr>
            <a:spLocks noGrp="1"/>
          </p:cNvSpPr>
          <p:nvPr>
            <p:ph type="sldNum" sz="quarter" idx="12"/>
          </p:nvPr>
        </p:nvSpPr>
        <p:spPr/>
        <p:txBody>
          <a:bodyPr/>
          <a:lstStyle/>
          <a:p>
            <a:fld id="{5B8D295E-2D21-41F0-8970-A01454D50813}" type="slidenum">
              <a:rPr lang="de-DE" smtClean="0"/>
              <a:pPr/>
              <a:t>5</a:t>
            </a:fld>
            <a:endParaRPr lang="de-DE" dirty="0"/>
          </a:p>
        </p:txBody>
      </p:sp>
      <p:sp>
        <p:nvSpPr>
          <p:cNvPr id="5" name="Untertitel 4">
            <a:extLst>
              <a:ext uri="{FF2B5EF4-FFF2-40B4-BE49-F238E27FC236}">
                <a16:creationId xmlns:a16="http://schemas.microsoft.com/office/drawing/2014/main" id="{F98B130C-47DA-423F-879A-61A8CC8850F7}"/>
              </a:ext>
            </a:extLst>
          </p:cNvPr>
          <p:cNvSpPr>
            <a:spLocks noGrp="1"/>
          </p:cNvSpPr>
          <p:nvPr>
            <p:ph type="subTitle" idx="1"/>
          </p:nvPr>
        </p:nvSpPr>
        <p:spPr>
          <a:xfrm>
            <a:off x="179512" y="2996952"/>
            <a:ext cx="8784976" cy="576064"/>
          </a:xfrm>
        </p:spPr>
        <p:txBody>
          <a:bodyPr/>
          <a:lstStyle/>
          <a:p>
            <a:r>
              <a:rPr lang="de-DE" dirty="0">
                <a:hlinkClick r:id="rId2"/>
              </a:rPr>
              <a:t>https://www.youtube.com/watch?v=3wLqsRLvV-c</a:t>
            </a:r>
            <a:endParaRPr lang="de-DE" dirty="0"/>
          </a:p>
        </p:txBody>
      </p:sp>
    </p:spTree>
    <p:extLst>
      <p:ext uri="{BB962C8B-B14F-4D97-AF65-F5344CB8AC3E}">
        <p14:creationId xmlns:p14="http://schemas.microsoft.com/office/powerpoint/2010/main" val="14156591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15331A-D15C-44B3-9CCC-740B0DC943D1}"/>
              </a:ext>
            </a:extLst>
          </p:cNvPr>
          <p:cNvSpPr>
            <a:spLocks noGrp="1"/>
          </p:cNvSpPr>
          <p:nvPr>
            <p:ph type="title"/>
          </p:nvPr>
        </p:nvSpPr>
        <p:spPr/>
        <p:txBody>
          <a:bodyPr/>
          <a:lstStyle/>
          <a:p>
            <a:r>
              <a:rPr lang="de-DE" dirty="0"/>
              <a:t>Starke und schwache KI</a:t>
            </a:r>
          </a:p>
        </p:txBody>
      </p:sp>
      <p:sp>
        <p:nvSpPr>
          <p:cNvPr id="3" name="Fußzeilenplatzhalter 2">
            <a:extLst>
              <a:ext uri="{FF2B5EF4-FFF2-40B4-BE49-F238E27FC236}">
                <a16:creationId xmlns:a16="http://schemas.microsoft.com/office/drawing/2014/main" id="{12037A81-3FA4-47B0-8541-F13B69E4A408}"/>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1FEF8E54-68A9-4B5D-B3F6-5C4389226C3D}"/>
              </a:ext>
            </a:extLst>
          </p:cNvPr>
          <p:cNvSpPr>
            <a:spLocks noGrp="1"/>
          </p:cNvSpPr>
          <p:nvPr>
            <p:ph type="sldNum" sz="quarter" idx="12"/>
          </p:nvPr>
        </p:nvSpPr>
        <p:spPr/>
        <p:txBody>
          <a:bodyPr/>
          <a:lstStyle/>
          <a:p>
            <a:fld id="{5B8D295E-2D21-41F0-8970-A01454D50813}" type="slidenum">
              <a:rPr lang="de-DE" smtClean="0"/>
              <a:pPr/>
              <a:t>6</a:t>
            </a:fld>
            <a:endParaRPr lang="de-DE" dirty="0"/>
          </a:p>
        </p:txBody>
      </p:sp>
      <p:graphicFrame>
        <p:nvGraphicFramePr>
          <p:cNvPr id="8" name="Table 3">
            <a:extLst>
              <a:ext uri="{FF2B5EF4-FFF2-40B4-BE49-F238E27FC236}">
                <a16:creationId xmlns:a16="http://schemas.microsoft.com/office/drawing/2014/main" id="{621345C7-9DA0-4706-B66E-0BE3E6036176}"/>
              </a:ext>
            </a:extLst>
          </p:cNvPr>
          <p:cNvGraphicFramePr>
            <a:graphicFrameLocks noGrp="1"/>
          </p:cNvGraphicFramePr>
          <p:nvPr/>
        </p:nvGraphicFramePr>
        <p:xfrm>
          <a:off x="448584" y="2577430"/>
          <a:ext cx="8227872" cy="2023112"/>
        </p:xfrm>
        <a:graphic>
          <a:graphicData uri="http://schemas.openxmlformats.org/drawingml/2006/table">
            <a:tbl>
              <a:tblPr firstRow="1" bandRow="1">
                <a:tableStyleId>{F5AB1C69-6EDB-4FF4-983F-18BD219EF322}</a:tableStyleId>
              </a:tblPr>
              <a:tblGrid>
                <a:gridCol w="4046894">
                  <a:extLst>
                    <a:ext uri="{9D8B030D-6E8A-4147-A177-3AD203B41FA5}">
                      <a16:colId xmlns:a16="http://schemas.microsoft.com/office/drawing/2014/main" val="290229462"/>
                    </a:ext>
                  </a:extLst>
                </a:gridCol>
                <a:gridCol w="4180978">
                  <a:extLst>
                    <a:ext uri="{9D8B030D-6E8A-4147-A177-3AD203B41FA5}">
                      <a16:colId xmlns:a16="http://schemas.microsoft.com/office/drawing/2014/main" val="788984399"/>
                    </a:ext>
                  </a:extLst>
                </a:gridCol>
              </a:tblGrid>
              <a:tr h="309485">
                <a:tc>
                  <a:txBody>
                    <a:bodyPr/>
                    <a:lstStyle/>
                    <a:p>
                      <a:r>
                        <a:rPr lang="de-DE" sz="1800" dirty="0">
                          <a:latin typeface="Calibri" panose="020F0502020204030204" pitchFamily="34" charset="0"/>
                        </a:rPr>
                        <a:t>Starke KI („</a:t>
                      </a:r>
                      <a:r>
                        <a:rPr lang="de-DE" sz="1800" dirty="0" err="1">
                          <a:latin typeface="Calibri" panose="020F0502020204030204" pitchFamily="34" charset="0"/>
                        </a:rPr>
                        <a:t>create</a:t>
                      </a:r>
                      <a:r>
                        <a:rPr lang="de-DE" sz="1800" dirty="0">
                          <a:latin typeface="Calibri" panose="020F0502020204030204" pitchFamily="34" charset="0"/>
                        </a:rPr>
                        <a:t> a </a:t>
                      </a:r>
                      <a:r>
                        <a:rPr lang="de-DE" sz="1800" dirty="0" err="1">
                          <a:latin typeface="Calibri" panose="020F0502020204030204" pitchFamily="34" charset="0"/>
                        </a:rPr>
                        <a:t>mind</a:t>
                      </a:r>
                      <a:r>
                        <a:rPr lang="de-DE" sz="1800" dirty="0">
                          <a:latin typeface="Calibri" panose="020F0502020204030204" pitchFamily="34" charset="0"/>
                        </a:rPr>
                        <a:t>“)</a:t>
                      </a:r>
                    </a:p>
                  </a:txBody>
                  <a:tcPr marL="51435" marR="51435" marT="25718" marB="25718"/>
                </a:tc>
                <a:tc>
                  <a:txBody>
                    <a:bodyPr/>
                    <a:lstStyle/>
                    <a:p>
                      <a:r>
                        <a:rPr lang="de-DE" sz="1800" dirty="0">
                          <a:latin typeface="Calibri" panose="020F0502020204030204" pitchFamily="34" charset="0"/>
                        </a:rPr>
                        <a:t>Schwache KI („</a:t>
                      </a:r>
                      <a:r>
                        <a:rPr lang="de-DE" sz="1800" dirty="0" err="1">
                          <a:latin typeface="Calibri" panose="020F0502020204030204" pitchFamily="34" charset="0"/>
                        </a:rPr>
                        <a:t>simulate</a:t>
                      </a:r>
                      <a:r>
                        <a:rPr lang="de-DE" sz="1800" dirty="0">
                          <a:latin typeface="Calibri" panose="020F0502020204030204" pitchFamily="34" charset="0"/>
                        </a:rPr>
                        <a:t> a </a:t>
                      </a:r>
                      <a:r>
                        <a:rPr lang="de-DE" sz="1800" dirty="0" err="1">
                          <a:latin typeface="Calibri" panose="020F0502020204030204" pitchFamily="34" charset="0"/>
                        </a:rPr>
                        <a:t>mind</a:t>
                      </a:r>
                      <a:r>
                        <a:rPr lang="de-DE" sz="1800" dirty="0">
                          <a:latin typeface="Calibri" panose="020F0502020204030204" pitchFamily="34" charset="0"/>
                        </a:rPr>
                        <a:t>“)</a:t>
                      </a:r>
                    </a:p>
                  </a:txBody>
                  <a:tcPr marL="51435" marR="51435" marT="25718" marB="25718"/>
                </a:tc>
                <a:extLst>
                  <a:ext uri="{0D108BD9-81ED-4DB2-BD59-A6C34878D82A}">
                    <a16:rowId xmlns:a16="http://schemas.microsoft.com/office/drawing/2014/main" val="1970525406"/>
                  </a:ext>
                </a:extLst>
              </a:tr>
              <a:tr h="1493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latin typeface="Calibri" panose="020F0502020204030204" pitchFamily="34" charset="0"/>
                        </a:rPr>
                        <a:t>Intelligenz erschaffen, die das komplexe menschliche Denken mechanisieren soll (Mensch als Maschine)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latin typeface="Calibri" panose="020F0502020204030204" pitchFamily="34" charset="0"/>
                        </a:rPr>
                        <a:t>Schaffung von Bewusstsein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latin typeface="Calibri" panose="020F0502020204030204" pitchFamily="34" charset="0"/>
                        </a:rPr>
                        <a:t>Gilt als visionär</a:t>
                      </a:r>
                    </a:p>
                    <a:p>
                      <a:endParaRPr lang="de-DE" sz="1800" dirty="0">
                        <a:latin typeface="Calibri" panose="020F0502020204030204" pitchFamily="34" charset="0"/>
                      </a:endParaRPr>
                    </a:p>
                  </a:txBody>
                  <a:tcPr marL="51435" marR="51435"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u="sng" dirty="0">
                          <a:latin typeface="Calibri" panose="020F0502020204030204" pitchFamily="34" charset="0"/>
                        </a:rPr>
                        <a:t>Konkrete</a:t>
                      </a:r>
                      <a:r>
                        <a:rPr lang="de-DE" sz="1800" dirty="0">
                          <a:latin typeface="Calibri" panose="020F0502020204030204" pitchFamily="34" charset="0"/>
                        </a:rPr>
                        <a:t> Anwendungsprobleme des menschlichen Denkens meistern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latin typeface="Calibri" panose="020F0502020204030204" pitchFamily="34" charset="0"/>
                        </a:rPr>
                        <a:t>Fähigkeit zu lernen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latin typeface="Calibri" panose="020F0502020204030204" pitchFamily="34" charset="0"/>
                        </a:rPr>
                        <a:t>Fähigkeit, mit Wahrscheinlichkeiten</a:t>
                      </a:r>
                      <a:r>
                        <a:rPr lang="de-DE" sz="1800" baseline="0" dirty="0">
                          <a:latin typeface="Calibri" panose="020F0502020204030204" pitchFamily="34" charset="0"/>
                        </a:rPr>
                        <a:t> </a:t>
                      </a:r>
                      <a:r>
                        <a:rPr lang="de-DE" sz="1800" dirty="0">
                          <a:latin typeface="Calibri" panose="020F0502020204030204" pitchFamily="34" charset="0"/>
                        </a:rPr>
                        <a:t>umzugehen, um Entscheidungen</a:t>
                      </a:r>
                      <a:r>
                        <a:rPr lang="de-DE" sz="1800" baseline="0" dirty="0">
                          <a:latin typeface="Calibri" panose="020F0502020204030204" pitchFamily="34" charset="0"/>
                        </a:rPr>
                        <a:t> zu treffen</a:t>
                      </a:r>
                    </a:p>
                  </a:txBody>
                  <a:tcPr marL="51435" marR="51435" marT="25718" marB="25718"/>
                </a:tc>
                <a:extLst>
                  <a:ext uri="{0D108BD9-81ED-4DB2-BD59-A6C34878D82A}">
                    <a16:rowId xmlns:a16="http://schemas.microsoft.com/office/drawing/2014/main" val="3755638582"/>
                  </a:ext>
                </a:extLst>
              </a:tr>
            </a:tbl>
          </a:graphicData>
        </a:graphic>
      </p:graphicFrame>
      <p:sp>
        <p:nvSpPr>
          <p:cNvPr id="9" name="Textfeld 8">
            <a:extLst>
              <a:ext uri="{FF2B5EF4-FFF2-40B4-BE49-F238E27FC236}">
                <a16:creationId xmlns:a16="http://schemas.microsoft.com/office/drawing/2014/main" id="{8BD6137B-ED38-40F9-BE2A-909E10029B14}"/>
              </a:ext>
            </a:extLst>
          </p:cNvPr>
          <p:cNvSpPr txBox="1"/>
          <p:nvPr/>
        </p:nvSpPr>
        <p:spPr>
          <a:xfrm>
            <a:off x="1835696" y="6543572"/>
            <a:ext cx="1305165" cy="261610"/>
          </a:xfrm>
          <a:prstGeom prst="rect">
            <a:avLst/>
          </a:prstGeom>
          <a:noFill/>
        </p:spPr>
        <p:txBody>
          <a:bodyPr wrap="none" rtlCol="0">
            <a:spAutoFit/>
          </a:bodyPr>
          <a:lstStyle/>
          <a:p>
            <a:r>
              <a:rPr lang="de-DE" sz="1100" dirty="0"/>
              <a:t>Quelle: Accenture</a:t>
            </a:r>
          </a:p>
        </p:txBody>
      </p:sp>
    </p:spTree>
    <p:extLst>
      <p:ext uri="{BB962C8B-B14F-4D97-AF65-F5344CB8AC3E}">
        <p14:creationId xmlns:p14="http://schemas.microsoft.com/office/powerpoint/2010/main" val="16187637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4491D8-E778-429D-9E23-95695C8378A3}"/>
              </a:ext>
            </a:extLst>
          </p:cNvPr>
          <p:cNvSpPr>
            <a:spLocks noGrp="1"/>
          </p:cNvSpPr>
          <p:nvPr>
            <p:ph type="title"/>
          </p:nvPr>
        </p:nvSpPr>
        <p:spPr/>
        <p:txBody>
          <a:bodyPr/>
          <a:lstStyle/>
          <a:p>
            <a:r>
              <a:rPr lang="de-DE" dirty="0"/>
              <a:t>Chinese Room Experiment</a:t>
            </a:r>
          </a:p>
        </p:txBody>
      </p:sp>
      <p:sp>
        <p:nvSpPr>
          <p:cNvPr id="3" name="Fußzeilenplatzhalter 2">
            <a:extLst>
              <a:ext uri="{FF2B5EF4-FFF2-40B4-BE49-F238E27FC236}">
                <a16:creationId xmlns:a16="http://schemas.microsoft.com/office/drawing/2014/main" id="{53078D3F-3017-4925-A195-4169EC4B2FE9}"/>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549A4E17-06AA-4E76-979F-47FBB389FAF5}"/>
              </a:ext>
            </a:extLst>
          </p:cNvPr>
          <p:cNvSpPr>
            <a:spLocks noGrp="1"/>
          </p:cNvSpPr>
          <p:nvPr>
            <p:ph type="sldNum" sz="quarter" idx="12"/>
          </p:nvPr>
        </p:nvSpPr>
        <p:spPr/>
        <p:txBody>
          <a:bodyPr/>
          <a:lstStyle/>
          <a:p>
            <a:fld id="{5B8D295E-2D21-41F0-8970-A01454D50813}" type="slidenum">
              <a:rPr lang="de-DE" smtClean="0"/>
              <a:pPr/>
              <a:t>7</a:t>
            </a:fld>
            <a:endParaRPr lang="de-DE" dirty="0"/>
          </a:p>
        </p:txBody>
      </p:sp>
      <p:sp>
        <p:nvSpPr>
          <p:cNvPr id="5" name="Untertitel 4">
            <a:extLst>
              <a:ext uri="{FF2B5EF4-FFF2-40B4-BE49-F238E27FC236}">
                <a16:creationId xmlns:a16="http://schemas.microsoft.com/office/drawing/2014/main" id="{FFFCF981-015A-4119-AD9A-BD638EBB4C48}"/>
              </a:ext>
            </a:extLst>
          </p:cNvPr>
          <p:cNvSpPr>
            <a:spLocks noGrp="1"/>
          </p:cNvSpPr>
          <p:nvPr>
            <p:ph type="subTitle" idx="1"/>
          </p:nvPr>
        </p:nvSpPr>
        <p:spPr>
          <a:xfrm>
            <a:off x="179512" y="2852936"/>
            <a:ext cx="8784976" cy="504056"/>
          </a:xfrm>
        </p:spPr>
        <p:txBody>
          <a:bodyPr/>
          <a:lstStyle/>
          <a:p>
            <a:r>
              <a:rPr lang="de-DE" dirty="0">
                <a:hlinkClick r:id="rId2"/>
              </a:rPr>
              <a:t>https://www.youtube.com/watch?v=D0MD4sRHj1M</a:t>
            </a:r>
            <a:endParaRPr lang="de-DE" dirty="0"/>
          </a:p>
        </p:txBody>
      </p:sp>
    </p:spTree>
    <p:extLst>
      <p:ext uri="{BB962C8B-B14F-4D97-AF65-F5344CB8AC3E}">
        <p14:creationId xmlns:p14="http://schemas.microsoft.com/office/powerpoint/2010/main" val="36442127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02967-6182-46D4-86FD-F309F6FD101F}"/>
              </a:ext>
            </a:extLst>
          </p:cNvPr>
          <p:cNvSpPr>
            <a:spLocks noGrp="1"/>
          </p:cNvSpPr>
          <p:nvPr>
            <p:ph type="title"/>
          </p:nvPr>
        </p:nvSpPr>
        <p:spPr/>
        <p:txBody>
          <a:bodyPr/>
          <a:lstStyle/>
          <a:p>
            <a:r>
              <a:rPr lang="de-DE" dirty="0"/>
              <a:t>Human </a:t>
            </a:r>
            <a:r>
              <a:rPr lang="de-DE" dirty="0" err="1"/>
              <a:t>capabilities</a:t>
            </a:r>
            <a:r>
              <a:rPr lang="de-DE" dirty="0"/>
              <a:t> – „</a:t>
            </a:r>
            <a:r>
              <a:rPr lang="de-DE" dirty="0" err="1"/>
              <a:t>speak</a:t>
            </a:r>
            <a:r>
              <a:rPr lang="de-DE" dirty="0"/>
              <a:t> and listen“</a:t>
            </a:r>
          </a:p>
        </p:txBody>
      </p:sp>
      <p:sp>
        <p:nvSpPr>
          <p:cNvPr id="3" name="Fußzeilenplatzhalter 2">
            <a:extLst>
              <a:ext uri="{FF2B5EF4-FFF2-40B4-BE49-F238E27FC236}">
                <a16:creationId xmlns:a16="http://schemas.microsoft.com/office/drawing/2014/main" id="{D4765E8B-D7D8-4DA3-AE2D-D40677D9A732}"/>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D4E0AFEA-8018-4AFF-A498-0AAC5A4DF0BD}"/>
              </a:ext>
            </a:extLst>
          </p:cNvPr>
          <p:cNvSpPr>
            <a:spLocks noGrp="1"/>
          </p:cNvSpPr>
          <p:nvPr>
            <p:ph type="sldNum" sz="quarter" idx="12"/>
          </p:nvPr>
        </p:nvSpPr>
        <p:spPr/>
        <p:txBody>
          <a:bodyPr/>
          <a:lstStyle/>
          <a:p>
            <a:fld id="{5B8D295E-2D21-41F0-8970-A01454D50813}" type="slidenum">
              <a:rPr lang="de-DE" smtClean="0"/>
              <a:pPr/>
              <a:t>8</a:t>
            </a:fld>
            <a:endParaRPr lang="de-DE" dirty="0"/>
          </a:p>
        </p:txBody>
      </p:sp>
      <p:sp>
        <p:nvSpPr>
          <p:cNvPr id="7" name="Ellipse 6">
            <a:extLst>
              <a:ext uri="{FF2B5EF4-FFF2-40B4-BE49-F238E27FC236}">
                <a16:creationId xmlns:a16="http://schemas.microsoft.com/office/drawing/2014/main" id="{40FF7DA5-B111-439C-BB97-68CD03360EED}"/>
              </a:ext>
            </a:extLst>
          </p:cNvPr>
          <p:cNvSpPr/>
          <p:nvPr/>
        </p:nvSpPr>
        <p:spPr>
          <a:xfrm>
            <a:off x="3851532" y="1112305"/>
            <a:ext cx="936104" cy="5040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AI</a:t>
            </a:r>
          </a:p>
        </p:txBody>
      </p:sp>
      <p:sp>
        <p:nvSpPr>
          <p:cNvPr id="12" name="Ellipse 11">
            <a:extLst>
              <a:ext uri="{FF2B5EF4-FFF2-40B4-BE49-F238E27FC236}">
                <a16:creationId xmlns:a16="http://schemas.microsoft.com/office/drawing/2014/main" id="{9D6D5301-F22E-4882-B8CB-83524CE686E8}"/>
              </a:ext>
            </a:extLst>
          </p:cNvPr>
          <p:cNvSpPr/>
          <p:nvPr/>
        </p:nvSpPr>
        <p:spPr>
          <a:xfrm>
            <a:off x="4572000" y="3062311"/>
            <a:ext cx="1498942" cy="57606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Statistical Learning</a:t>
            </a:r>
          </a:p>
        </p:txBody>
      </p:sp>
      <p:sp>
        <p:nvSpPr>
          <p:cNvPr id="17" name="Ellipse 16">
            <a:extLst>
              <a:ext uri="{FF2B5EF4-FFF2-40B4-BE49-F238E27FC236}">
                <a16:creationId xmlns:a16="http://schemas.microsoft.com/office/drawing/2014/main" id="{8D107106-1372-4EAC-9BED-FBC91E878D62}"/>
              </a:ext>
            </a:extLst>
          </p:cNvPr>
          <p:cNvSpPr/>
          <p:nvPr/>
        </p:nvSpPr>
        <p:spPr>
          <a:xfrm>
            <a:off x="3923928" y="4194056"/>
            <a:ext cx="140984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Speech Recognition</a:t>
            </a:r>
          </a:p>
        </p:txBody>
      </p:sp>
      <p:cxnSp>
        <p:nvCxnSpPr>
          <p:cNvPr id="38" name="Gerader Verbinder 37">
            <a:extLst>
              <a:ext uri="{FF2B5EF4-FFF2-40B4-BE49-F238E27FC236}">
                <a16:creationId xmlns:a16="http://schemas.microsoft.com/office/drawing/2014/main" id="{CD190CCF-62B5-4FBA-AC7C-FC2A2F406943}"/>
              </a:ext>
            </a:extLst>
          </p:cNvPr>
          <p:cNvCxnSpPr>
            <a:cxnSpLocks/>
          </p:cNvCxnSpPr>
          <p:nvPr/>
        </p:nvCxnSpPr>
        <p:spPr>
          <a:xfrm flipH="1">
            <a:off x="4787636"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A3FA429C-7E76-4B13-B676-59ED41AAF24A}"/>
              </a:ext>
            </a:extLst>
          </p:cNvPr>
          <p:cNvSpPr/>
          <p:nvPr/>
        </p:nvSpPr>
        <p:spPr>
          <a:xfrm>
            <a:off x="5536446" y="4194056"/>
            <a:ext cx="1051778" cy="4320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NLP</a:t>
            </a:r>
          </a:p>
        </p:txBody>
      </p:sp>
      <p:cxnSp>
        <p:nvCxnSpPr>
          <p:cNvPr id="31" name="Gerader Verbinder 30">
            <a:extLst>
              <a:ext uri="{FF2B5EF4-FFF2-40B4-BE49-F238E27FC236}">
                <a16:creationId xmlns:a16="http://schemas.microsoft.com/office/drawing/2014/main" id="{772B819E-156B-4022-9F8F-EDA859738FCC}"/>
              </a:ext>
            </a:extLst>
          </p:cNvPr>
          <p:cNvCxnSpPr/>
          <p:nvPr/>
        </p:nvCxnSpPr>
        <p:spPr>
          <a:xfrm>
            <a:off x="5724128" y="3789040"/>
            <a:ext cx="144016" cy="2880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4632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EA68E3-576B-4827-AD7E-9327B89E72AF}"/>
              </a:ext>
            </a:extLst>
          </p:cNvPr>
          <p:cNvSpPr>
            <a:spLocks noGrp="1"/>
          </p:cNvSpPr>
          <p:nvPr>
            <p:ph type="title"/>
          </p:nvPr>
        </p:nvSpPr>
        <p:spPr/>
        <p:txBody>
          <a:bodyPr/>
          <a:lstStyle/>
          <a:p>
            <a:r>
              <a:rPr lang="de-DE" dirty="0"/>
              <a:t>Statistical Learning</a:t>
            </a:r>
          </a:p>
        </p:txBody>
      </p:sp>
      <p:sp>
        <p:nvSpPr>
          <p:cNvPr id="3" name="Fußzeilenplatzhalter 2">
            <a:extLst>
              <a:ext uri="{FF2B5EF4-FFF2-40B4-BE49-F238E27FC236}">
                <a16:creationId xmlns:a16="http://schemas.microsoft.com/office/drawing/2014/main" id="{A974BB42-1BE0-4D46-9130-E6F90035AA9A}"/>
              </a:ext>
            </a:extLst>
          </p:cNvPr>
          <p:cNvSpPr>
            <a:spLocks noGrp="1"/>
          </p:cNvSpPr>
          <p:nvPr>
            <p:ph type="ftr" sz="quarter" idx="11"/>
          </p:nvPr>
        </p:nvSpPr>
        <p:spPr/>
        <p:txBody>
          <a:bodyPr/>
          <a:lstStyle/>
          <a:p>
            <a:r>
              <a:rPr lang="de-DE"/>
              <a:t>Prof. Dr. Dieter Greipl</a:t>
            </a:r>
            <a:endParaRPr lang="de-DE" dirty="0"/>
          </a:p>
        </p:txBody>
      </p:sp>
      <p:sp>
        <p:nvSpPr>
          <p:cNvPr id="4" name="Foliennummernplatzhalter 3">
            <a:extLst>
              <a:ext uri="{FF2B5EF4-FFF2-40B4-BE49-F238E27FC236}">
                <a16:creationId xmlns:a16="http://schemas.microsoft.com/office/drawing/2014/main" id="{27179609-948A-47D9-8132-AB5DD8695C26}"/>
              </a:ext>
            </a:extLst>
          </p:cNvPr>
          <p:cNvSpPr>
            <a:spLocks noGrp="1"/>
          </p:cNvSpPr>
          <p:nvPr>
            <p:ph type="sldNum" sz="quarter" idx="12"/>
          </p:nvPr>
        </p:nvSpPr>
        <p:spPr/>
        <p:txBody>
          <a:bodyPr/>
          <a:lstStyle/>
          <a:p>
            <a:fld id="{5B8D295E-2D21-41F0-8970-A01454D50813}" type="slidenum">
              <a:rPr lang="de-DE" smtClean="0"/>
              <a:pPr/>
              <a:t>9</a:t>
            </a:fld>
            <a:endParaRPr lang="de-DE" dirty="0"/>
          </a:p>
        </p:txBody>
      </p:sp>
      <p:sp>
        <p:nvSpPr>
          <p:cNvPr id="5" name="Untertitel 4">
            <a:extLst>
              <a:ext uri="{FF2B5EF4-FFF2-40B4-BE49-F238E27FC236}">
                <a16:creationId xmlns:a16="http://schemas.microsoft.com/office/drawing/2014/main" id="{B689AF06-931A-4964-9710-BAC5A0F83E44}"/>
              </a:ext>
            </a:extLst>
          </p:cNvPr>
          <p:cNvSpPr>
            <a:spLocks noGrp="1"/>
          </p:cNvSpPr>
          <p:nvPr>
            <p:ph type="subTitle" idx="1"/>
          </p:nvPr>
        </p:nvSpPr>
        <p:spPr>
          <a:xfrm>
            <a:off x="179512" y="1052736"/>
            <a:ext cx="8784976" cy="1224136"/>
          </a:xfrm>
        </p:spPr>
        <p:txBody>
          <a:bodyPr/>
          <a:lstStyle/>
          <a:p>
            <a:r>
              <a:rPr lang="de-DE" dirty="0"/>
              <a:t>Create a </a:t>
            </a:r>
            <a:r>
              <a:rPr lang="de-DE" dirty="0" err="1"/>
              <a:t>model</a:t>
            </a:r>
            <a:r>
              <a:rPr lang="de-DE" dirty="0"/>
              <a:t>, </a:t>
            </a:r>
            <a:r>
              <a:rPr lang="de-DE" dirty="0" err="1"/>
              <a:t>that</a:t>
            </a:r>
            <a:r>
              <a:rPr lang="de-DE" dirty="0"/>
              <a:t> </a:t>
            </a:r>
            <a:r>
              <a:rPr lang="de-DE" dirty="0" err="1"/>
              <a:t>learns</a:t>
            </a:r>
            <a:r>
              <a:rPr lang="de-DE" dirty="0"/>
              <a:t> </a:t>
            </a:r>
            <a:r>
              <a:rPr lang="de-DE" dirty="0" err="1"/>
              <a:t>how</a:t>
            </a:r>
            <a:r>
              <a:rPr lang="de-DE" dirty="0"/>
              <a:t> </a:t>
            </a:r>
            <a:r>
              <a:rPr lang="de-DE" dirty="0" err="1"/>
              <a:t>to</a:t>
            </a:r>
            <a:r>
              <a:rPr lang="de-DE" dirty="0"/>
              <a:t> </a:t>
            </a:r>
            <a:r>
              <a:rPr lang="de-DE" dirty="0" err="1"/>
              <a:t>combine</a:t>
            </a:r>
            <a:r>
              <a:rPr lang="de-DE" dirty="0"/>
              <a:t> </a:t>
            </a:r>
            <a:r>
              <a:rPr lang="de-DE" dirty="0" err="1"/>
              <a:t>input</a:t>
            </a:r>
            <a:r>
              <a:rPr lang="de-DE" dirty="0"/>
              <a:t> </a:t>
            </a:r>
            <a:r>
              <a:rPr lang="de-DE" dirty="0" err="1"/>
              <a:t>to</a:t>
            </a:r>
            <a:r>
              <a:rPr lang="de-DE" dirty="0"/>
              <a:t> </a:t>
            </a:r>
            <a:r>
              <a:rPr lang="de-DE" dirty="0" err="1"/>
              <a:t>produce</a:t>
            </a:r>
            <a:r>
              <a:rPr lang="de-DE" dirty="0"/>
              <a:t> </a:t>
            </a:r>
            <a:r>
              <a:rPr lang="de-DE" dirty="0" err="1"/>
              <a:t>meaningful</a:t>
            </a:r>
            <a:r>
              <a:rPr lang="de-DE" dirty="0"/>
              <a:t> </a:t>
            </a:r>
            <a:r>
              <a:rPr lang="de-DE" dirty="0" err="1"/>
              <a:t>output</a:t>
            </a:r>
            <a:r>
              <a:rPr lang="de-DE" dirty="0"/>
              <a:t> on </a:t>
            </a:r>
            <a:r>
              <a:rPr lang="de-DE" dirty="0" err="1"/>
              <a:t>never</a:t>
            </a:r>
            <a:r>
              <a:rPr lang="de-DE" dirty="0"/>
              <a:t>-</a:t>
            </a:r>
            <a:r>
              <a:rPr lang="de-DE" dirty="0" err="1"/>
              <a:t>before</a:t>
            </a:r>
            <a:r>
              <a:rPr lang="de-DE" dirty="0"/>
              <a:t>-seen </a:t>
            </a:r>
            <a:r>
              <a:rPr lang="de-DE" dirty="0" err="1"/>
              <a:t>data</a:t>
            </a:r>
            <a:r>
              <a:rPr lang="de-DE" dirty="0"/>
              <a:t>. This </a:t>
            </a:r>
            <a:r>
              <a:rPr lang="de-DE" dirty="0" err="1"/>
              <a:t>is</a:t>
            </a:r>
            <a:r>
              <a:rPr lang="de-DE" dirty="0"/>
              <a:t> </a:t>
            </a:r>
            <a:r>
              <a:rPr lang="de-DE" dirty="0" err="1"/>
              <a:t>done</a:t>
            </a:r>
            <a:r>
              <a:rPr lang="de-DE" dirty="0"/>
              <a:t> </a:t>
            </a:r>
            <a:r>
              <a:rPr lang="de-DE" dirty="0" err="1"/>
              <a:t>using</a:t>
            </a:r>
            <a:r>
              <a:rPr lang="de-DE" dirty="0"/>
              <a:t> </a:t>
            </a:r>
            <a:r>
              <a:rPr lang="de-DE" dirty="0" err="1"/>
              <a:t>methods</a:t>
            </a:r>
            <a:r>
              <a:rPr lang="de-DE" dirty="0"/>
              <a:t> </a:t>
            </a:r>
            <a:r>
              <a:rPr lang="de-DE" dirty="0" err="1"/>
              <a:t>of</a:t>
            </a:r>
            <a:r>
              <a:rPr lang="de-DE" dirty="0"/>
              <a:t> </a:t>
            </a:r>
            <a:r>
              <a:rPr lang="de-DE" dirty="0" err="1"/>
              <a:t>statistics</a:t>
            </a:r>
            <a:r>
              <a:rPr lang="de-DE" dirty="0"/>
              <a:t> and </a:t>
            </a:r>
            <a:r>
              <a:rPr lang="de-DE" dirty="0" err="1"/>
              <a:t>functional</a:t>
            </a:r>
            <a:r>
              <a:rPr lang="de-DE" dirty="0"/>
              <a:t> </a:t>
            </a:r>
            <a:r>
              <a:rPr lang="de-DE" dirty="0" err="1"/>
              <a:t>analysis</a:t>
            </a:r>
            <a:r>
              <a:rPr lang="de-DE" dirty="0"/>
              <a:t>.</a:t>
            </a:r>
          </a:p>
          <a:p>
            <a:endParaRPr lang="de-DE" dirty="0"/>
          </a:p>
          <a:p>
            <a:endParaRPr lang="de-DE" dirty="0"/>
          </a:p>
          <a:p>
            <a:endParaRPr lang="de-DE" dirty="0"/>
          </a:p>
          <a:p>
            <a:endParaRPr lang="de-DE" dirty="0"/>
          </a:p>
          <a:p>
            <a:endParaRPr lang="de-DE" dirty="0"/>
          </a:p>
        </p:txBody>
      </p: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DD6FDAF8-8507-43B5-922E-81BBD463D128}"/>
                  </a:ext>
                </a:extLst>
              </p:cNvPr>
              <p:cNvSpPr txBox="1"/>
              <p:nvPr/>
            </p:nvSpPr>
            <p:spPr>
              <a:xfrm>
                <a:off x="296809" y="2805773"/>
                <a:ext cx="8697817" cy="2862322"/>
              </a:xfrm>
              <a:prstGeom prst="rect">
                <a:avLst/>
              </a:prstGeom>
              <a:noFill/>
            </p:spPr>
            <p:txBody>
              <a:bodyPr wrap="square" rtlCol="0">
                <a:spAutoFit/>
              </a:bodyPr>
              <a:lstStyle/>
              <a:p>
                <a:r>
                  <a:rPr lang="de-DE" dirty="0">
                    <a:latin typeface="Calibri" panose="020F0502020204030204" pitchFamily="34" charset="0"/>
                  </a:rPr>
                  <a:t>Model:</a:t>
                </a:r>
              </a:p>
              <a:p>
                <a14:m>
                  <m:oMath xmlns:m="http://schemas.openxmlformats.org/officeDocument/2006/math">
                    <m:r>
                      <m:rPr>
                        <m:sty m:val="p"/>
                      </m:rPr>
                      <a:rPr lang="de-DE">
                        <a:latin typeface="Cambria Math" panose="02040503050406030204" pitchFamily="18" charset="0"/>
                      </a:rPr>
                      <m:t>x</m:t>
                    </m:r>
                    <m:r>
                      <a:rPr lang="de-DE" b="0" i="0"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1</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𝑛</m:t>
                        </m:r>
                      </m:sub>
                    </m:sSub>
                    <m:r>
                      <a:rPr lang="de-DE" b="0" i="1" smtClean="0">
                        <a:latin typeface="Cambria Math" panose="02040503050406030204" pitchFamily="18" charset="0"/>
                      </a:rPr>
                      <m:t>)</m:t>
                    </m:r>
                  </m:oMath>
                </a14:m>
                <a:r>
                  <a:rPr lang="de-DE" b="0" dirty="0">
                    <a:latin typeface="Calibri" panose="020F0502020204030204" pitchFamily="34" charset="0"/>
                  </a:rPr>
                  <a:t> , the </a:t>
                </a:r>
                <a:r>
                  <a:rPr lang="de-DE" b="0" dirty="0" err="1">
                    <a:latin typeface="Calibri" panose="020F0502020204030204" pitchFamily="34" charset="0"/>
                  </a:rPr>
                  <a:t>sequence</a:t>
                </a:r>
                <a:r>
                  <a:rPr lang="de-DE" b="0" dirty="0">
                    <a:latin typeface="Calibri" panose="020F0502020204030204" pitchFamily="34" charset="0"/>
                  </a:rPr>
                  <a:t> </a:t>
                </a:r>
                <a:r>
                  <a:rPr lang="de-DE" b="0" dirty="0" err="1">
                    <a:latin typeface="Calibri" panose="020F0502020204030204" pitchFamily="34" charset="0"/>
                  </a:rPr>
                  <a:t>of</a:t>
                </a:r>
                <a:r>
                  <a:rPr lang="de-DE" b="0" dirty="0">
                    <a:latin typeface="Calibri" panose="020F0502020204030204" pitchFamily="34" charset="0"/>
                  </a:rPr>
                  <a:t> </a:t>
                </a:r>
                <a:r>
                  <a:rPr lang="de-DE" b="0" dirty="0" err="1">
                    <a:latin typeface="Calibri" panose="020F0502020204030204" pitchFamily="34" charset="0"/>
                  </a:rPr>
                  <a:t>words</a:t>
                </a:r>
                <a:r>
                  <a:rPr lang="de-DE" b="0" dirty="0">
                    <a:latin typeface="Calibri" panose="020F0502020204030204" pitchFamily="34" charset="0"/>
                  </a:rPr>
                  <a:t> in E-Mail X</a:t>
                </a:r>
              </a:p>
              <a:p>
                <a14:m>
                  <m:oMath xmlns:m="http://schemas.openxmlformats.org/officeDocument/2006/math">
                    <m:r>
                      <m:rPr>
                        <m:sty m:val="p"/>
                      </m:rPr>
                      <a:rPr lang="de-DE" b="0" i="0" smtClean="0">
                        <a:latin typeface="Cambria Math" panose="02040503050406030204" pitchFamily="18" charset="0"/>
                      </a:rPr>
                      <m:t>y</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𝑠𝑝𝑎𝑚</m:t>
                        </m:r>
                        <m:r>
                          <a:rPr lang="de-DE" b="0" i="1" smtClean="0">
                            <a:latin typeface="Cambria Math" panose="02040503050406030204" pitchFamily="18" charset="0"/>
                          </a:rPr>
                          <m:t>, </m:t>
                        </m:r>
                        <m:r>
                          <a:rPr lang="de-DE" b="0" i="1" smtClean="0">
                            <a:latin typeface="Cambria Math" panose="02040503050406030204" pitchFamily="18" charset="0"/>
                          </a:rPr>
                          <m:t>𝑛𝑜𝑠𝑝𝑎𝑚</m:t>
                        </m:r>
                      </m:e>
                    </m:d>
                    <m:r>
                      <a:rPr lang="de-DE" b="0" i="0" smtClean="0">
                        <a:latin typeface="Cambria Math" panose="02040503050406030204" pitchFamily="18" charset="0"/>
                      </a:rPr>
                      <m:t>,</m:t>
                    </m:r>
                  </m:oMath>
                </a14:m>
                <a:r>
                  <a:rPr lang="de-DE" b="0" dirty="0">
                    <a:latin typeface="Calibri" panose="020F0502020204030204" pitchFamily="34" charset="0"/>
                  </a:rPr>
                  <a:t> </a:t>
                </a:r>
                <a:r>
                  <a:rPr lang="de-DE" b="0" dirty="0" err="1">
                    <a:latin typeface="Calibri" panose="020F0502020204030204" pitchFamily="34" charset="0"/>
                  </a:rPr>
                  <a:t>the</a:t>
                </a:r>
                <a:r>
                  <a:rPr lang="de-DE" b="0" dirty="0">
                    <a:latin typeface="Calibri" panose="020F0502020204030204" pitchFamily="34" charset="0"/>
                  </a:rPr>
                  <a:t> possible </a:t>
                </a:r>
                <a:r>
                  <a:rPr lang="de-DE" b="0" dirty="0" err="1">
                    <a:latin typeface="Calibri" panose="020F0502020204030204" pitchFamily="34" charset="0"/>
                  </a:rPr>
                  <a:t>results</a:t>
                </a:r>
                <a:r>
                  <a:rPr lang="de-DE" b="0" dirty="0">
                    <a:latin typeface="Calibri" panose="020F0502020204030204" pitchFamily="34" charset="0"/>
                  </a:rPr>
                  <a:t> </a:t>
                </a:r>
                <a:r>
                  <a:rPr lang="de-DE" b="0" dirty="0" err="1">
                    <a:latin typeface="Calibri" panose="020F0502020204030204" pitchFamily="34" charset="0"/>
                  </a:rPr>
                  <a:t>of</a:t>
                </a:r>
                <a:r>
                  <a:rPr lang="de-DE" b="0" dirty="0">
                    <a:latin typeface="Calibri" panose="020F0502020204030204" pitchFamily="34" charset="0"/>
                  </a:rPr>
                  <a:t> </a:t>
                </a:r>
                <a:r>
                  <a:rPr lang="de-DE" b="0" dirty="0" err="1">
                    <a:latin typeface="Calibri" panose="020F0502020204030204" pitchFamily="34" charset="0"/>
                  </a:rPr>
                  <a:t>the</a:t>
                </a:r>
                <a:r>
                  <a:rPr lang="de-DE" b="0" dirty="0">
                    <a:latin typeface="Calibri" panose="020F0502020204030204" pitchFamily="34" charset="0"/>
                  </a:rPr>
                  <a:t> spam-</a:t>
                </a:r>
                <a:r>
                  <a:rPr lang="de-DE" b="0" dirty="0" err="1">
                    <a:latin typeface="Calibri" panose="020F0502020204030204" pitchFamily="34" charset="0"/>
                  </a:rPr>
                  <a:t>classifier</a:t>
                </a:r>
                <a:r>
                  <a:rPr lang="de-DE" b="0" dirty="0">
                    <a:latin typeface="Calibri" panose="020F0502020204030204" pitchFamily="34" charset="0"/>
                  </a:rPr>
                  <a:t>.</a:t>
                </a:r>
              </a:p>
              <a:p>
                <a:endParaRPr lang="de-DE" dirty="0">
                  <a:latin typeface="Calibri" panose="020F0502020204030204" pitchFamily="34" charset="0"/>
                </a:endParaRPr>
              </a:p>
              <a:p>
                <a:r>
                  <a:rPr lang="de-DE" b="0" dirty="0">
                    <a:latin typeface="Calibri" panose="020F0502020204030204" pitchFamily="34" charset="0"/>
                  </a:rPr>
                  <a:t>Problem:</a:t>
                </a:r>
              </a:p>
              <a:p>
                <a:r>
                  <a:rPr lang="de-DE" b="0" dirty="0" err="1">
                    <a:latin typeface="Calibri" panose="020F0502020204030204" pitchFamily="34" charset="0"/>
                  </a:rPr>
                  <a:t>Develop</a:t>
                </a:r>
                <a:r>
                  <a:rPr lang="de-DE" b="0" dirty="0">
                    <a:latin typeface="Calibri" panose="020F0502020204030204" pitchFamily="34" charset="0"/>
                  </a:rPr>
                  <a:t> </a:t>
                </a:r>
                <a:r>
                  <a:rPr lang="de-DE" b="0" dirty="0" err="1">
                    <a:latin typeface="Calibri" panose="020F0502020204030204" pitchFamily="34" charset="0"/>
                  </a:rPr>
                  <a:t>Algorithm</a:t>
                </a:r>
                <a:r>
                  <a:rPr lang="de-DE" b="0" dirty="0">
                    <a:latin typeface="Calibri" panose="020F0502020204030204" pitchFamily="34" charset="0"/>
                  </a:rPr>
                  <a:t> </a:t>
                </a:r>
                <a14:m>
                  <m:oMath xmlns:m="http://schemas.openxmlformats.org/officeDocument/2006/math">
                    <m:r>
                      <a:rPr lang="de-DE" b="0" i="1" smtClean="0">
                        <a:latin typeface="Cambria Math" panose="02040503050406030204" pitchFamily="18" charset="0"/>
                      </a:rPr>
                      <m:t>𝐶</m:t>
                    </m:r>
                  </m:oMath>
                </a14:m>
                <a:r>
                  <a:rPr lang="de-DE" b="0" dirty="0">
                    <a:latin typeface="Calibri" panose="020F0502020204030204" pitchFamily="34" charset="0"/>
                  </a:rPr>
                  <a:t> </a:t>
                </a:r>
                <a:r>
                  <a:rPr lang="de-DE" b="0" dirty="0" err="1">
                    <a:latin typeface="Calibri" panose="020F0502020204030204" pitchFamily="34" charset="0"/>
                  </a:rPr>
                  <a:t>which</a:t>
                </a:r>
                <a:r>
                  <a:rPr lang="de-DE" b="0" dirty="0">
                    <a:latin typeface="Calibri" panose="020F0502020204030204" pitchFamily="34" charset="0"/>
                  </a:rPr>
                  <a:t> </a:t>
                </a:r>
                <a:r>
                  <a:rPr lang="de-DE" b="0" dirty="0" err="1">
                    <a:latin typeface="Calibri" panose="020F0502020204030204" pitchFamily="34" charset="0"/>
                  </a:rPr>
                  <a:t>takes</a:t>
                </a:r>
                <a:r>
                  <a:rPr lang="de-DE" b="0" dirty="0">
                    <a:latin typeface="Calibri" panose="020F0502020204030204" pitchFamily="34" charset="0"/>
                  </a:rPr>
                  <a:t>  </a:t>
                </a:r>
                <a:r>
                  <a:rPr lang="de-DE" b="0" dirty="0" err="1">
                    <a:latin typeface="Calibri" panose="020F0502020204030204" pitchFamily="34" charset="0"/>
                  </a:rPr>
                  <a:t>any</a:t>
                </a:r>
                <a:r>
                  <a:rPr lang="de-DE" b="0" dirty="0">
                    <a:latin typeface="Calibri" panose="020F0502020204030204" pitchFamily="34" charset="0"/>
                  </a:rPr>
                  <a:t> mail </a:t>
                </a:r>
                <a14:m>
                  <m:oMath xmlns:m="http://schemas.openxmlformats.org/officeDocument/2006/math">
                    <m:r>
                      <a:rPr lang="de-DE" b="0" i="1" smtClean="0">
                        <a:latin typeface="Cambria Math" panose="02040503050406030204" pitchFamily="18" charset="0"/>
                      </a:rPr>
                      <m:t>𝑥</m:t>
                    </m:r>
                  </m:oMath>
                </a14:m>
                <a:r>
                  <a:rPr lang="de-DE" b="0" dirty="0">
                    <a:latin typeface="Calibri" panose="020F0502020204030204" pitchFamily="34" charset="0"/>
                  </a:rPr>
                  <a:t> </a:t>
                </a:r>
                <a:r>
                  <a:rPr lang="de-DE" b="0" dirty="0" err="1">
                    <a:latin typeface="Calibri" panose="020F0502020204030204" pitchFamily="34" charset="0"/>
                  </a:rPr>
                  <a:t>as</a:t>
                </a:r>
                <a:r>
                  <a:rPr lang="de-DE" b="0" dirty="0">
                    <a:latin typeface="Calibri" panose="020F0502020204030204" pitchFamily="34" charset="0"/>
                  </a:rPr>
                  <a:t> an </a:t>
                </a:r>
                <a:r>
                  <a:rPr lang="de-DE" b="0" dirty="0" err="1">
                    <a:latin typeface="Calibri" panose="020F0502020204030204" pitchFamily="34" charset="0"/>
                  </a:rPr>
                  <a:t>input</a:t>
                </a:r>
                <a:r>
                  <a:rPr lang="de-DE" b="0" dirty="0">
                    <a:latin typeface="Calibri" panose="020F0502020204030204" pitchFamily="34" charset="0"/>
                  </a:rPr>
                  <a:t> and </a:t>
                </a:r>
                <a:r>
                  <a:rPr lang="de-DE" b="0" dirty="0" err="1">
                    <a:latin typeface="Calibri" panose="020F0502020204030204" pitchFamily="34" charset="0"/>
                  </a:rPr>
                  <a:t>computes</a:t>
                </a:r>
                <a:r>
                  <a:rPr lang="de-DE" b="0" dirty="0">
                    <a:latin typeface="Calibri" panose="020F0502020204030204" pitchFamily="34" charset="0"/>
                  </a:rPr>
                  <a:t> </a:t>
                </a:r>
                <a:r>
                  <a:rPr lang="de-DE" b="0" dirty="0" err="1">
                    <a:latin typeface="Calibri" panose="020F0502020204030204" pitchFamily="34" charset="0"/>
                  </a:rPr>
                  <a:t>wether</a:t>
                </a:r>
                <a:r>
                  <a:rPr lang="de-DE" b="0" dirty="0">
                    <a:latin typeface="Calibri" panose="020F0502020204030204" pitchFamily="34" charset="0"/>
                  </a:rPr>
                  <a:t> </a:t>
                </a:r>
                <a14:m>
                  <m:oMath xmlns:m="http://schemas.openxmlformats.org/officeDocument/2006/math">
                    <m:r>
                      <a:rPr lang="de-DE" b="0" i="1" smtClean="0">
                        <a:latin typeface="Cambria Math" panose="02040503050406030204" pitchFamily="18" charset="0"/>
                      </a:rPr>
                      <m:t>𝑥</m:t>
                    </m:r>
                  </m:oMath>
                </a14:m>
                <a:r>
                  <a:rPr lang="de-DE" b="0" dirty="0">
                    <a:latin typeface="Calibri" panose="020F0502020204030204" pitchFamily="34" charset="0"/>
                  </a:rPr>
                  <a:t> </a:t>
                </a:r>
                <a:r>
                  <a:rPr lang="de-DE" b="0" dirty="0" err="1">
                    <a:latin typeface="Calibri" panose="020F0502020204030204" pitchFamily="34" charset="0"/>
                  </a:rPr>
                  <a:t>is</a:t>
                </a:r>
                <a:r>
                  <a:rPr lang="de-DE" b="0" dirty="0">
                    <a:latin typeface="Calibri" panose="020F0502020204030204" pitchFamily="34" charset="0"/>
                  </a:rPr>
                  <a:t> </a:t>
                </a:r>
                <a:r>
                  <a:rPr lang="de-DE" b="0" i="1" dirty="0" err="1">
                    <a:latin typeface="Calibri" panose="020F0502020204030204" pitchFamily="34" charset="0"/>
                  </a:rPr>
                  <a:t>spam</a:t>
                </a:r>
                <a:r>
                  <a:rPr lang="de-DE" b="0" dirty="0">
                    <a:latin typeface="Calibri" panose="020F0502020204030204" pitchFamily="34" charset="0"/>
                  </a:rPr>
                  <a:t> </a:t>
                </a:r>
                <a:r>
                  <a:rPr lang="de-DE" b="0" dirty="0" err="1">
                    <a:latin typeface="Calibri" panose="020F0502020204030204" pitchFamily="34" charset="0"/>
                  </a:rPr>
                  <a:t>or</a:t>
                </a:r>
                <a:r>
                  <a:rPr lang="de-DE" b="0" dirty="0">
                    <a:latin typeface="Calibri" panose="020F0502020204030204" pitchFamily="34" charset="0"/>
                  </a:rPr>
                  <a:t> </a:t>
                </a:r>
                <a:r>
                  <a:rPr lang="de-DE" b="0" i="1" dirty="0" err="1">
                    <a:latin typeface="Calibri" panose="020F0502020204030204" pitchFamily="34" charset="0"/>
                  </a:rPr>
                  <a:t>nospam</a:t>
                </a:r>
                <a:endParaRPr lang="de-DE" b="0" i="1" dirty="0">
                  <a:latin typeface="Calibri" panose="020F0502020204030204" pitchFamily="34" charset="0"/>
                </a:endParaRPr>
              </a:p>
              <a:p>
                <a:endParaRPr lang="de-DE" i="1" dirty="0">
                  <a:latin typeface="Calibri" panose="020F0502020204030204" pitchFamily="34" charset="0"/>
                </a:endParaRPr>
              </a:p>
              <a:p>
                <a:r>
                  <a:rPr lang="de-DE" b="0" i="1" dirty="0">
                    <a:latin typeface="Calibri" panose="020F0502020204030204" pitchFamily="34" charset="0"/>
                  </a:rPr>
                  <a:t>Solution Approach:</a:t>
                </a:r>
              </a:p>
              <a:p>
                <a:r>
                  <a:rPr lang="de-DE" dirty="0" err="1">
                    <a:latin typeface="Calibri" panose="020F0502020204030204" pitchFamily="34" charset="0"/>
                  </a:rPr>
                  <a:t>Give</a:t>
                </a:r>
                <a:r>
                  <a:rPr lang="de-DE" dirty="0">
                    <a:latin typeface="Calibri" panose="020F0502020204030204" pitchFamily="34" charset="0"/>
                  </a:rPr>
                  <a:t> </a:t>
                </a:r>
                <a:r>
                  <a:rPr lang="de-DE" dirty="0" err="1">
                    <a:latin typeface="Calibri" panose="020F0502020204030204" pitchFamily="34" charset="0"/>
                  </a:rPr>
                  <a:t>me</a:t>
                </a:r>
                <a:r>
                  <a:rPr lang="de-DE" dirty="0">
                    <a:latin typeface="Calibri" panose="020F0502020204030204" pitchFamily="34" charset="0"/>
                  </a:rPr>
                  <a:t> a </a:t>
                </a:r>
                <a:r>
                  <a:rPr lang="de-DE" dirty="0" err="1">
                    <a:latin typeface="Calibri" panose="020F0502020204030204" pitchFamily="34" charset="0"/>
                  </a:rPr>
                  <a:t>huge</a:t>
                </a:r>
                <a:r>
                  <a:rPr lang="de-DE" dirty="0">
                    <a:latin typeface="Calibri" panose="020F0502020204030204" pitchFamily="34" charset="0"/>
                  </a:rPr>
                  <a:t> </a:t>
                </a:r>
                <a:r>
                  <a:rPr lang="de-DE" dirty="0" err="1">
                    <a:latin typeface="Calibri" panose="020F0502020204030204" pitchFamily="34" charset="0"/>
                  </a:rPr>
                  <a:t>number</a:t>
                </a:r>
                <a:r>
                  <a:rPr lang="de-DE" dirty="0">
                    <a:latin typeface="Calibri" panose="020F0502020204030204" pitchFamily="34" charset="0"/>
                  </a:rPr>
                  <a:t> </a:t>
                </a:r>
                <a:r>
                  <a:rPr lang="de-DE" dirty="0" err="1">
                    <a:latin typeface="Calibri" panose="020F0502020204030204" pitchFamily="34" charset="0"/>
                  </a:rPr>
                  <a:t>of</a:t>
                </a:r>
                <a:r>
                  <a:rPr lang="de-DE" dirty="0">
                    <a:latin typeface="Calibri" panose="020F0502020204030204" pitchFamily="34" charset="0"/>
                  </a:rPr>
                  <a:t> </a:t>
                </a:r>
                <a:r>
                  <a:rPr lang="de-DE" i="1" u="sng" dirty="0" err="1">
                    <a:latin typeface="Calibri" panose="020F0502020204030204" pitchFamily="34" charset="0"/>
                  </a:rPr>
                  <a:t>correcty</a:t>
                </a:r>
                <a:r>
                  <a:rPr lang="de-DE" i="1" u="sng" dirty="0">
                    <a:latin typeface="Calibri" panose="020F0502020204030204" pitchFamily="34" charset="0"/>
                  </a:rPr>
                  <a:t> </a:t>
                </a:r>
                <a:r>
                  <a:rPr lang="de-DE" i="1" u="sng" dirty="0" err="1">
                    <a:latin typeface="Calibri" panose="020F0502020204030204" pitchFamily="34" charset="0"/>
                  </a:rPr>
                  <a:t>classified</a:t>
                </a:r>
                <a:r>
                  <a:rPr lang="de-DE" i="1" u="sng" dirty="0">
                    <a:latin typeface="Calibri" panose="020F0502020204030204" pitchFamily="34" charset="0"/>
                  </a:rPr>
                  <a:t> </a:t>
                </a:r>
                <a:r>
                  <a:rPr lang="de-DE" dirty="0" err="1">
                    <a:latin typeface="Calibri" panose="020F0502020204030204" pitchFamily="34" charset="0"/>
                  </a:rPr>
                  <a:t>pairs</a:t>
                </a:r>
                <a:r>
                  <a:rPr lang="de-DE" dirty="0">
                    <a:latin typeface="Calibri" panose="020F0502020204030204" pitchFamily="34" charset="0"/>
                  </a:rPr>
                  <a:t> </a:t>
                </a:r>
                <a:r>
                  <a:rPr lang="de-DE" i="1" dirty="0">
                    <a:latin typeface="Calibri" panose="020F0502020204030204" pitchFamily="34" charset="0"/>
                  </a:rPr>
                  <a:t>(</a:t>
                </a:r>
                <a:r>
                  <a:rPr lang="de-DE" i="1" dirty="0" err="1">
                    <a:latin typeface="Calibri" panose="020F0502020204030204" pitchFamily="34" charset="0"/>
                  </a:rPr>
                  <a:t>x,y</a:t>
                </a:r>
                <a:r>
                  <a:rPr lang="de-DE" i="1" dirty="0">
                    <a:latin typeface="Calibri" panose="020F0502020204030204" pitchFamily="34" charset="0"/>
                  </a:rPr>
                  <a:t>) </a:t>
                </a:r>
                <a:r>
                  <a:rPr lang="de-DE" dirty="0" err="1">
                    <a:latin typeface="Calibri" panose="020F0502020204030204" pitchFamily="34" charset="0"/>
                  </a:rPr>
                  <a:t>to</a:t>
                </a:r>
                <a:r>
                  <a:rPr lang="de-DE" dirty="0">
                    <a:latin typeface="Calibri" panose="020F0502020204030204" pitchFamily="34" charset="0"/>
                  </a:rPr>
                  <a:t> </a:t>
                </a:r>
                <a:r>
                  <a:rPr lang="de-DE" dirty="0" err="1">
                    <a:latin typeface="Calibri" panose="020F0502020204030204" pitchFamily="34" charset="0"/>
                  </a:rPr>
                  <a:t>develop</a:t>
                </a:r>
                <a:r>
                  <a:rPr lang="de-DE" dirty="0">
                    <a:latin typeface="Calibri" panose="020F0502020204030204" pitchFamily="34" charset="0"/>
                  </a:rPr>
                  <a:t> </a:t>
                </a:r>
                <a:r>
                  <a:rPr lang="de-DE" dirty="0" err="1">
                    <a:latin typeface="Calibri" panose="020F0502020204030204" pitchFamily="34" charset="0"/>
                  </a:rPr>
                  <a:t>the</a:t>
                </a:r>
                <a:r>
                  <a:rPr lang="de-DE" dirty="0">
                    <a:latin typeface="Calibri" panose="020F0502020204030204" pitchFamily="34" charset="0"/>
                  </a:rPr>
                  <a:t> </a:t>
                </a:r>
                <a:r>
                  <a:rPr lang="de-DE" dirty="0" err="1">
                    <a:latin typeface="Calibri" panose="020F0502020204030204" pitchFamily="34" charset="0"/>
                  </a:rPr>
                  <a:t>algorithm</a:t>
                </a:r>
                <a:r>
                  <a:rPr lang="de-DE" i="1" dirty="0">
                    <a:latin typeface="Calibri" panose="020F0502020204030204" pitchFamily="34" charset="0"/>
                  </a:rPr>
                  <a:t> C .</a:t>
                </a:r>
                <a:endParaRPr lang="de-DE" b="0" i="1" dirty="0">
                  <a:latin typeface="Calibri" panose="020F0502020204030204" pitchFamily="34" charset="0"/>
                </a:endParaRPr>
              </a:p>
            </p:txBody>
          </p:sp>
        </mc:Choice>
        <mc:Fallback xmlns="">
          <p:sp>
            <p:nvSpPr>
              <p:cNvPr id="11" name="Textfeld 10">
                <a:extLst>
                  <a:ext uri="{FF2B5EF4-FFF2-40B4-BE49-F238E27FC236}">
                    <a16:creationId xmlns:a16="http://schemas.microsoft.com/office/drawing/2014/main" id="{DD6FDAF8-8507-43B5-922E-81BBD463D128}"/>
                  </a:ext>
                </a:extLst>
              </p:cNvPr>
              <p:cNvSpPr txBox="1">
                <a:spLocks noRot="1" noChangeAspect="1" noMove="1" noResize="1" noEditPoints="1" noAdjustHandles="1" noChangeArrowheads="1" noChangeShapeType="1" noTextEdit="1"/>
              </p:cNvSpPr>
              <p:nvPr/>
            </p:nvSpPr>
            <p:spPr>
              <a:xfrm>
                <a:off x="296809" y="2805773"/>
                <a:ext cx="8697817" cy="2862322"/>
              </a:xfrm>
              <a:prstGeom prst="rect">
                <a:avLst/>
              </a:prstGeom>
              <a:blipFill>
                <a:blip r:embed="rId2"/>
                <a:stretch>
                  <a:fillRect l="-631" t="-1064" r="-351" b="-2340"/>
                </a:stretch>
              </a:blipFill>
            </p:spPr>
            <p:txBody>
              <a:bodyPr/>
              <a:lstStyle/>
              <a:p>
                <a:r>
                  <a:rPr lang="de-DE">
                    <a:noFill/>
                  </a:rPr>
                  <a:t> </a:t>
                </a:r>
              </a:p>
            </p:txBody>
          </p:sp>
        </mc:Fallback>
      </mc:AlternateContent>
      <p:sp>
        <p:nvSpPr>
          <p:cNvPr id="12" name="Textfeld 11">
            <a:extLst>
              <a:ext uri="{FF2B5EF4-FFF2-40B4-BE49-F238E27FC236}">
                <a16:creationId xmlns:a16="http://schemas.microsoft.com/office/drawing/2014/main" id="{00E4E833-7D8B-427B-BC49-97A47DEC3873}"/>
              </a:ext>
            </a:extLst>
          </p:cNvPr>
          <p:cNvSpPr txBox="1"/>
          <p:nvPr/>
        </p:nvSpPr>
        <p:spPr>
          <a:xfrm>
            <a:off x="239952" y="2219722"/>
            <a:ext cx="2906373" cy="369332"/>
          </a:xfrm>
          <a:prstGeom prst="rect">
            <a:avLst/>
          </a:prstGeom>
          <a:noFill/>
        </p:spPr>
        <p:txBody>
          <a:bodyPr wrap="none" rtlCol="0">
            <a:spAutoFit/>
          </a:bodyPr>
          <a:lstStyle/>
          <a:p>
            <a:r>
              <a:rPr lang="de-DE" dirty="0" err="1">
                <a:latin typeface="Calibri" panose="020F0502020204030204" pitchFamily="34" charset="0"/>
              </a:rPr>
              <a:t>Example</a:t>
            </a:r>
            <a:r>
              <a:rPr lang="de-DE" dirty="0">
                <a:latin typeface="Calibri" panose="020F0502020204030204" pitchFamily="34" charset="0"/>
              </a:rPr>
              <a:t>: Spam-Classification</a:t>
            </a:r>
          </a:p>
        </p:txBody>
      </p:sp>
    </p:spTree>
    <p:extLst>
      <p:ext uri="{BB962C8B-B14F-4D97-AF65-F5344CB8AC3E}">
        <p14:creationId xmlns:p14="http://schemas.microsoft.com/office/powerpoint/2010/main" val="3940701679"/>
      </p:ext>
    </p:extLst>
  </p:cSld>
  <p:clrMapOvr>
    <a:masterClrMapping/>
  </p:clrMapOvr>
  <p:transition spd="slow">
    <p:push dir="u"/>
  </p:transition>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1153</Words>
  <Application>Microsoft Office PowerPoint</Application>
  <PresentationFormat>Bildschirmpräsentation (4:3)</PresentationFormat>
  <Paragraphs>242</Paragraphs>
  <Slides>25</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Folientitel</vt:lpstr>
      </vt:variant>
      <vt:variant>
        <vt:i4>25</vt:i4>
      </vt:variant>
      <vt:variant>
        <vt:lpstr>Zielgruppenorientierte Präsentationen</vt:lpstr>
      </vt:variant>
      <vt:variant>
        <vt:i4>1</vt:i4>
      </vt:variant>
    </vt:vector>
  </HeadingPairs>
  <TitlesOfParts>
    <vt:vector size="30" baseType="lpstr">
      <vt:lpstr>Arial</vt:lpstr>
      <vt:lpstr>Calibri</vt:lpstr>
      <vt:lpstr>Cambria Math</vt:lpstr>
      <vt:lpstr>Larissa</vt:lpstr>
      <vt:lpstr>PowerPoint-Präsentation</vt:lpstr>
      <vt:lpstr>Kognition</vt:lpstr>
      <vt:lpstr>Intelligenz und Bereiche der Intelligenz  (nach Prof. Maier, Uni Bielefeld)</vt:lpstr>
      <vt:lpstr>Artifical Intelligence (AI)</vt:lpstr>
      <vt:lpstr>Turing Test</vt:lpstr>
      <vt:lpstr>Starke und schwache KI</vt:lpstr>
      <vt:lpstr>Chinese Room Experiment</vt:lpstr>
      <vt:lpstr>Human capabilities – „speak and listen“</vt:lpstr>
      <vt:lpstr>Statistical Learning</vt:lpstr>
      <vt:lpstr>Human capabilities– „see and understand“</vt:lpstr>
      <vt:lpstr>Computer Vision</vt:lpstr>
      <vt:lpstr>Symbolic Learing / Symbolic AI (GOFAI = „good old fashined AI“)</vt:lpstr>
      <vt:lpstr>Human capabilities – „move fluently in surrounding“</vt:lpstr>
      <vt:lpstr>Human capabilities– „learn from experiences“</vt:lpstr>
      <vt:lpstr>Human capabilities – „learn “ (Method: Simulate brain“)</vt:lpstr>
      <vt:lpstr>The AI Arena – „systematically search content in images“</vt:lpstr>
      <vt:lpstr>The AI Arena – „remember the past“</vt:lpstr>
      <vt:lpstr>Summary of Core AI Methods</vt:lpstr>
      <vt:lpstr>PowerPoint-Präsentation</vt:lpstr>
      <vt:lpstr>Maschinelles Lernen</vt:lpstr>
      <vt:lpstr>ML is a way to achive AI</vt:lpstr>
      <vt:lpstr>Framing</vt:lpstr>
      <vt:lpstr>MNIST Data Set (https://en.wikipedia.org/wiki/MNIST_database)</vt:lpstr>
      <vt:lpstr>Iris Data Set (https://en.wikipedia.org/wiki/Iris_flower_data_set)</vt:lpstr>
      <vt:lpstr>How Machine Supervised Learning works </vt:lpstr>
      <vt:lpstr>public</vt:lpstr>
    </vt:vector>
  </TitlesOfParts>
  <Company>Hochschule Landshut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FSM ML WS1920</dc:title>
  <dc:creator>Dieter Greipl</dc:creator>
  <cp:lastModifiedBy>Dieter Greipl</cp:lastModifiedBy>
  <cp:revision>826</cp:revision>
  <cp:lastPrinted>2018-07-04T14:40:18Z</cp:lastPrinted>
  <dcterms:created xsi:type="dcterms:W3CDTF">2012-07-04T19:43:59Z</dcterms:created>
  <dcterms:modified xsi:type="dcterms:W3CDTF">2020-12-05T16:08:31Z</dcterms:modified>
</cp:coreProperties>
</file>