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915" r:id="rId2"/>
    <p:sldId id="927" r:id="rId3"/>
    <p:sldId id="934" r:id="rId4"/>
    <p:sldId id="933" r:id="rId5"/>
    <p:sldId id="932" r:id="rId6"/>
    <p:sldId id="928" r:id="rId7"/>
    <p:sldId id="929" r:id="rId8"/>
  </p:sldIdLst>
  <p:sldSz cx="9144000" cy="6858000" type="screen4x3"/>
  <p:notesSz cx="6797675" cy="9928225"/>
  <p:custShowLst>
    <p:custShow name="public" id="0">
      <p:sldLst/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greipl" initials="d" lastIdx="1" clrIdx="0">
    <p:extLst>
      <p:ext uri="{19B8F6BF-5375-455C-9EA6-DF929625EA0E}">
        <p15:presenceInfo xmlns:p15="http://schemas.microsoft.com/office/powerpoint/2012/main" userId="dgreip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ECFF"/>
    <a:srgbClr val="EAEAEA"/>
    <a:srgbClr val="33CCFF"/>
    <a:srgbClr val="0033CC"/>
    <a:srgbClr val="FF0000"/>
    <a:srgbClr val="6699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2127" autoAdjust="0"/>
  </p:normalViewPr>
  <p:slideViewPr>
    <p:cSldViewPr showGuides="1">
      <p:cViewPr varScale="1">
        <p:scale>
          <a:sx n="75" d="100"/>
          <a:sy n="75" d="100"/>
        </p:scale>
        <p:origin x="1531" y="58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3234" y="4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r">
              <a:defRPr sz="1200"/>
            </a:lvl1pPr>
          </a:lstStyle>
          <a:p>
            <a:fld id="{EE0D4A65-4BAF-4E99-B6EF-5547CCE4A97F}" type="datetimeFigureOut">
              <a:rPr lang="de-DE" smtClean="0"/>
              <a:t>13.12.19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r">
              <a:defRPr sz="1200"/>
            </a:lvl1pPr>
          </a:lstStyle>
          <a:p>
            <a:fld id="{0B1A6632-C63B-4663-930E-1D7715BCD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FBDD1A8F-935D-450A-B89A-1A95DCA0E4F3}" type="datetimeFigureOut">
              <a:rPr lang="de-DE" smtClean="0"/>
              <a:t>13.12.19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11"/>
            <a:ext cx="5438140" cy="4467701"/>
          </a:xfrm>
          <a:prstGeom prst="rect">
            <a:avLst/>
          </a:prstGeom>
        </p:spPr>
        <p:txBody>
          <a:bodyPr vert="horz" lIns="95551" tIns="47776" rIns="95551" bIns="47776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7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A050A1DB-CCA9-4160-9636-515896B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10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im Master setzen!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86000"/>
            <a:ext cx="9144000" cy="5472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F84C360-5141-4781-B354-310B43A2C7D5}"/>
              </a:ext>
            </a:extLst>
          </p:cNvPr>
          <p:cNvSpPr/>
          <p:nvPr userDrawn="1"/>
        </p:nvSpPr>
        <p:spPr>
          <a:xfrm>
            <a:off x="431540" y="2918862"/>
            <a:ext cx="8568952" cy="2094314"/>
          </a:xfrm>
          <a:prstGeom prst="rect">
            <a:avLst/>
          </a:prstGeom>
          <a:solidFill>
            <a:srgbClr val="626262">
              <a:alpha val="7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B47E5F-33C3-4503-B8D8-29B38662B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948" y="3331292"/>
            <a:ext cx="7489452" cy="914400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14565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</a:t>
            </a:r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5" b="33717"/>
          <a:stretch/>
        </p:blipFill>
        <p:spPr>
          <a:xfrm>
            <a:off x="0" y="4625752"/>
            <a:ext cx="9144000" cy="223224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BCD17CB-AA2A-4F91-BF98-7DF46F246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780928"/>
            <a:ext cx="6335986" cy="576386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8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1316" y="58614"/>
            <a:ext cx="8056884" cy="850106"/>
          </a:xfrm>
        </p:spPr>
        <p:txBody>
          <a:bodyPr>
            <a:noAutofit/>
          </a:bodyPr>
          <a:lstStyle>
            <a:lvl1pPr algn="l">
              <a:defRPr sz="2400" b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noProof="0" dirty="0"/>
              <a:t>Titelmasterformat durch </a:t>
            </a:r>
            <a:br>
              <a:rPr lang="de-DE" noProof="0" dirty="0"/>
            </a:br>
            <a:r>
              <a:rPr lang="de-DE" noProof="0" dirty="0"/>
              <a:t>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910" y="6543572"/>
            <a:ext cx="2160240" cy="293117"/>
          </a:xfrm>
        </p:spPr>
        <p:txBody>
          <a:bodyPr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43572"/>
            <a:ext cx="2133600" cy="274889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B8D295E-2D21-41F0-8970-A01454D5081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31316" y="908720"/>
            <a:ext cx="8833172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00" y="84736"/>
            <a:ext cx="7762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79512" y="1052736"/>
            <a:ext cx="8784976" cy="52565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l" defTabSz="21590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indent="0" algn="ctr" defTabSz="215900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de-DE" dirty="0"/>
              <a:t>Textmasterformat bearbeiten</a:t>
            </a:r>
            <a:br>
              <a:rPr lang="de-DE" dirty="0"/>
            </a:br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</a:t>
            </a:r>
          </a:p>
          <a:p>
            <a:pPr lvl="0"/>
            <a:r>
              <a:rPr lang="de-DE" dirty="0"/>
              <a:t>Vierte </a:t>
            </a:r>
            <a:r>
              <a:rPr lang="de-DE" noProof="0" dirty="0"/>
              <a:t>Ebene</a:t>
            </a:r>
          </a:p>
          <a:p>
            <a:pPr lvl="0"/>
            <a:r>
              <a:rPr lang="de-DE" dirty="0"/>
              <a:t>Fünfte Ebene</a:t>
            </a:r>
          </a:p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71627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A236-76FB-4ABB-8F33-B696B7D54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63" y="965267"/>
            <a:ext cx="8661887" cy="52397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/>
            </a:lvl2pPr>
            <a:lvl3pPr>
              <a:defRPr sz="1600"/>
            </a:lvl3pPr>
            <a:lvl4pPr marL="1714500" indent="-342900">
              <a:buFont typeface="Arial" panose="020B0604020202020204" pitchFamily="34" charset="0"/>
              <a:buChar char="•"/>
              <a:defRPr sz="1600"/>
            </a:lvl4pPr>
            <a:lvl5pPr marL="2171700" indent="-34290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35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457200" y="6495282"/>
            <a:ext cx="2586015" cy="365125"/>
          </a:xfrm>
        </p:spPr>
        <p:txBody>
          <a:bodyPr/>
          <a:lstStyle>
            <a:lvl1pPr>
              <a:defRPr sz="923"/>
            </a:lvl1pPr>
          </a:lstStyle>
          <a:p>
            <a:r>
              <a:rPr lang="de-DE"/>
              <a:t>(C) Prof. Dr. Dieter Greipl (Stand: WS 12/13)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82C-A4D7-428C-9868-B8898CE5B2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3"/>
          </p:nvPr>
        </p:nvSpPr>
        <p:spPr>
          <a:xfrm>
            <a:off x="457200" y="1268413"/>
            <a:ext cx="8229600" cy="4897437"/>
          </a:xfrm>
        </p:spPr>
        <p:txBody>
          <a:bodyPr>
            <a:normAutofit/>
          </a:bodyPr>
          <a:lstStyle>
            <a:lvl1pPr>
              <a:defRPr sz="2215"/>
            </a:lvl1pPr>
            <a:lvl2pPr>
              <a:defRPr sz="184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8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Weiterentwicklung des Bachelorstudiengangs BW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95E-2D21-41F0-8970-A01454D508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0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15" Type="http://schemas.openxmlformats.org/officeDocument/2006/relationships/image" Target="../media/image60.png"/><Relationship Id="rId4" Type="http://schemas.openxmlformats.org/officeDocument/2006/relationships/image" Target="../media/image31.png"/><Relationship Id="rId9" Type="http://schemas.openxmlformats.org/officeDocument/2006/relationships/image" Target="../media/image40.png"/><Relationship Id="rId1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80.png"/><Relationship Id="rId7" Type="http://schemas.openxmlformats.org/officeDocument/2006/relationships/image" Target="../media/image1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1345E-CC76-4FB9-9C81-BD800988F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Machine Learning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948360-B672-4DD7-BDBE-C4D39DA10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568" y="3440807"/>
            <a:ext cx="7489452" cy="914400"/>
          </a:xfrm>
        </p:spPr>
        <p:txBody>
          <a:bodyPr anchor="ctr">
            <a:normAutofit/>
          </a:bodyPr>
          <a:lstStyle/>
          <a:p>
            <a:r>
              <a:rPr lang="en-GB" dirty="0"/>
              <a:t>Exercise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43C5D0-9518-4883-96BA-831677ADDBAB}"/>
              </a:ext>
            </a:extLst>
          </p:cNvPr>
          <p:cNvSpPr/>
          <p:nvPr/>
        </p:nvSpPr>
        <p:spPr>
          <a:xfrm>
            <a:off x="8892479" y="83075"/>
            <a:ext cx="152314" cy="177573"/>
          </a:xfrm>
          <a:prstGeom prst="rect">
            <a:avLst/>
          </a:prstGeom>
          <a:solidFill>
            <a:schemeClr val="bg1"/>
          </a:solidFill>
          <a:ln w="3175">
            <a:solidFill>
              <a:srgbClr val="EAEAE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0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4BEF00-943B-4FFD-B991-1A26B18A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simple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5FF1EC7-D12F-43D9-B5B2-A842894C1994}"/>
                  </a:ext>
                </a:extLst>
              </p:cNvPr>
              <p:cNvSpPr/>
              <p:nvPr/>
            </p:nvSpPr>
            <p:spPr>
              <a:xfrm>
                <a:off x="1396029" y="1807342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5FF1EC7-D12F-43D9-B5B2-A842894C1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029" y="1807342"/>
                <a:ext cx="720080" cy="6480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5FD6FCE3-89A3-491D-B4AF-6877E3EE7029}"/>
              </a:ext>
            </a:extLst>
          </p:cNvPr>
          <p:cNvSpPr/>
          <p:nvPr/>
        </p:nvSpPr>
        <p:spPr>
          <a:xfrm>
            <a:off x="1396029" y="3391518"/>
            <a:ext cx="720080" cy="648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256F428-8569-405E-B87E-1F5190C33D8A}"/>
                  </a:ext>
                </a:extLst>
              </p:cNvPr>
              <p:cNvSpPr/>
              <p:nvPr/>
            </p:nvSpPr>
            <p:spPr>
              <a:xfrm>
                <a:off x="1384487" y="4869802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256F428-8569-405E-B87E-1F5190C33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87" y="4869802"/>
                <a:ext cx="720080" cy="6480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EFBF3BA-289E-4705-9BBD-E3515AEC343A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116109" y="2131378"/>
            <a:ext cx="2002802" cy="54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F9D92AD-DB4E-45F1-A440-BDC561CD095D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2116109" y="2905934"/>
            <a:ext cx="1897349" cy="80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E00BD04-0938-49E6-B4D7-A22BEBD10CE5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104567" y="3135062"/>
            <a:ext cx="2014344" cy="205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A610456-62ED-4671-8DCB-9902937AE7B1}"/>
              </a:ext>
            </a:extLst>
          </p:cNvPr>
          <p:cNvCxnSpPr>
            <a:cxnSpLocks/>
          </p:cNvCxnSpPr>
          <p:nvPr/>
        </p:nvCxnSpPr>
        <p:spPr>
          <a:xfrm>
            <a:off x="5725260" y="2931108"/>
            <a:ext cx="718948" cy="750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23E3FC70-9F4E-463E-8F91-FE5C9191FC51}"/>
                  </a:ext>
                </a:extLst>
              </p:cNvPr>
              <p:cNvSpPr/>
              <p:nvPr/>
            </p:nvSpPr>
            <p:spPr>
              <a:xfrm>
                <a:off x="400730" y="1807342"/>
                <a:ext cx="720080" cy="64807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23E3FC70-9F4E-463E-8F91-FE5C9191F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30" y="1807342"/>
                <a:ext cx="720080" cy="6480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09D8E929-83BD-4F27-A51E-7048274C54FB}"/>
              </a:ext>
            </a:extLst>
          </p:cNvPr>
          <p:cNvSpPr/>
          <p:nvPr/>
        </p:nvSpPr>
        <p:spPr>
          <a:xfrm>
            <a:off x="400730" y="3391518"/>
            <a:ext cx="720080" cy="6480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7FA693C5-D5F2-4AC0-95F0-965AB56DE4CA}"/>
                  </a:ext>
                </a:extLst>
              </p:cNvPr>
              <p:cNvSpPr/>
              <p:nvPr/>
            </p:nvSpPr>
            <p:spPr>
              <a:xfrm>
                <a:off x="389188" y="4869802"/>
                <a:ext cx="720080" cy="64807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7FA693C5-D5F2-4AC0-95F0-965AB56DE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88" y="4869802"/>
                <a:ext cx="720080" cy="64807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3611D31-1C41-4C6D-BE7B-D205205F7071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116109" y="2131378"/>
            <a:ext cx="1954283" cy="219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B3B858E-ECFD-4488-9510-544440C09A9A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116109" y="3715554"/>
            <a:ext cx="1848830" cy="83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A38FF0DF-74F4-466B-BEA1-2A89064E090B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104567" y="4781628"/>
            <a:ext cx="1965825" cy="41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60A480F9-DD37-4D3A-B0ED-06BC0A4B0AFF}"/>
              </a:ext>
            </a:extLst>
          </p:cNvPr>
          <p:cNvCxnSpPr>
            <a:cxnSpLocks/>
          </p:cNvCxnSpPr>
          <p:nvPr/>
        </p:nvCxnSpPr>
        <p:spPr>
          <a:xfrm flipV="1">
            <a:off x="5704264" y="4039590"/>
            <a:ext cx="739944" cy="50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6A293CCE-4A86-4D94-BC31-D7A08D85D1C6}"/>
                  </a:ext>
                </a:extLst>
              </p:cNvPr>
              <p:cNvSpPr txBox="1"/>
              <p:nvPr/>
            </p:nvSpPr>
            <p:spPr>
              <a:xfrm>
                <a:off x="4272078" y="2455414"/>
                <a:ext cx="1251496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de-DE" sz="1400" i="1" dirty="0">
                    <a:latin typeface="Cambria Math" panose="02040503050406030204" pitchFamily="18" charset="0"/>
                  </a:rPr>
                  <a:t>d</a:t>
                </a:r>
                <a:r>
                  <a:rPr lang="de-DE" sz="1400" b="0" i="1" dirty="0">
                    <a:latin typeface="Cambria Math" panose="02040503050406030204" pitchFamily="18" charset="0"/>
                  </a:rPr>
                  <a:t>=3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=(−4,1,2)</m:t>
                      </m:r>
                    </m:oMath>
                  </m:oMathPara>
                </a14:m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de-DE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𝑙𝑖𝑛𝑒𝑎𝑟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6A293CCE-4A86-4D94-BC31-D7A08D85D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078" y="2455414"/>
                <a:ext cx="1251496" cy="954107"/>
              </a:xfrm>
              <a:prstGeom prst="rect">
                <a:avLst/>
              </a:prstGeom>
              <a:blipFill>
                <a:blip r:embed="rId6"/>
                <a:stretch>
                  <a:fillRect l="-1463" t="-1923" b="-25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3BFDA00-9F3E-4EE8-8D2B-1D985F4CA440}"/>
                  </a:ext>
                </a:extLst>
              </p:cNvPr>
              <p:cNvSpPr txBox="1"/>
              <p:nvPr/>
            </p:nvSpPr>
            <p:spPr>
              <a:xfrm>
                <a:off x="4355976" y="4196273"/>
                <a:ext cx="1116844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de-DE" sz="1400" i="1" dirty="0">
                    <a:latin typeface="Cambria Math" panose="02040503050406030204" pitchFamily="18" charset="0"/>
                  </a:rPr>
                  <a:t>d=3</a:t>
                </a:r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=(0,1,0)</m:t>
                      </m:r>
                    </m:oMath>
                  </m:oMathPara>
                </a14:m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de-DE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𝑙𝑖𝑛𝑒𝑎𝑟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3BFDA00-9F3E-4EE8-8D2B-1D985F4CA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196273"/>
                <a:ext cx="1116844" cy="954107"/>
              </a:xfrm>
              <a:prstGeom prst="rect">
                <a:avLst/>
              </a:prstGeom>
              <a:blipFill>
                <a:blip r:embed="rId7"/>
                <a:stretch>
                  <a:fillRect l="-1639" t="-1274" b="-19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6883B36D-B3C1-49E5-8CB2-DB2EF8BFF07F}"/>
                  </a:ext>
                </a:extLst>
              </p:cNvPr>
              <p:cNvSpPr txBox="1"/>
              <p:nvPr/>
            </p:nvSpPr>
            <p:spPr>
              <a:xfrm>
                <a:off x="6645894" y="3442935"/>
                <a:ext cx="1129027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de-DE" sz="1400" i="1" dirty="0">
                    <a:latin typeface="Cambria Math" panose="02040503050406030204" pitchFamily="18" charset="0"/>
                  </a:rPr>
                  <a:t>d</a:t>
                </a:r>
                <a:r>
                  <a:rPr lang="de-DE" sz="1400" b="0" i="1" dirty="0">
                    <a:latin typeface="Cambria Math" panose="02040503050406030204" pitchFamily="18" charset="0"/>
                  </a:rPr>
                  <a:t>=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=(0,1)</m:t>
                      </m:r>
                    </m:oMath>
                  </m:oMathPara>
                </a14:m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de-DE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𝑙𝑖𝑛𝑒𝑎𝑟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6883B36D-B3C1-49E5-8CB2-DB2EF8BFF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894" y="3442935"/>
                <a:ext cx="1129027" cy="954107"/>
              </a:xfrm>
              <a:prstGeom prst="rect">
                <a:avLst/>
              </a:prstGeom>
              <a:blipFill>
                <a:blip r:embed="rId8"/>
                <a:stretch>
                  <a:fillRect l="-1622" t="-1923" b="-25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3DE028A-C797-48A4-9CD9-C982FBF80368}"/>
              </a:ext>
            </a:extLst>
          </p:cNvPr>
          <p:cNvCxnSpPr>
            <a:stCxn id="27" idx="3"/>
          </p:cNvCxnSpPr>
          <p:nvPr/>
        </p:nvCxnSpPr>
        <p:spPr>
          <a:xfrm flipV="1">
            <a:off x="7774921" y="3919988"/>
            <a:ext cx="5414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75859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4BEF00-943B-4FFD-B991-1A26B18A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simple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5FF1EC7-D12F-43D9-B5B2-A842894C1994}"/>
                  </a:ext>
                </a:extLst>
              </p:cNvPr>
              <p:cNvSpPr/>
              <p:nvPr/>
            </p:nvSpPr>
            <p:spPr>
              <a:xfrm>
                <a:off x="1396029" y="1807342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5FF1EC7-D12F-43D9-B5B2-A842894C1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029" y="1807342"/>
                <a:ext cx="720080" cy="6480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5FD6FCE3-89A3-491D-B4AF-6877E3EE7029}"/>
              </a:ext>
            </a:extLst>
          </p:cNvPr>
          <p:cNvSpPr/>
          <p:nvPr/>
        </p:nvSpPr>
        <p:spPr>
          <a:xfrm>
            <a:off x="1396029" y="3391518"/>
            <a:ext cx="720080" cy="648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256F428-8569-405E-B87E-1F5190C33D8A}"/>
                  </a:ext>
                </a:extLst>
              </p:cNvPr>
              <p:cNvSpPr/>
              <p:nvPr/>
            </p:nvSpPr>
            <p:spPr>
              <a:xfrm>
                <a:off x="1384487" y="4869802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256F428-8569-405E-B87E-1F5190C33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87" y="4869802"/>
                <a:ext cx="720080" cy="6480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EFBF3BA-289E-4705-9BBD-E3515AEC343A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116109" y="2131378"/>
            <a:ext cx="2002802" cy="54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F9D92AD-DB4E-45F1-A440-BDC561CD095D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2116109" y="2905934"/>
            <a:ext cx="1897349" cy="80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E00BD04-0938-49E6-B4D7-A22BEBD10CE5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104567" y="3135062"/>
            <a:ext cx="2014344" cy="205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A610456-62ED-4671-8DCB-9902937AE7B1}"/>
              </a:ext>
            </a:extLst>
          </p:cNvPr>
          <p:cNvCxnSpPr>
            <a:cxnSpLocks/>
          </p:cNvCxnSpPr>
          <p:nvPr/>
        </p:nvCxnSpPr>
        <p:spPr>
          <a:xfrm>
            <a:off x="5725260" y="2931108"/>
            <a:ext cx="718948" cy="750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23E3FC70-9F4E-463E-8F91-FE5C9191FC51}"/>
                  </a:ext>
                </a:extLst>
              </p:cNvPr>
              <p:cNvSpPr/>
              <p:nvPr/>
            </p:nvSpPr>
            <p:spPr>
              <a:xfrm>
                <a:off x="400730" y="1807342"/>
                <a:ext cx="720080" cy="64807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23E3FC70-9F4E-463E-8F91-FE5C9191F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30" y="1807342"/>
                <a:ext cx="720080" cy="6480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09D8E929-83BD-4F27-A51E-7048274C54FB}"/>
              </a:ext>
            </a:extLst>
          </p:cNvPr>
          <p:cNvSpPr/>
          <p:nvPr/>
        </p:nvSpPr>
        <p:spPr>
          <a:xfrm>
            <a:off x="400730" y="3391518"/>
            <a:ext cx="720080" cy="6480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7FA693C5-D5F2-4AC0-95F0-965AB56DE4CA}"/>
                  </a:ext>
                </a:extLst>
              </p:cNvPr>
              <p:cNvSpPr/>
              <p:nvPr/>
            </p:nvSpPr>
            <p:spPr>
              <a:xfrm>
                <a:off x="389188" y="4869802"/>
                <a:ext cx="720080" cy="64807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7FA693C5-D5F2-4AC0-95F0-965AB56DE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88" y="4869802"/>
                <a:ext cx="720080" cy="64807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3611D31-1C41-4C6D-BE7B-D205205F7071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116109" y="2131378"/>
            <a:ext cx="1954283" cy="219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B3B858E-ECFD-4488-9510-544440C09A9A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116109" y="3715554"/>
            <a:ext cx="1848830" cy="83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A38FF0DF-74F4-466B-BEA1-2A89064E090B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104567" y="4781628"/>
            <a:ext cx="1965825" cy="41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60A480F9-DD37-4D3A-B0ED-06BC0A4B0AFF}"/>
              </a:ext>
            </a:extLst>
          </p:cNvPr>
          <p:cNvCxnSpPr>
            <a:cxnSpLocks/>
          </p:cNvCxnSpPr>
          <p:nvPr/>
        </p:nvCxnSpPr>
        <p:spPr>
          <a:xfrm flipV="1">
            <a:off x="5704264" y="4039590"/>
            <a:ext cx="739944" cy="50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6A293CCE-4A86-4D94-BC31-D7A08D85D1C6}"/>
                  </a:ext>
                </a:extLst>
              </p:cNvPr>
              <p:cNvSpPr txBox="1"/>
              <p:nvPr/>
            </p:nvSpPr>
            <p:spPr>
              <a:xfrm>
                <a:off x="4272078" y="2455414"/>
                <a:ext cx="1251496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de-DE" sz="1400" i="1" dirty="0">
                    <a:latin typeface="Cambria Math" panose="02040503050406030204" pitchFamily="18" charset="0"/>
                  </a:rPr>
                  <a:t>d</a:t>
                </a:r>
                <a:r>
                  <a:rPr lang="de-DE" sz="1400" b="0" i="1" dirty="0">
                    <a:latin typeface="Cambria Math" panose="02040503050406030204" pitchFamily="18" charset="0"/>
                  </a:rPr>
                  <a:t>=3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=(−4,1,2)</m:t>
                      </m:r>
                    </m:oMath>
                  </m:oMathPara>
                </a14:m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de-DE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𝑙𝑖𝑛𝑒𝑎𝑟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6A293CCE-4A86-4D94-BC31-D7A08D85D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078" y="2455414"/>
                <a:ext cx="1251496" cy="954107"/>
              </a:xfrm>
              <a:prstGeom prst="rect">
                <a:avLst/>
              </a:prstGeom>
              <a:blipFill>
                <a:blip r:embed="rId6"/>
                <a:stretch>
                  <a:fillRect l="-1463" t="-1923" b="-25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3BFDA00-9F3E-4EE8-8D2B-1D985F4CA440}"/>
                  </a:ext>
                </a:extLst>
              </p:cNvPr>
              <p:cNvSpPr txBox="1"/>
              <p:nvPr/>
            </p:nvSpPr>
            <p:spPr>
              <a:xfrm>
                <a:off x="4355976" y="4196273"/>
                <a:ext cx="1116844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de-DE" sz="1400" i="1" dirty="0">
                    <a:latin typeface="Cambria Math" panose="02040503050406030204" pitchFamily="18" charset="0"/>
                  </a:rPr>
                  <a:t>d=3</a:t>
                </a:r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=(0,1,0)</m:t>
                      </m:r>
                    </m:oMath>
                  </m:oMathPara>
                </a14:m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de-DE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𝑙𝑖𝑛𝑒𝑎𝑟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3BFDA00-9F3E-4EE8-8D2B-1D985F4CA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196273"/>
                <a:ext cx="1116844" cy="954107"/>
              </a:xfrm>
              <a:prstGeom prst="rect">
                <a:avLst/>
              </a:prstGeom>
              <a:blipFill>
                <a:blip r:embed="rId7"/>
                <a:stretch>
                  <a:fillRect l="-1639" t="-1274" b="-19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6883B36D-B3C1-49E5-8CB2-DB2EF8BFF07F}"/>
                  </a:ext>
                </a:extLst>
              </p:cNvPr>
              <p:cNvSpPr txBox="1"/>
              <p:nvPr/>
            </p:nvSpPr>
            <p:spPr>
              <a:xfrm>
                <a:off x="6645894" y="3442935"/>
                <a:ext cx="1129027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de-DE" sz="1400" i="1" dirty="0">
                    <a:latin typeface="Cambria Math" panose="02040503050406030204" pitchFamily="18" charset="0"/>
                  </a:rPr>
                  <a:t>d</a:t>
                </a:r>
                <a:r>
                  <a:rPr lang="de-DE" sz="1400" b="0" i="1" dirty="0">
                    <a:latin typeface="Cambria Math" panose="02040503050406030204" pitchFamily="18" charset="0"/>
                  </a:rPr>
                  <a:t>=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=(0,1)</m:t>
                      </m:r>
                    </m:oMath>
                  </m:oMathPara>
                </a14:m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de-DE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𝑙𝑖𝑛𝑒𝑎𝑟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6883B36D-B3C1-49E5-8CB2-DB2EF8BFF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894" y="3442935"/>
                <a:ext cx="1129027" cy="954107"/>
              </a:xfrm>
              <a:prstGeom prst="rect">
                <a:avLst/>
              </a:prstGeom>
              <a:blipFill>
                <a:blip r:embed="rId8"/>
                <a:stretch>
                  <a:fillRect l="-1622" t="-1923" b="-25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3DE028A-C797-48A4-9CD9-C982FBF80368}"/>
              </a:ext>
            </a:extLst>
          </p:cNvPr>
          <p:cNvCxnSpPr>
            <a:stCxn id="27" idx="3"/>
          </p:cNvCxnSpPr>
          <p:nvPr/>
        </p:nvCxnSpPr>
        <p:spPr>
          <a:xfrm flipV="1">
            <a:off x="7774921" y="3919988"/>
            <a:ext cx="5414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85482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4BEF00-943B-4FFD-B991-1A26B18A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5FF1EC7-D12F-43D9-B5B2-A842894C1994}"/>
                  </a:ext>
                </a:extLst>
              </p:cNvPr>
              <p:cNvSpPr/>
              <p:nvPr/>
            </p:nvSpPr>
            <p:spPr>
              <a:xfrm>
                <a:off x="1847941" y="2305234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5FF1EC7-D12F-43D9-B5B2-A842894C1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941" y="2305234"/>
                <a:ext cx="720080" cy="6480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5FD6FCE3-89A3-491D-B4AF-6877E3EE7029}"/>
              </a:ext>
            </a:extLst>
          </p:cNvPr>
          <p:cNvSpPr/>
          <p:nvPr/>
        </p:nvSpPr>
        <p:spPr>
          <a:xfrm>
            <a:off x="1847941" y="3889410"/>
            <a:ext cx="720080" cy="648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256F428-8569-405E-B87E-1F5190C33D8A}"/>
                  </a:ext>
                </a:extLst>
              </p:cNvPr>
              <p:cNvSpPr/>
              <p:nvPr/>
            </p:nvSpPr>
            <p:spPr>
              <a:xfrm>
                <a:off x="1836399" y="5367694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256F428-8569-405E-B87E-1F5190C33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399" y="5367694"/>
                <a:ext cx="720080" cy="6480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EFBF3BA-289E-4705-9BBD-E3515AEC343A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568021" y="2629270"/>
            <a:ext cx="2002802" cy="54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F9D92AD-DB4E-45F1-A440-BDC561CD095D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2568021" y="3403826"/>
            <a:ext cx="1897349" cy="80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E00BD04-0938-49E6-B4D7-A22BEBD10CE5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556479" y="3632954"/>
            <a:ext cx="2014344" cy="205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DA56113C-D7B8-4113-BA95-1A7857BBEE64}"/>
                  </a:ext>
                </a:extLst>
              </p:cNvPr>
              <p:cNvSpPr txBox="1"/>
              <p:nvPr/>
            </p:nvSpPr>
            <p:spPr>
              <a:xfrm>
                <a:off x="5349738" y="6443954"/>
                <a:ext cx="32844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𝑥𝑤</m:t>
                    </m:r>
                    <m:r>
                      <a:rPr lang="de-DE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−4⋅3+1</m:t>
                        </m:r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2− 2</m:t>
                        </m:r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de-DE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+4=−7</m:t>
                    </m:r>
                  </m:oMath>
                </a14:m>
                <a:r>
                  <a:rPr lang="de-DE" sz="11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DA56113C-D7B8-4113-BA95-1A7857BBE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738" y="6443954"/>
                <a:ext cx="3284445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A610456-62ED-4671-8DCB-9902937AE7B1}"/>
              </a:ext>
            </a:extLst>
          </p:cNvPr>
          <p:cNvCxnSpPr>
            <a:cxnSpLocks/>
          </p:cNvCxnSpPr>
          <p:nvPr/>
        </p:nvCxnSpPr>
        <p:spPr>
          <a:xfrm>
            <a:off x="6177172" y="3429000"/>
            <a:ext cx="1185908" cy="1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23E3FC70-9F4E-463E-8F91-FE5C9191FC51}"/>
                  </a:ext>
                </a:extLst>
              </p:cNvPr>
              <p:cNvSpPr/>
              <p:nvPr/>
            </p:nvSpPr>
            <p:spPr>
              <a:xfrm>
                <a:off x="852642" y="2305234"/>
                <a:ext cx="720080" cy="64807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23E3FC70-9F4E-463E-8F91-FE5C9191F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42" y="2305234"/>
                <a:ext cx="720080" cy="64807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09D8E929-83BD-4F27-A51E-7048274C54FB}"/>
              </a:ext>
            </a:extLst>
          </p:cNvPr>
          <p:cNvSpPr/>
          <p:nvPr/>
        </p:nvSpPr>
        <p:spPr>
          <a:xfrm>
            <a:off x="852642" y="3889410"/>
            <a:ext cx="720080" cy="6480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7FA693C5-D5F2-4AC0-95F0-965AB56DE4CA}"/>
                  </a:ext>
                </a:extLst>
              </p:cNvPr>
              <p:cNvSpPr/>
              <p:nvPr/>
            </p:nvSpPr>
            <p:spPr>
              <a:xfrm>
                <a:off x="841100" y="5367694"/>
                <a:ext cx="720080" cy="64807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7FA693C5-D5F2-4AC0-95F0-965AB56DE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00" y="5367694"/>
                <a:ext cx="720080" cy="64807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C346A4DC-D7D3-4C8B-BDE2-8996369B17D8}"/>
                  </a:ext>
                </a:extLst>
              </p:cNvPr>
              <p:cNvSpPr txBox="1"/>
              <p:nvPr/>
            </p:nvSpPr>
            <p:spPr>
              <a:xfrm>
                <a:off x="5366310" y="6182344"/>
                <a:ext cx="32844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𝑥𝑤</m:t>
                    </m:r>
                    <m:r>
                      <a:rPr lang="de-DE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−4⋅30+1</m:t>
                        </m:r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20− 2</m:t>
                        </m:r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de-DE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+4=−106</m:t>
                    </m:r>
                  </m:oMath>
                </a14:m>
                <a:r>
                  <a:rPr lang="de-DE" sz="11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C346A4DC-D7D3-4C8B-BDE2-8996369B1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310" y="6182344"/>
                <a:ext cx="328444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3611D31-1C41-4C6D-BE7B-D205205F7071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568021" y="2629270"/>
            <a:ext cx="1954283" cy="219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B3B858E-ECFD-4488-9510-544440C09A9A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568021" y="4213446"/>
            <a:ext cx="1848830" cy="83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A38FF0DF-74F4-466B-BEA1-2A89064E090B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556479" y="5279520"/>
            <a:ext cx="1965825" cy="41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60A480F9-DD37-4D3A-B0ED-06BC0A4B0AFF}"/>
              </a:ext>
            </a:extLst>
          </p:cNvPr>
          <p:cNvCxnSpPr>
            <a:cxnSpLocks/>
          </p:cNvCxnSpPr>
          <p:nvPr/>
        </p:nvCxnSpPr>
        <p:spPr>
          <a:xfrm flipV="1">
            <a:off x="6156176" y="5043305"/>
            <a:ext cx="1206904" cy="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A122CCE8-8712-47D6-BA16-F4E8E57CF455}"/>
              </a:ext>
            </a:extLst>
          </p:cNvPr>
          <p:cNvSpPr/>
          <p:nvPr/>
        </p:nvSpPr>
        <p:spPr>
          <a:xfrm>
            <a:off x="8310112" y="4720269"/>
            <a:ext cx="720080" cy="648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F54060C6-05E4-42ED-83B0-5D893E12C1D6}"/>
              </a:ext>
            </a:extLst>
          </p:cNvPr>
          <p:cNvSpPr/>
          <p:nvPr/>
        </p:nvSpPr>
        <p:spPr>
          <a:xfrm>
            <a:off x="7505448" y="4710883"/>
            <a:ext cx="720080" cy="6480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2594EC91-7222-4DF9-8642-CAACF83B8A3A}"/>
                  </a:ext>
                </a:extLst>
              </p:cNvPr>
              <p:cNvSpPr/>
              <p:nvPr/>
            </p:nvSpPr>
            <p:spPr>
              <a:xfrm>
                <a:off x="7488670" y="3125221"/>
                <a:ext cx="720080" cy="64807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−106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2594EC91-7222-4DF9-8642-CAACF83B8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670" y="3125221"/>
                <a:ext cx="720080" cy="648072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CE1A8367-399E-4F7C-AD82-8EDC15BBA98B}"/>
              </a:ext>
            </a:extLst>
          </p:cNvPr>
          <p:cNvSpPr/>
          <p:nvPr/>
        </p:nvSpPr>
        <p:spPr>
          <a:xfrm>
            <a:off x="8310112" y="3127389"/>
            <a:ext cx="720080" cy="648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6A293CCE-4A86-4D94-BC31-D7A08D85D1C6}"/>
                  </a:ext>
                </a:extLst>
              </p:cNvPr>
              <p:cNvSpPr txBox="1"/>
              <p:nvPr/>
            </p:nvSpPr>
            <p:spPr>
              <a:xfrm>
                <a:off x="4723990" y="2953306"/>
                <a:ext cx="1251496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de-DE" sz="1400" i="1" dirty="0">
                    <a:latin typeface="Cambria Math" panose="02040503050406030204" pitchFamily="18" charset="0"/>
                  </a:rPr>
                  <a:t>d</a:t>
                </a:r>
                <a:r>
                  <a:rPr lang="de-DE" sz="1400" b="0" i="1" dirty="0">
                    <a:latin typeface="Cambria Math" panose="02040503050406030204" pitchFamily="18" charset="0"/>
                  </a:rPr>
                  <a:t>=3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=(−4,1,2)</m:t>
                      </m:r>
                    </m:oMath>
                  </m:oMathPara>
                </a14:m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de-DE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𝑙𝑖𝑛𝑒𝑎𝑟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6A293CCE-4A86-4D94-BC31-D7A08D85D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990" y="2953306"/>
                <a:ext cx="1251496" cy="954107"/>
              </a:xfrm>
              <a:prstGeom prst="rect">
                <a:avLst/>
              </a:prstGeom>
              <a:blipFill>
                <a:blip r:embed="rId14"/>
                <a:stretch>
                  <a:fillRect l="-1463" t="-1274" b="-19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3BFDA00-9F3E-4EE8-8D2B-1D985F4CA440}"/>
                  </a:ext>
                </a:extLst>
              </p:cNvPr>
              <p:cNvSpPr txBox="1"/>
              <p:nvPr/>
            </p:nvSpPr>
            <p:spPr>
              <a:xfrm>
                <a:off x="4807888" y="4694165"/>
                <a:ext cx="1116844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de-DE" sz="1400" i="1" dirty="0">
                    <a:latin typeface="Cambria Math" panose="02040503050406030204" pitchFamily="18" charset="0"/>
                  </a:rPr>
                  <a:t>d=3</a:t>
                </a:r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=(0,1,0)</m:t>
                      </m:r>
                    </m:oMath>
                  </m:oMathPara>
                </a14:m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de-DE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𝑙𝑖𝑛𝑒𝑎𝑟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3BFDA00-9F3E-4EE8-8D2B-1D985F4CA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888" y="4694165"/>
                <a:ext cx="1116844" cy="954107"/>
              </a:xfrm>
              <a:prstGeom prst="rect">
                <a:avLst/>
              </a:prstGeom>
              <a:blipFill>
                <a:blip r:embed="rId15"/>
                <a:stretch>
                  <a:fillRect l="-1639" t="-1911" b="-19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46946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4BEF00-943B-4FFD-B991-1A26B18A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 </a:t>
            </a:r>
            <a:r>
              <a:rPr lang="de-DE" dirty="0" err="1"/>
              <a:t>the</a:t>
            </a:r>
            <a:r>
              <a:rPr lang="de-DE" dirty="0"/>
              <a:t> Matrix </a:t>
            </a:r>
            <a:r>
              <a:rPr lang="de-DE" dirty="0" err="1"/>
              <a:t>view</a:t>
            </a:r>
            <a:r>
              <a:rPr lang="de-DE" dirty="0"/>
              <a:t>: Features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rows</a:t>
            </a:r>
            <a:r>
              <a:rPr lang="de-DE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5FF1EC7-D12F-43D9-B5B2-A842894C1994}"/>
                  </a:ext>
                </a:extLst>
              </p:cNvPr>
              <p:cNvSpPr/>
              <p:nvPr/>
            </p:nvSpPr>
            <p:spPr>
              <a:xfrm>
                <a:off x="2608821" y="4010190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5FF1EC7-D12F-43D9-B5B2-A842894C1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821" y="4010190"/>
                <a:ext cx="720080" cy="6480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5FD6FCE3-89A3-491D-B4AF-6877E3EE7029}"/>
              </a:ext>
            </a:extLst>
          </p:cNvPr>
          <p:cNvSpPr/>
          <p:nvPr/>
        </p:nvSpPr>
        <p:spPr>
          <a:xfrm>
            <a:off x="1540636" y="3987768"/>
            <a:ext cx="720080" cy="648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256F428-8569-405E-B87E-1F5190C33D8A}"/>
                  </a:ext>
                </a:extLst>
              </p:cNvPr>
              <p:cNvSpPr/>
              <p:nvPr/>
            </p:nvSpPr>
            <p:spPr>
              <a:xfrm>
                <a:off x="462347" y="3975892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256F428-8569-405E-B87E-1F5190C33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7" y="3975892"/>
                <a:ext cx="720080" cy="6480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>
            <a:extLst>
              <a:ext uri="{FF2B5EF4-FFF2-40B4-BE49-F238E27FC236}">
                <a16:creationId xmlns:a16="http://schemas.microsoft.com/office/drawing/2014/main" id="{3C99C5FB-55E1-4ACF-9563-285F7D1F232B}"/>
              </a:ext>
            </a:extLst>
          </p:cNvPr>
          <p:cNvSpPr txBox="1"/>
          <p:nvPr/>
        </p:nvSpPr>
        <p:spPr>
          <a:xfrm>
            <a:off x="384615" y="1148285"/>
            <a:ext cx="2438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 </a:t>
            </a:r>
          </a:p>
          <a:p>
            <a:r>
              <a:rPr lang="de-DE" dirty="0"/>
              <a:t>Array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(2,3)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3E70007-C796-4DC8-A20C-1959044B8544}"/>
              </a:ext>
            </a:extLst>
          </p:cNvPr>
          <p:cNvSpPr txBox="1"/>
          <p:nvPr/>
        </p:nvSpPr>
        <p:spPr>
          <a:xfrm>
            <a:off x="6564084" y="1216898"/>
            <a:ext cx="2438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Output </a:t>
            </a:r>
          </a:p>
          <a:p>
            <a:r>
              <a:rPr lang="de-DE" dirty="0"/>
              <a:t>Array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(2,2)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23E3FC70-9F4E-463E-8F91-FE5C9191FC51}"/>
                  </a:ext>
                </a:extLst>
              </p:cNvPr>
              <p:cNvSpPr/>
              <p:nvPr/>
            </p:nvSpPr>
            <p:spPr>
              <a:xfrm>
                <a:off x="2608821" y="3088255"/>
                <a:ext cx="720080" cy="64807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23E3FC70-9F4E-463E-8F91-FE5C9191F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821" y="3088255"/>
                <a:ext cx="720080" cy="6480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09D8E929-83BD-4F27-A51E-7048274C54FB}"/>
              </a:ext>
            </a:extLst>
          </p:cNvPr>
          <p:cNvSpPr/>
          <p:nvPr/>
        </p:nvSpPr>
        <p:spPr>
          <a:xfrm>
            <a:off x="1539833" y="3088255"/>
            <a:ext cx="720080" cy="6480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7FA693C5-D5F2-4AC0-95F0-965AB56DE4CA}"/>
                  </a:ext>
                </a:extLst>
              </p:cNvPr>
              <p:cNvSpPr/>
              <p:nvPr/>
            </p:nvSpPr>
            <p:spPr>
              <a:xfrm>
                <a:off x="470845" y="3088255"/>
                <a:ext cx="720080" cy="64807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7FA693C5-D5F2-4AC0-95F0-965AB56DE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5" y="3088255"/>
                <a:ext cx="720080" cy="64807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96BE9DB9-E9F0-4C2A-B719-87C0DAC1E300}"/>
                  </a:ext>
                </a:extLst>
              </p:cNvPr>
              <p:cNvSpPr/>
              <p:nvPr/>
            </p:nvSpPr>
            <p:spPr>
              <a:xfrm>
                <a:off x="7063248" y="3051234"/>
                <a:ext cx="720080" cy="64807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−106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96BE9DB9-E9F0-4C2A-B719-87C0DAC1E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248" y="3051234"/>
                <a:ext cx="720080" cy="64807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lipse 38">
            <a:extLst>
              <a:ext uri="{FF2B5EF4-FFF2-40B4-BE49-F238E27FC236}">
                <a16:creationId xmlns:a16="http://schemas.microsoft.com/office/drawing/2014/main" id="{AA0621EC-BB9C-4B18-B533-E029533A0F36}"/>
              </a:ext>
            </a:extLst>
          </p:cNvPr>
          <p:cNvSpPr/>
          <p:nvPr/>
        </p:nvSpPr>
        <p:spPr>
          <a:xfrm>
            <a:off x="7043332" y="3981366"/>
            <a:ext cx="720080" cy="648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531703D1-FBEC-4A23-8A56-100BF6B42ABC}"/>
                  </a:ext>
                </a:extLst>
              </p:cNvPr>
              <p:cNvSpPr txBox="1"/>
              <p:nvPr/>
            </p:nvSpPr>
            <p:spPr>
              <a:xfrm>
                <a:off x="4754800" y="2668501"/>
                <a:ext cx="1251496" cy="7386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=(−4,1,2)</m:t>
                      </m:r>
                    </m:oMath>
                  </m:oMathPara>
                </a14:m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de-DE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531703D1-FBEC-4A23-8A56-100BF6B42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800" y="2668501"/>
                <a:ext cx="1251496" cy="738664"/>
              </a:xfrm>
              <a:prstGeom prst="rect">
                <a:avLst/>
              </a:prstGeom>
              <a:blipFill>
                <a:blip r:embed="rId7"/>
                <a:stretch>
                  <a:fillRect b="-33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70E8D4A-A8E7-4822-B1B7-2013781CD781}"/>
              </a:ext>
            </a:extLst>
          </p:cNvPr>
          <p:cNvCxnSpPr>
            <a:cxnSpLocks/>
          </p:cNvCxnSpPr>
          <p:nvPr/>
        </p:nvCxnSpPr>
        <p:spPr>
          <a:xfrm>
            <a:off x="3779912" y="3837059"/>
            <a:ext cx="413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51B28D5-DB01-414E-ABC0-7325A1F4839F}"/>
              </a:ext>
            </a:extLst>
          </p:cNvPr>
          <p:cNvCxnSpPr>
            <a:cxnSpLocks/>
          </p:cNvCxnSpPr>
          <p:nvPr/>
        </p:nvCxnSpPr>
        <p:spPr>
          <a:xfrm>
            <a:off x="6304538" y="3837059"/>
            <a:ext cx="413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F605D6EA-39E8-47EE-899A-F2D49F9BE26C}"/>
                  </a:ext>
                </a:extLst>
              </p:cNvPr>
              <p:cNvSpPr txBox="1"/>
              <p:nvPr/>
            </p:nvSpPr>
            <p:spPr>
              <a:xfrm>
                <a:off x="4755150" y="4149080"/>
                <a:ext cx="1116844" cy="7386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=(0,1,0)</m:t>
                      </m:r>
                    </m:oMath>
                  </m:oMathPara>
                </a14:m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de-DE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F605D6EA-39E8-47EE-899A-F2D49F9BE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50" y="4149080"/>
                <a:ext cx="1116844" cy="738664"/>
              </a:xfrm>
              <a:prstGeom prst="rect">
                <a:avLst/>
              </a:prstGeom>
              <a:blipFill>
                <a:blip r:embed="rId8"/>
                <a:stretch>
                  <a:fillRect b="-33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lipse 17">
            <a:extLst>
              <a:ext uri="{FF2B5EF4-FFF2-40B4-BE49-F238E27FC236}">
                <a16:creationId xmlns:a16="http://schemas.microsoft.com/office/drawing/2014/main" id="{391FC0E2-B1BA-4E2B-9DDB-FD846C4605F9}"/>
              </a:ext>
            </a:extLst>
          </p:cNvPr>
          <p:cNvSpPr/>
          <p:nvPr/>
        </p:nvSpPr>
        <p:spPr>
          <a:xfrm>
            <a:off x="8132645" y="3045054"/>
            <a:ext cx="720080" cy="6480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D87B64B-1EFE-4D24-AE10-28C5C07EACA0}"/>
              </a:ext>
            </a:extLst>
          </p:cNvPr>
          <p:cNvSpPr/>
          <p:nvPr/>
        </p:nvSpPr>
        <p:spPr>
          <a:xfrm>
            <a:off x="8141143" y="3981366"/>
            <a:ext cx="720080" cy="648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83F4F180-5F5D-4190-8021-CA2561864B58}"/>
              </a:ext>
            </a:extLst>
          </p:cNvPr>
          <p:cNvSpPr/>
          <p:nvPr/>
        </p:nvSpPr>
        <p:spPr>
          <a:xfrm>
            <a:off x="4427984" y="2492897"/>
            <a:ext cx="1728192" cy="273628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0506A4D-264D-4D8D-B159-707727713621}"/>
              </a:ext>
            </a:extLst>
          </p:cNvPr>
          <p:cNvSpPr txBox="1"/>
          <p:nvPr/>
        </p:nvSpPr>
        <p:spPr>
          <a:xfrm>
            <a:off x="4819951" y="363777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53803513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C85A6-9E80-44A0-BFEA-995F3FF9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Dense</a:t>
            </a:r>
            <a:r>
              <a:rPr lang="de-DE" dirty="0"/>
              <a:t> Layer </a:t>
            </a:r>
            <a:r>
              <a:rPr lang="de-DE" dirty="0" err="1"/>
              <a:t>as</a:t>
            </a:r>
            <a:r>
              <a:rPr lang="de-DE" dirty="0"/>
              <a:t> Matrix-</a:t>
            </a:r>
            <a:r>
              <a:rPr lang="de-DE" dirty="0" err="1"/>
              <a:t>Multiplication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ignore</a:t>
            </a:r>
            <a:r>
              <a:rPr lang="de-DE" dirty="0"/>
              <a:t> </a:t>
            </a:r>
            <a:r>
              <a:rPr lang="de-DE" dirty="0" err="1"/>
              <a:t>Activation</a:t>
            </a:r>
            <a:r>
              <a:rPr lang="de-DE" dirty="0"/>
              <a:t> for a </a:t>
            </a:r>
            <a:r>
              <a:rPr lang="de-DE" dirty="0" err="1"/>
              <a:t>moment</a:t>
            </a:r>
            <a:r>
              <a:rPr lang="de-DE" dirty="0"/>
              <a:t>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AA9420-F105-4F09-AC97-5BC531BB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Prof. Dr. Dieter Greipl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7B9BC4-FD15-433D-89FF-2790BD47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Untertitel 4">
                <a:extLst>
                  <a:ext uri="{FF2B5EF4-FFF2-40B4-BE49-F238E27FC236}">
                    <a16:creationId xmlns:a16="http://schemas.microsoft.com/office/drawing/2014/main" id="{BD146916-A767-43E2-956A-63BBB0DD75C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9552" y="1340768"/>
                <a:ext cx="7920880" cy="3744416"/>
              </a:xfrm>
            </p:spPr>
            <p:txBody>
              <a:bodyPr>
                <a:normAutofit fontScale="925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de-DE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de-DE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de-DE" b="0" i="0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de-DE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de-DE" b="0" i="0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b="0" dirty="0"/>
              </a:p>
              <a:p>
                <a:endParaRPr lang="de-DE" dirty="0"/>
              </a:p>
              <a:p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de-DE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de-DE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106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dirty="0"/>
                  <a:t>   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5" name="Untertitel 4">
                <a:extLst>
                  <a:ext uri="{FF2B5EF4-FFF2-40B4-BE49-F238E27FC236}">
                    <a16:creationId xmlns:a16="http://schemas.microsoft.com/office/drawing/2014/main" id="{BD146916-A767-43E2-956A-63BBB0DD7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9552" y="1340768"/>
                <a:ext cx="7920880" cy="37444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2228980-CA52-4269-A74A-52E65F1A854A}"/>
              </a:ext>
            </a:extLst>
          </p:cNvPr>
          <p:cNvCxnSpPr/>
          <p:nvPr/>
        </p:nvCxnSpPr>
        <p:spPr>
          <a:xfrm>
            <a:off x="1331640" y="3386468"/>
            <a:ext cx="158417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99174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C85A6-9E80-44A0-BFEA-995F3FF9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Dense</a:t>
            </a:r>
            <a:r>
              <a:rPr lang="de-DE" dirty="0"/>
              <a:t> Layer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AA9420-F105-4F09-AC97-5BC531BB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Prof. Dr. Dieter Greipl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7B9BC4-FD15-433D-89FF-2790BD47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2A66F1D4-4AE7-4E70-9B8C-7382DB25A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097854"/>
            <a:ext cx="8784976" cy="530946"/>
          </a:xfrm>
        </p:spPr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Dense</a:t>
            </a:r>
            <a:r>
              <a:rPr lang="de-DE" dirty="0"/>
              <a:t> Layer at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stage</a:t>
            </a:r>
            <a:r>
              <a:rPr lang="de-DE" dirty="0"/>
              <a:t> 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by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: </a:t>
            </a: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8">
                <a:extLst>
                  <a:ext uri="{FF2B5EF4-FFF2-40B4-BE49-F238E27FC236}">
                    <a16:creationId xmlns:a16="http://schemas.microsoft.com/office/drawing/2014/main" id="{8706AEC1-154D-47EF-B18D-96FE4A871A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9859316"/>
                  </p:ext>
                </p:extLst>
              </p:nvPr>
            </p:nvGraphicFramePr>
            <p:xfrm>
              <a:off x="179587" y="1823325"/>
              <a:ext cx="8280921" cy="2270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6184">
                      <a:extLst>
                        <a:ext uri="{9D8B030D-6E8A-4147-A177-3AD203B41FA5}">
                          <a16:colId xmlns:a16="http://schemas.microsoft.com/office/drawing/2014/main" val="2782580564"/>
                        </a:ext>
                      </a:extLst>
                    </a:gridCol>
                    <a:gridCol w="2448272">
                      <a:extLst>
                        <a:ext uri="{9D8B030D-6E8A-4147-A177-3AD203B41FA5}">
                          <a16:colId xmlns:a16="http://schemas.microsoft.com/office/drawing/2014/main" val="1788873435"/>
                        </a:ext>
                      </a:extLst>
                    </a:gridCol>
                    <a:gridCol w="4176465">
                      <a:extLst>
                        <a:ext uri="{9D8B030D-6E8A-4147-A177-3AD203B41FA5}">
                          <a16:colId xmlns:a16="http://schemas.microsoft.com/office/drawing/2014/main" val="37534394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Meaning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477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sz="160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sz="1600" b="0" i="1" dirty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ℕ</m:t>
                              </m:r>
                            </m:oMath>
                          </a14:m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dirty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oMath>
                          </a14:m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input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dimension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dimension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of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each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feature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vector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2976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DE" sz="1600" b="0" i="0" dirty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de-DE" sz="1600" b="0" i="1" dirty="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ℕ</m:t>
                                </m:r>
                              </m:oMath>
                            </m:oMathPara>
                          </a14:m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output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dimension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dimension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of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output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vector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2661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sz="160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∗×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</m:oMath>
                          </a14:m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weight/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bias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matrix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W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defines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core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processing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of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layer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; *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denotes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number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of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feature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vectors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included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89216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sz="160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𝐴</m:t>
                                </m:r>
                                <m:r>
                                  <a:rPr lang="de-DE" sz="1600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: </m:t>
                                </m:r>
                                <m:r>
                                  <a:rPr lang="de-DE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ℝ</m:t>
                                </m:r>
                                <m:r>
                                  <a:rPr lang="de-DE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→</m:t>
                                </m:r>
                                <m:r>
                                  <a:rPr lang="de-DE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Activation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function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This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function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is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applied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each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entry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of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result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matrix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𝑋</m:t>
                              </m:r>
                              <m:r>
                                <a:rPr lang="de-DE" sz="16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×</m:t>
                              </m:r>
                              <m:r>
                                <a:rPr lang="de-DE" sz="16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de-DE" sz="16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oMath>
                          </a14:m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50892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8">
                <a:extLst>
                  <a:ext uri="{FF2B5EF4-FFF2-40B4-BE49-F238E27FC236}">
                    <a16:creationId xmlns:a16="http://schemas.microsoft.com/office/drawing/2014/main" id="{8706AEC1-154D-47EF-B18D-96FE4A871A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9859316"/>
                  </p:ext>
                </p:extLst>
              </p:nvPr>
            </p:nvGraphicFramePr>
            <p:xfrm>
              <a:off x="179587" y="1823325"/>
              <a:ext cx="8280921" cy="2270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6184">
                      <a:extLst>
                        <a:ext uri="{9D8B030D-6E8A-4147-A177-3AD203B41FA5}">
                          <a16:colId xmlns:a16="http://schemas.microsoft.com/office/drawing/2014/main" val="2782580564"/>
                        </a:ext>
                      </a:extLst>
                    </a:gridCol>
                    <a:gridCol w="2448272">
                      <a:extLst>
                        <a:ext uri="{9D8B030D-6E8A-4147-A177-3AD203B41FA5}">
                          <a16:colId xmlns:a16="http://schemas.microsoft.com/office/drawing/2014/main" val="1788873435"/>
                        </a:ext>
                      </a:extLst>
                    </a:gridCol>
                    <a:gridCol w="4176465">
                      <a:extLst>
                        <a:ext uri="{9D8B030D-6E8A-4147-A177-3AD203B41FA5}">
                          <a16:colId xmlns:a16="http://schemas.microsoft.com/office/drawing/2014/main" val="37534394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Meaning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477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68" t="-104918" r="-401471" b="-4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input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dimension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dimension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of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each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feature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vector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2976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68" t="-204918" r="-401471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output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dimension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dimension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of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output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vector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266172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68" t="-195789" r="-401471" b="-1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weight/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bias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matrix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W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defines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core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processing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of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layer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; *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denotes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number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of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feature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vectors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included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892162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68" t="-295789" r="-401471" b="-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Activation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function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98540" t="-295789" r="-730" b="-1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0892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1904652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367</Words>
  <Application>Microsoft Office PowerPoint</Application>
  <PresentationFormat>Bildschirmpräsentation (4:3)</PresentationFormat>
  <Paragraphs>110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Machine Learning</vt:lpstr>
      <vt:lpstr>A simple Neural Network</vt:lpstr>
      <vt:lpstr>A simple Neural Network</vt:lpstr>
      <vt:lpstr>Solution</vt:lpstr>
      <vt:lpstr>Note the Matrix view: Features are rows!</vt:lpstr>
      <vt:lpstr>Dense Layer as Matrix-Multiplication (ignore Activation for a moment)</vt:lpstr>
      <vt:lpstr>Dense Layer</vt:lpstr>
    </vt:vector>
  </TitlesOfParts>
  <Company>Hochschule Landshut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IT1 / IT2</dc:title>
  <dc:creator>dieses</dc:creator>
  <cp:lastModifiedBy>Dieter Greipl</cp:lastModifiedBy>
  <cp:revision>830</cp:revision>
  <cp:lastPrinted>2019-06-25T11:26:41Z</cp:lastPrinted>
  <dcterms:created xsi:type="dcterms:W3CDTF">2012-07-04T19:43:59Z</dcterms:created>
  <dcterms:modified xsi:type="dcterms:W3CDTF">2019-12-13T14:59:29Z</dcterms:modified>
</cp:coreProperties>
</file>