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Nota de Estudo — Revisão de Newton-Raphson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Figura 4. Convergência de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para cada iteração de Newton-Raphson.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Discussão dos Aspectos Numéricos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Comportamento de Newton–Raphson neste problema</a:t>
                </a:r>
              </a:p>
              <a:p>
                <a:pPr lvl="0" indent="0" marL="0">
                  <a:buNone/>
                </a:pPr>
                <a:r>
                  <a:rPr/>
                  <a:t>Com o palpite simples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w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≈</m:t>
                      </m:r>
                      <m:f>
                        <m:fPr>
                          <m:type m:val="bar"/>
                        </m:fPr>
                        <m:num>
                          <m:r>
                            <m:t>Q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r>
                            <m:t> </m:t>
                          </m:r>
                          <m:r>
                            <m:t>Δ</m:t>
                          </m:r>
                          <m:r>
                            <m:t>T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as iterações convergiram de forma rápida e estável para a raiz </a:t>
                </a:r>
                <a14:m>
                  <m:oMath xmlns:m="http://schemas.openxmlformats.org/officeDocument/2006/math">
                    <m:sSup>
                      <m:e>
                        <m: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  <a:r>
                  <a:rPr/>
                  <a:t>. Observou-se queda acentuada de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sepChr m:val=""/>
                        <m:endChr m:val="|"/>
                        <m:grow/>
                      </m:dPr>
                      <m:e>
                        <m:r>
                          <m:t>f</m:t>
                        </m:r>
                        <m:d>
                          <m:dPr>
                            <m:begChr m:val="("/>
                            <m:sepChr m:val=""/>
                            <m:endChr m:val=")"/>
                            <m:grow/>
                          </m:dPr>
                          <m:e>
                            <m:sSub>
                              <m:e>
                                <m:r>
                                  <m:t>w</m:t>
                                </m:r>
                              </m:e>
                              <m:sub>
                                <m:r>
                                  <m:t>k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/>
                  <a:t> a cada passo e sequência </a:t>
                </a:r>
                <a14:m>
                  <m:oMath xmlns:m="http://schemas.openxmlformats.org/officeDocument/2006/math">
                    <m:sSub>
                      <m:e>
                        <m:r>
                          <m:t>w</m:t>
                        </m:r>
                      </m:e>
                      <m:sub>
                        <m:r>
                          <m:t>k</m:t>
                        </m:r>
                      </m:sub>
                    </m:sSub>
                  </m:oMath>
                </a14:m>
                <a:r>
                  <a:rPr/>
                  <a:t> rapidamente estabilizada. A suavidade de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r>
                        <m:t> 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 </m:t>
                      </m:r>
                      <m:r>
                        <m:t>Δ</m:t>
                      </m:r>
                      <m:r>
                        <m:t>T</m:t>
                      </m:r>
                      <m:r>
                        <m:t> 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exp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ξ</m:t>
                              </m:r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w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ξ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r>
                            <m:t> 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a</m:t>
                              </m:r>
                              <m:r>
                                <m:t> </m:t>
                              </m:r>
                              <m:sSup>
                                <m:e>
                                  <m:r>
                                    <m:t>w</m:t>
                                  </m:r>
                                </m:e>
                                <m:sup>
                                  <m:r>
                                    <m:t>0.2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b</m:t>
                              </m:r>
                              <m:r>
                                <m:t> </m:t>
                              </m:r>
                              <m:r>
                                <m:t>w</m:t>
                              </m:r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no domínio visitado favoreceu esse comportamento.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Diferença entre as duas derivadas neste problema</a:t>
                </a:r>
              </a:p>
              <a:p>
                <a:pPr lvl="0" indent="0" marL="0">
                  <a:buNone/>
                </a:pPr>
                <a:r>
                  <a:rPr/>
                  <a:t>A derivada analítica,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 </m:t>
                      </m:r>
                      <m:r>
                        <m:t>Δ</m:t>
                      </m:r>
                      <m:r>
                        <m:t>T</m:t>
                      </m:r>
                      <m:r>
                        <m:t> 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rPr>
                              <m:sty m:val="p"/>
                            </m:rPr>
                            <m:t>exp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ξ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w</m:t>
                          </m:r>
                          <m:r>
                            <m:t> </m:t>
                          </m:r>
                          <m:r>
                            <m:rPr>
                              <m:sty m:val="p"/>
                            </m:rPr>
                            <m:t>exp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ξ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ξ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w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ξ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r>
                            <m:t> 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0.2</m:t>
                              </m:r>
                              <m:r>
                                <m:t> </m:t>
                              </m:r>
                              <m:r>
                                <m:t>a</m:t>
                              </m:r>
                              <m:r>
                                <m:t> </m:t>
                              </m:r>
                              <m:sSup>
                                <m:e>
                                  <m: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0.8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r>
                            <m:t> </m:t>
                          </m:r>
                          <m:sSup>
                            <m:e>
                              <m:d>
                                <m:dPr>
                                  <m:begChr m:val="["/>
                                  <m:sepChr m:val=""/>
                                  <m:endChr m:val="]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  <m:r>
                                    <m:t> </m:t>
                                  </m:r>
                                  <m:sSup>
                                    <m:e>
                                      <m:r>
                                        <m:t>w</m:t>
                                      </m:r>
                                    </m:e>
                                    <m:sup>
                                      <m:r>
                                        <m:t>0.2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b</m:t>
                                  </m:r>
                                  <m:r>
                                    <m:t> </m:t>
                                  </m:r>
                                  <m:r>
                                    <m:t>w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 a aproximação por diferença finita à frente,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≈</m:t>
                      </m:r>
                      <m:f>
                        <m:fPr>
                          <m:type m:val="bar"/>
                        </m:fPr>
                        <m:num>
                          <m:r>
                            <m:t>f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w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f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w</m:t>
                              </m:r>
                            </m:e>
                          </m:d>
                        </m:num>
                        <m:den>
                          <m: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m:t>,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levaram ao mesmo </a:t>
                </a:r>
                <a14:m>
                  <m:oMath xmlns:m="http://schemas.openxmlformats.org/officeDocument/2006/math">
                    <m:sSup>
                      <m:e>
                        <m:r>
                          <m:t>w</m:t>
                        </m:r>
                      </m:e>
                      <m:sup>
                        <m:r>
                          <m:rPr>
                            <m:sty m:val="p"/>
                          </m:rPr>
                          <m:t>*</m:t>
                        </m:r>
                      </m:sup>
                    </m:sSup>
                  </m:oMath>
                </a14:m>
                <a:r>
                  <a:rPr/>
                  <a:t> e com número de iterações muito parecido. Aqui isso acontece porque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é suave e o passo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foi estável.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Comportamento de Newton–Raphson em geral</a:t>
                </a:r>
              </a:p>
              <a:p>
                <a:pPr lvl="0" indent="0" marL="0">
                  <a:buNone/>
                </a:pPr>
                <a:r>
                  <a:rPr/>
                  <a:t>Newton–Raphson é muito rápido </a:t>
                </a:r>
                <a:r>
                  <a:rPr b="1"/>
                  <a:t>quando</a:t>
                </a:r>
                <a:r>
                  <a:rPr/>
                  <a:t> há bom palpite,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′</m:t>
                    </m:r>
                  </m:oMath>
                </a14:m>
                <a:r>
                  <a:rPr/>
                  <a:t> são regulares perto da raiz e a direção de passo é confiável. Fora dessas condições, pode oscilar, divergir ou sair do domínio, o que pode necessitar de técnicas adicionais mais robustas.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Diferença entre as duas derivadas em geral</a:t>
                </a:r>
              </a:p>
              <a:p>
                <a:pPr lvl="0" indent="0" marL="0">
                  <a:buNone/>
                </a:pPr>
                <a:r>
                  <a:rPr/>
                  <a:t>A derivada analítica reduz iterações e evita a sensibilidade à escolha de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; vale especialmente quando se busca tolerâncias finas ou quando avaliar </a:t>
                </a:r>
                <a14:m>
                  <m:oMath xmlns:m="http://schemas.openxmlformats.org/officeDocument/2006/math">
                    <m:r>
                      <m:t>f</m:t>
                    </m:r>
                  </m:oMath>
                </a14:m>
                <a:r>
                  <a:rPr/>
                  <a:t> é caro. A diferença finita é universal e simples, mas equilibra erro de truncamento e arredondamento via </a:t>
                </a:r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 e pode reduzir a ordem efetiva de convergência.</a:t>
                </a:r>
              </a:p>
              <a:p>
                <a:pPr lvl="0" indent="0" marL="1270000">
                  <a:buNone/>
                </a:pPr>
                <a:r>
                  <a:rPr sz="2000" b="1"/>
                  <a:t>Resumo final:</a:t>
                </a:r>
                <a:r>
                  <a:rPr sz="2000"/>
                  <a:t> quando disponível, use </a:t>
                </a:r>
                <a14:m>
                  <m:oMath xmlns:m="http://schemas.openxmlformats.org/officeDocument/2006/math">
                    <m:r>
                      <m:t>f</m:t>
                    </m:r>
                    <m:r>
                      <m:rPr>
                        <m:sty m:val="p"/>
                      </m:rPr>
                      <m:t>′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 sz="2000"/>
                  <a:t> analítica; quando não, diferença finita bem escolhida resolve. Primeiro faça funcionar, depois refine.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Discussão Final</a:t>
                </a:r>
              </a:p>
              <a:p>
                <a:pPr lvl="0" indent="0" marL="0">
                  <a:buNone/>
                </a:pPr>
                <a:r>
                  <a:rPr/>
                  <a:t>Nesta </a:t>
                </a:r>
                <a:r>
                  <a:rPr i="1"/>
                  <a:t>nota de estudo</a:t>
                </a:r>
                <a:r>
                  <a:rPr/>
                  <a:t>, nós revisamos o </a:t>
                </a:r>
                <a:r>
                  <a:rPr b="1"/>
                  <a:t>Método de Newton-Raphson</a:t>
                </a:r>
                <a:r>
                  <a:rPr/>
                  <a:t> usando como exemplo um trocador de calor com condensação coeficiente global de transferência de calor (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) variando com a vazão (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). Seguimos os seguintes passos: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Construção do modelo matemático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Análise de assíntotas do modelo matemático nos limites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Análise paramétrica de como várias grandezas (</a:t>
                </a:r>
                <a:r>
                  <a:rPr i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) variam com o aumento da vazão</a:t>
                </a:r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Estudo da influência da variação de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com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em relação a um modelo com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constante</a:t>
                </a:r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Revisão do Método de Newton Raphson</a:t>
                </a:r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Cálculo numérico da derivada que usando a aproximação das diferenças finitas à frente</a:t>
                </a:r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Cálculo analítico da derivada que aparece em Newton-Raphson</a:t>
                </a:r>
                <a:br/>
              </a:p>
              <a:p>
                <a:pPr lvl="0" indent="-342900" marL="342900">
                  <a:buAutoNum type="arabicPeriod"/>
                </a:pPr>
                <a:r>
                  <a:rPr/>
                  <a:t>Análise do resultado obtido por Newton-Raphon</a:t>
                </a:r>
              </a:p>
              <a:p>
                <a:pPr lvl="0" indent="0" marL="0">
                  <a:buNone/>
                </a:pPr>
                <a:r>
                  <a:rPr/>
                  <a:t>Desta forma, aproveitamos um exemplo real para revisar a construção de um modelo matemático, o estudo de suas assíntotas e do seu comportamento em função dos parâmetros, e finalmente encontramos a solução do problema utilizando um famoso método numérico.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Novos Exercícios Práticos</a:t>
                </a:r>
              </a:p>
              <a:p>
                <a:pPr lvl="0"/>
                <a:r>
                  <a:rPr/>
                  <a:t>Estimar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com correlações empíricas</a:t>
                </a:r>
                <a:br/>
              </a:p>
              <a:p>
                <a:pPr lvl="0"/>
                <a:r>
                  <a:rPr/>
                  <a:t>Estudar a influência de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t>T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 no comportamento do trocador de calor.</a:t>
                </a:r>
              </a:p>
              <a:p>
                <a:pPr lvl="0"/>
                <a:r>
                  <a:rPr/>
                  <a:t>Experimente outros valores iniciais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para estudar a convergência de Newton-Raphson.</a:t>
                </a:r>
              </a:p>
              <a:p>
                <a:pPr lvl="0"/>
                <a:r>
                  <a:rPr/>
                  <a:t>Procure na literatura científica dados experimentais de </a:t>
                </a:r>
                <a:r>
                  <a:rPr i="1"/>
                  <a:t>U(w)</a:t>
                </a:r>
                <a:r>
                  <a:rPr/>
                  <a:t>, ajuste os dados por mínimos quadrados e refaça este estudo.</a:t>
                </a:r>
              </a:p>
              <a:p>
                <a:pPr lvl="0"/>
                <a:r>
                  <a:rPr/>
                  <a:t>Estime a perda de carga no trocador em função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 estime os custos de bombeamento para cada condição.</a:t>
                </a:r>
              </a:p>
              <a:p>
                <a:pPr lvl="0"/>
                <a:r>
                  <a:rPr/>
                  <a:t>Faça uma propagação de incertezas dos parâmetros para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 para a raiz de </a:t>
                </a:r>
                <a:r>
                  <a:rPr i="1"/>
                  <a:t>f(W)</a:t>
                </a:r>
                <a:r>
                  <a:rPr/>
                  <a:t>.</a:t>
                </a:r>
              </a:p>
              <a:p>
                <a:pPr lvl="0"/>
                <a:r>
                  <a:rPr/>
                  <a:t>Implemente outros métodos e compare com o Newton-Raphson que vimos nesta </a:t>
                </a:r>
                <a:r>
                  <a:rPr i="1"/>
                  <a:t>nota de estudo</a:t>
                </a:r>
              </a:p>
              <a:p>
                <a:pPr lvl="1"/>
                <a:r>
                  <a:rPr/>
                  <a:t>Clássicos (</a:t>
                </a:r>
                <a:r>
                  <a:rPr i="1"/>
                  <a:t>e.g.</a:t>
                </a:r>
                <a:r>
                  <a:rPr/>
                  <a:t>, Bisseção, Busca Exaustiva).</a:t>
                </a:r>
                <a:br/>
              </a:p>
              <a:p>
                <a:pPr lvl="1"/>
                <a:r>
                  <a:rPr/>
                  <a:t>Newton-Raphson e variações (</a:t>
                </a:r>
                <a:r>
                  <a:rPr i="1"/>
                  <a:t>e.g.</a:t>
                </a:r>
                <a:r>
                  <a:rPr/>
                  <a:t>, Secante, Newton Amortecido, Newton </a:t>
                </a:r>
                <a:r>
                  <a:rPr i="1"/>
                  <a:t>Safeguarded</a:t>
                </a:r>
                <a:r>
                  <a:rPr/>
                  <a:t>).</a:t>
                </a:r>
              </a:p>
              <a:p>
                <a:pPr lvl="1"/>
                <a:r>
                  <a:rPr/>
                  <a:t>Alternativos (</a:t>
                </a:r>
                <a:r>
                  <a:rPr i="1"/>
                  <a:t>e.g.</a:t>
                </a:r>
                <a:r>
                  <a:rPr/>
                  <a:t>, Ponto Fixo, </a:t>
                </a:r>
                <a:r>
                  <a:rPr i="1"/>
                  <a:t>Regula Falsi</a:t>
                </a:r>
                <a:r>
                  <a:rPr/>
                  <a:t>, Brent)</a:t>
                </a:r>
                <a:br/>
              </a:p>
              <a:p>
                <a:pPr lvl="0"/>
                <a:r>
                  <a:rPr/>
                  <a:t>Pesquise outros métodos de obtenção de raizes de funções.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Nota de Estudo — Revisão de Newton-Raphson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Autor:</a:t>
            </a:r>
            <a:r>
              <a:rPr sz="2000"/>
              <a:t> Fábio Magnani (fabio.magnani@ufpe.br)</a:t>
            </a:r>
            <a:br/>
            <a:r>
              <a:rPr sz="2000" b="1"/>
              <a:t>Curso:</a:t>
            </a:r>
            <a:r>
              <a:rPr sz="2000"/>
              <a:t> Engenharia Mecânica - UFPE</a:t>
            </a:r>
            <a:br/>
            <a:r>
              <a:rPr sz="2000" b="1"/>
              <a:t>Início do desenvolvimento:</a:t>
            </a:r>
            <a:r>
              <a:rPr sz="2000"/>
              <a:t> 31/08/2025</a:t>
            </a:r>
            <a:br/>
            <a:r>
              <a:rPr sz="2000" b="1"/>
              <a:t>Primeira publicação:</a:t>
            </a:r>
            <a:r>
              <a:rPr sz="2000"/>
              <a:t> 08/09/2025</a:t>
            </a:r>
            <a:br/>
            <a:r>
              <a:rPr sz="2000" b="1"/>
              <a:t>Versão Atual:</a:t>
            </a:r>
            <a:r>
              <a:rPr sz="2000"/>
              <a:t> v-2025-09-08-a (fase de teste técnico no Colab, teste didático-pedagógico com estudantes e início da revisão final de código/texto)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Objetivo</a:t>
                </a:r>
              </a:p>
              <a:p>
                <a:pPr lvl="0" indent="0" marL="0">
                  <a:buNone/>
                </a:pPr>
                <a:r>
                  <a:rPr/>
                  <a:t>Revisar o Método de Newton-Raphson usando como exemplo um problema de trocador de calor de </a:t>
                </a:r>
                <a:r>
                  <a:rPr i="1"/>
                  <a:t>Design of Thermal Systems</a:t>
                </a:r>
                <a:r>
                  <a:rPr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Referência</a:t>
                </a:r>
              </a:p>
              <a:p>
                <a:pPr lvl="0"/>
                <a:r>
                  <a:rPr/>
                  <a:t>Stoecker, W. F. </a:t>
                </a:r>
                <a:r>
                  <a:rPr i="1"/>
                  <a:t>Design of Thermal Systems</a:t>
                </a:r>
                <a:r>
                  <a:rPr/>
                  <a:t>, chap. 5, 3rd ed., McGraw-Hill, 1989.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Estrutura</a:t>
                </a:r>
              </a:p>
              <a:p>
                <a:pPr lvl="0"/>
                <a:r>
                  <a:rPr/>
                  <a:t>Enunciado do problema-exemplo (trocador de calor com condensação) e o seu modelo matemático.</a:t>
                </a:r>
              </a:p>
              <a:p>
                <a:pPr lvl="0"/>
                <a:r>
                  <a:rPr/>
                  <a:t>Análise de escala do problema-exemplo.</a:t>
                </a:r>
              </a:p>
              <a:p>
                <a:pPr lvl="0"/>
                <a:r>
                  <a:rPr/>
                  <a:t>Estudo paramétrico do problema-exemplo (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variável).</a:t>
                </a:r>
              </a:p>
              <a:p>
                <a:pPr lvl="0"/>
                <a:r>
                  <a:rPr/>
                  <a:t>Estudo paramétrico do problema-exemplo simplificado (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constante).</a:t>
                </a:r>
              </a:p>
              <a:p>
                <a:pPr lvl="0"/>
                <a:r>
                  <a:rPr/>
                  <a:t>Revisão do método de Newton-Raphson.</a:t>
                </a:r>
              </a:p>
              <a:p>
                <a:pPr lvl="0"/>
                <a:r>
                  <a:rPr/>
                  <a:t>Solução do problema-exemplo pelo método de Newton-Raphson.</a:t>
                </a:r>
              </a:p>
              <a:p>
                <a:pPr lvl="0"/>
                <a:r>
                  <a:rPr/>
                  <a:t>Discussões finais.</a:t>
                </a:r>
              </a:p>
              <a:p>
                <a:pPr lvl="0"/>
                <a:r>
                  <a:rPr/>
                  <a:t>Propostas de estudos adicionais.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Notação</a:t>
                </a:r>
              </a:p>
              <a:p>
                <a:pPr lvl="0"/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: vazão mássica [kg/s]</a:t>
                </a:r>
              </a:p>
              <a:p>
                <a:pPr lvl="0"/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: potência térmica requerida [kW]</a:t>
                </a:r>
              </a:p>
              <a:p>
                <a:pPr lvl="0"/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: função resíduo usada no método de Newton-Raphson [kW]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e</m:t>
                        </m:r>
                      </m:sub>
                    </m:sSub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v</m:t>
                        </m:r>
                      </m:sub>
                    </m:sSub>
                  </m:oMath>
                </a14:m>
                <a:r>
                  <a:rPr/>
                  <a:t>: temperaturas de entrada da água e do vapor [°C]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  <a:r>
                  <a:rPr/>
                  <a:t>: calor específico a pressão constante [kJ/(kg·K)]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: área efetiva de troca térmica [m</a:t>
                </a:r>
                <a14:m>
                  <m:oMath xmlns:m="http://schemas.openxmlformats.org/officeDocument/2006/math">
                    <m:sSup>
                      <m:e>
                        <m:r>
                          <m:t>​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]</a:t>
                </a:r>
              </a:p>
              <a:p>
                <a:pPr lvl="0"/>
                <a14:m>
                  <m:oMath xmlns:m="http://schemas.openxmlformats.org/officeDocument/2006/math">
                    <m:r>
                      <m:t>h</m:t>
                    </m:r>
                  </m:oMath>
                </a14:m>
                <a:r>
                  <a:rPr/>
                  <a:t>: passo para a diferença finita à frente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Problema-exemplo</a:t>
                </a:r>
              </a:p>
              <a:p>
                <a:pPr lvl="0" indent="0" marL="0">
                  <a:buNone/>
                </a:pPr>
                <a:r>
                  <a:rPr b="1"/>
                  <a:t>Enunciado físico</a:t>
                </a:r>
                <a:r>
                  <a:rPr/>
                  <a:t>: O trocador da Fig. 1 aquece água a partir da condensação de vapor. A água entra a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, o vapor entra a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50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, e o condensado sai também a </a:t>
                </a:r>
                <a14:m>
                  <m:oMath xmlns:m="http://schemas.openxmlformats.org/officeDocument/2006/math">
                    <m:sSup>
                      <m:e>
                        <m:r>
                          <m:t>50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. Queremos determinar a vazão mássica de água,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(kg/s), tal que o calor transferido seja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</m:oMath>
                </a14:m>
                <a:r>
                  <a:rPr/>
                  <a:t>. A área de troca é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r>
                      <m:t> </m:t>
                    </m:r>
                    <m:sSup>
                      <m:e>
                        <m:r>
                          <m:rPr>
                            <m:sty m:val="p"/>
                          </m:rPr>
                          <m:t>m</m:t>
                        </m:r>
                      </m:e>
                      <m:sup>
                        <m:r>
                          <m:rPr>
                            <m:sty m:val="p"/>
                          </m:rPr>
                          <m:t>2</m:t>
                        </m:r>
                      </m:sup>
                    </m:sSup>
                  </m:oMath>
                </a14:m>
                <a:r>
                  <a:rPr/>
                  <a:t> e o coeficiente global de transferência de calor, baseado nessa área, é função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U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0445</m:t>
                          </m:r>
                        </m:num>
                        <m:den>
                          <m:sSup>
                            <m:e>
                              <m:r>
                                <m:t>w</m:t>
                              </m:r>
                            </m:e>
                            <m:sup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8</m:t>
                              </m:r>
                            </m:sup>
                          </m:sSup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185</m:t>
                      </m:r>
                      <m:r>
                        <m:t>  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sSup>
                            <m:e>
                              <m:r>
                                <m:rPr>
                                  <m:sty m:val="p"/>
                                </m:rPr>
                                <m:t>m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 </m:t>
                          </m:r>
                          <m:r>
                            <m:rPr>
                              <m:sty m:val="p"/>
                            </m:rPr>
                            <m:t>K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rPr>
                              <m:sty m:val="p"/>
                            </m:rPr>
                            <m:t>k</m:t>
                          </m:r>
                          <m:r>
                            <m:rPr>
                              <m:sty m:val="p"/>
                            </m:rP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Figura 1. Problema-exemplo: trocador de calor com condensação de vapor.</a:t>
                </a:r>
              </a:p>
              <a:p>
                <a:pPr lvl="0" indent="0" marL="0">
                  <a:buNone/>
                </a:pPr>
                <a:r>
                  <a:rPr/>
                  <a:t>Pela 1a Lei aplicada ao lado frio, temos que: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Equação do Trocador de Calor</a:t>
                </a:r>
                <a:r>
                  <a:rPr/>
                  <a:t> é: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U</m:t>
                      </m:r>
                      <m:r>
                        <m:t>A</m:t>
                      </m:r>
                      <m:r>
                        <m:t>Δ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L</m:t>
                          </m:r>
                          <m:r>
                            <m:t>M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r>
                        <m:t>U</m:t>
                      </m:r>
                      <m:r>
                        <m:t>A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ln</m:t>
                          </m:r>
                          <m:f>
                            <m:fPr>
                              <m:type m:val="bar"/>
                            </m:fPr>
                            <m:num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v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v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e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U</m:t>
                      </m:r>
                      <m:r>
                        <m:t>A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e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ln</m:t>
                          </m:r>
                          <m:f>
                            <m:fPr>
                              <m:type m:val="bar"/>
                            </m:fPr>
                            <m:num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v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v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e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Comparando Eq.2 e Eq.3 vemos que: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w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U</m:t>
                      </m:r>
                      <m:r>
                        <m:t>A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e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m:t>ln</m:t>
                          </m:r>
                          <m:f>
                            <m:fPr>
                              <m:type m:val="bar"/>
                            </m:fPr>
                            <m:num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v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s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v</m:t>
                                      </m:r>
                                    </m:sub>
                                  </m:sSub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sSub>
                                    <m:e>
                                      <m:r>
                                        <m:t>T</m:t>
                                      </m:r>
                                    </m:e>
                                    <m:sub>
                                      <m:r>
                                        <m:t>e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den>
                      </m:f>
                      <m:r>
                        <m:rPr>
                          <m:sty m:val="p"/>
                        </m:rPr>
                        <m:t>⟹</m:t>
                      </m:r>
                      <m:f>
                        <m:fPr>
                          <m:type m:val="bar"/>
                        </m:fPr>
                        <m:num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s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e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U</m:t>
                              </m:r>
                              <m:r>
                                <m:t>A</m:t>
                              </m:r>
                            </m:num>
                            <m:den>
                              <m:r>
                                <m:t>w</m:t>
                              </m:r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m:t>⟹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U</m:t>
                              </m:r>
                              <m:r>
                                <m:t>A</m:t>
                              </m:r>
                            </m:num>
                            <m:den>
                              <m:r>
                                <m:t>w</m:t>
                              </m:r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Ou: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s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U</m:t>
                              </m:r>
                              <m:r>
                                <m:t>A</m:t>
                              </m:r>
                            </m:num>
                            <m:den>
                              <m:r>
                                <m:t>w</m:t>
                              </m:r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⟹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f>
                            <m:fPr>
                              <m:type m:val="bar"/>
                            </m:fPr>
                            <m:num>
                              <m:r>
                                <m:t>U</m:t>
                              </m:r>
                              <m:r>
                                <m:t>A</m:t>
                              </m:r>
                            </m:num>
                            <m:den>
                              <m:r>
                                <m:t>w</m:t>
                              </m:r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Que, finalmente, se transforma da </a:t>
                </a:r>
                <a:r>
                  <a:rPr b="1"/>
                  <a:t>Equação do Trocador de Calor com Condensação</a:t>
                </a:r>
                <a:r>
                  <a:rPr/>
                  <a:t> (</a:t>
                </a:r>
                <a:r>
                  <a:rPr i="1"/>
                  <a:t>i.e.,</a:t>
                </a:r>
                <a:r>
                  <a:rPr/>
                  <a:t> o lado quente opera com temperatura constante):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s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T</m:t>
                          </m:r>
                        </m:e>
                        <m:sub>
                          <m:r>
                            <m:t>e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w</m:t>
                              </m:r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Substituindo a Eq. 6 na Eq.2, temos: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m:t>/</m:t>
                              </m:r>
                              <m:r>
                                <m:t>w</m:t>
                              </m:r>
                              <m:sSub>
                                <m:e>
                                  <m:r>
                                    <m:t>c</m:t>
                                  </m:r>
                                </m:e>
                                <m:sub>
                                  <m:r>
                                    <m:t>p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Reescrevendo a Eq.1: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U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w</m:t>
                          </m:r>
                        </m:num>
                        <m:den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0445</m:t>
                          </m:r>
                          <m:sSup>
                            <m:e>
                              <m:r>
                                <m:t>w</m:t>
                              </m:r>
                            </m:e>
                            <m:sup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185</m:t>
                          </m:r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Substituindo a Eq.8 na Eq.7, chegamos no </a:t>
                </a:r>
                <a:r>
                  <a:rPr b="1"/>
                  <a:t>modelo matemático</a:t>
                </a:r>
                <a:r>
                  <a:rPr/>
                  <a:t> do problema-exemplo: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borderBox>
                        <m:e>
                          <m:r>
                            <m:t>Q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w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v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b>
                                <m:e>
                                  <m:r>
                                    <m:t>T</m:t>
                                  </m:r>
                                </m:e>
                                <m:sub>
                                  <m:r>
                                    <m:t>e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["/>
                              <m:sepChr m:val=""/>
                              <m:endChr m:val="]"/>
                              <m:grow/>
                            </m:dPr>
                            <m:e>
                              <m:r>
                                <m:t>1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sSup>
                                <m:e>
                                  <m:r>
                                    <m:t>e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f>
                                    <m:fPr>
                                      <m:type m:val="bar"/>
                                    </m:fPr>
                                    <m:num>
                                      <m:r>
                                        <m:t>A</m:t>
                                      </m:r>
                                    </m:num>
                                    <m:den>
                                      <m:sSub>
                                        <m:e>
                                          <m:r>
                                            <m:t>c</m:t>
                                          </m:r>
                                        </m:e>
                                        <m:sub>
                                          <m:r>
                                            <m:t>p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begChr m:val="("/>
                                          <m:sepChr m:val=""/>
                                          <m:endChr m:val=")"/>
                                          <m:grow/>
                                        </m:dPr>
                                        <m:e>
                                          <m:r>
                                            <m:t>0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0445</m:t>
                                          </m:r>
                                          <m:sSup>
                                            <m:e>
                                              <m:r>
                                                <m:t>w</m:t>
                                              </m:r>
                                            </m:e>
                                            <m:sup>
                                              <m:r>
                                                <m:t>0</m:t>
                                              </m:r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m:t>,</m:t>
                                              </m:r>
                                              <m: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m:rPr>
                                              <m:sty m:val="p"/>
                                            </m:rPr>
                                            <m:t>+</m:t>
                                          </m:r>
                                          <m:r>
                                            <m:t>0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185</m:t>
                                          </m:r>
                                          <m:r>
                                            <m:t>w</m:t>
                                          </m:r>
                                        </m:e>
                                      </m:d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borderBox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b="1"/>
                  <a:t>Enunciado matemático</a:t>
                </a:r>
                <a:r>
                  <a:rPr/>
                  <a:t>: determine o valor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que satisfaça a Eq.9 para os valores de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</m:oMath>
                </a14:m>
                <a:r>
                  <a:rPr/>
                  <a:t> kW;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  <m:sSup>
                      <m:e>
                        <m:r>
                          <m:rPr>
                            <m:nor/>
                            <m:sty m:val="p"/>
                          </m:rP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;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</m:oMath>
                </a14:m>
                <a:r>
                  <a:rPr/>
                  <a:t> kJ/kg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⋅</m:t>
                    </m:r>
                  </m:oMath>
                </a14:m>
                <a:r>
                  <a:rPr/>
                  <a:t>K;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50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Análise de escala do modelo matemático</a:t>
                </a:r>
              </a:p>
              <a:p>
                <a:pPr lvl="0" indent="0" marL="0">
                  <a:buNone/>
                </a:pPr>
                <a:r>
                  <a:rPr/>
                  <a:t>Para facilitar a análise, podemos escrever a Eq.9 assim: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w</m:t>
                      </m:r>
                      <m:r>
                        <m:t> 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 </m:t>
                      </m:r>
                      <m:r>
                        <m:t>Δ</m:t>
                      </m:r>
                      <m:r>
                        <m:t>T</m:t>
                      </m:r>
                      <m:r>
                        <m:t> 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 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ξ</m:t>
                              </m:r>
                            </m:sup>
                          </m:sSup>
                          <m:r>
                            <m:t> 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Com:</a:t>
                </a:r>
                <a:br/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ξ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r>
                            <m:t> 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 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0445</m:t>
                              </m:r>
                              <m:r>
                                <m:t> </m:t>
                              </m:r>
                              <m:sSup>
                                <m:e>
                                  <m:r>
                                    <m:t>w</m:t>
                                  </m:r>
                                </m:e>
                                <m:sup>
                                  <m:r>
                                    <m:t>0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185</m:t>
                              </m:r>
                              <m:r>
                                <m:t> </m:t>
                              </m:r>
                              <m:r>
                                <m:t>w</m:t>
                              </m:r>
                              <m:r>
                                <m:t> 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Limite assintótico quando a vazão tende a zero</a:t>
                </a:r>
              </a:p>
              <a:p>
                <a:pPr lvl="0" indent="0" marL="0">
                  <a:buNone/>
                </a:pPr>
                <a:r>
                  <a:rPr/>
                  <a:t>Quando a vazão tende a zero (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), vemos que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e, consequentemente,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ξ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1</m:t>
                    </m:r>
                  </m:oMath>
                </a14:m>
                <a:r>
                  <a:rPr/>
                  <a:t>. Temos, então, que: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w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⟹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 que não nos ajuda muito. Vamos ver então o que acontece com a derivada de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. Derivando a Eq. 10 em relação a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, alcançamos: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Q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Δ</m:t>
                      </m:r>
                      <m:r>
                        <m:t>T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ξ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Δ</m:t>
                      </m:r>
                      <m:r>
                        <m:t>T</m:t>
                      </m:r>
                      <m:r>
                        <m:t>A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ξ</m:t>
                          </m:r>
                        </m:sup>
                      </m:sSup>
                      <m:f>
                        <m:fPr>
                          <m:type m:val="bar"/>
                        </m:fPr>
                        <m:num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0089</m:t>
                          </m:r>
                          <m:sSup>
                            <m:e>
                              <m:r>
                                <m:t>w</m:t>
                              </m:r>
                            </m:e>
                            <m:sup>
                              <m:r>
                                <m:t>0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2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185</m:t>
                          </m:r>
                          <m:r>
                            <m:t>w</m:t>
                          </m:r>
                        </m:num>
                        <m:den>
                          <m:sSup>
                            <m:e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0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t>0445</m:t>
                                  </m:r>
                                  <m:sSup>
                                    <m:e>
                                      <m:r>
                                        <m:t>w</m:t>
                                      </m:r>
                                    </m:e>
                                    <m:sup>
                                      <m:r>
                                        <m:t>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0</m:t>
                                  </m:r>
                                  <m:r>
                                    <m:rPr>
                                      <m:sty m:val="p"/>
                                    </m:rPr>
                                    <m:t>,</m:t>
                                  </m:r>
                                  <m:r>
                                    <m:t>185</m:t>
                                  </m:r>
                                  <m:r>
                                    <m:t>w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Portanto, como o segundo termo envolve uma exponencial multiplicada por uma potência, e como a exponencial domina a potência, temos que o segundo termo tende a zero. Em outras palavras: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w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⟹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′</m:t>
                      </m:r>
                      <m:r>
                        <m:rPr>
                          <m:sty m:val="p"/>
                        </m:rPr>
                        <m:t>→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Δ</m:t>
                      </m:r>
                      <m:r>
                        <m:t>T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Em outras palavras, quando a vazão é muito baixa, o calor é proporcional à vazão (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∝</m:t>
                    </m:r>
                    <m:r>
                      <m:t>w</m:t>
                    </m:r>
                  </m:oMath>
                </a14:m>
                <a:r>
                  <a:rPr/>
                  <a:t>). Logo, para uma primeira estimativa, linearizando a curva (usando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f>
                      <m:fPr>
                        <m:type m:val="bar"/>
                      </m:fPr>
                      <m:num>
                        <m:r>
                          <m:t>Q</m:t>
                        </m:r>
                      </m:num>
                      <m:den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>
                          <m:t> </m:t>
                        </m:r>
                        <m:r>
                          <m:t>Δ</m:t>
                        </m:r>
                        <m:r>
                          <m:t>T</m:t>
                        </m:r>
                      </m:den>
                    </m:f>
                  </m:oMath>
                </a14:m>
                <a:r>
                  <a:rPr/>
                  <a:t>), podemos propor que a vazão para o fluxo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</m:oMath>
                </a14:m>
                <a:r>
                  <a:rPr/>
                  <a:t> kW pode ser estimada por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4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  <m:r>
                          <m:rPr>
                            <m:sty m:val="p"/>
                          </m:rPr>
                          <m:t>⋅</m:t>
                        </m:r>
                        <m:r>
                          <m:t>20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595</m:t>
                    </m:r>
                  </m:oMath>
                </a14:m>
                <a:r>
                  <a:rPr/>
                  <a:t> kg/s.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Limite assintótico quando a vazão tende ao infinito</a:t>
                </a:r>
              </a:p>
              <a:p>
                <a:pPr lvl="0" indent="0" marL="0">
                  <a:buNone/>
                </a:pPr>
                <a:r>
                  <a:rPr/>
                  <a:t>Quando a vazão tende ao infinito (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), temos que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t> 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 </m:t>
                    </m:r>
                    <m:r>
                      <m:t>Δ</m:t>
                    </m:r>
                    <m:r>
                      <m:t>T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ao mesmo tempo que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1</m:t>
                        </m:r>
                        <m:r>
                          <m:rPr>
                            <m:sty m:val="p"/>
                          </m:rPr>
                          <m:t>−</m:t>
                        </m:r>
                        <m:sSup>
                          <m:e>
                            <m:r>
                              <m:t>e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ξ</m:t>
                            </m:r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, e, por isso, precisamos de uma análise um pouco mais profunda. Primeiro, vemos que, quando a vazão cresce muito (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), quem controla </a:t>
                </a:r>
                <a14:m>
                  <m:oMath xmlns:m="http://schemas.openxmlformats.org/officeDocument/2006/math">
                    <m:r>
                      <m:t>ξ</m:t>
                    </m:r>
                  </m:oMath>
                </a14:m>
                <a:r>
                  <a:rPr/>
                  <a:t> é o termo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185</m:t>
                    </m:r>
                    <m:r>
                      <m:t>w</m:t>
                    </m:r>
                  </m:oMath>
                </a14:m>
                <a:r>
                  <a:rPr/>
                  <a:t>. Então: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w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  <m:r>
                        <m:t> </m:t>
                      </m:r>
                      <m:r>
                        <m:rPr>
                          <m:sty m:val="p"/>
                        </m:rPr>
                        <m:t>⇒</m:t>
                      </m:r>
                      <m:r>
                        <m:t> </m:t>
                      </m:r>
                      <m:r>
                        <m:t>ξ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≈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185</m:t>
                          </m:r>
                          <m:r>
                            <m:t> 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den>
                      </m:f>
                      <m:r>
                        <m:t> </m:t>
                      </m:r>
                      <m:f>
                        <m:fPr>
                          <m:type m:val="bar"/>
                        </m:fPr>
                        <m:num>
                          <m:r>
                            <m:t>1</m:t>
                          </m:r>
                        </m:num>
                        <m:den>
                          <m:r>
                            <m:t>w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Lembrando que a Série de Taylor é dada por: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y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y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a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a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2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m:t>∞</m:t>
                          </m:r>
                        </m:sup>
                        <m:e>
                          <m:f>
                            <m:fPr>
                              <m:type m:val="bar"/>
                            </m:fPr>
                            <m:num>
                              <m:sSup>
                                <m:e>
                                  <m:r>
                                    <m:t>y</m:t>
                                  </m:r>
                                </m:e>
                                <m:sup>
                                  <m:d>
                                    <m:dPr>
                                      <m:begChr m:val="("/>
                                      <m:sepChr m:val=""/>
                                      <m:endChr m:val=")"/>
                                      <m:grow/>
                                    </m:dPr>
                                    <m:e>
                                      <m:r>
                                        <m:t>k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begChr m:val="("/>
                                  <m:sepChr m:val=""/>
                                  <m:endChr m:val=")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</m:e>
                              </m:d>
                            </m:num>
                            <m:den>
                              <m:r>
                                <m:t>k</m:t>
                              </m:r>
                              <m:r>
                                <m:rPr>
                                  <m:sty m:val="p"/>
                                </m:rPr>
                                <m:t>!</m:t>
                              </m:r>
                            </m:den>
                          </m:f>
                        </m:e>
                      </m:nary>
                      <m:r>
                        <m:t> </m:t>
                      </m:r>
                      <m:sSup>
                        <m:e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a</m:t>
                              </m:r>
                            </m:e>
                          </m:d>
                        </m:e>
                        <m:sup>
                          <m:r>
                            <m:t>k</m:t>
                          </m:r>
                        </m:sup>
                      </m:sSup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 aplicando-a ao termo (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ξ</m:t>
                        </m:r>
                      </m:sup>
                    </m:sSup>
                  </m:oMath>
                </a14:m>
                <a:r>
                  <a:rPr/>
                  <a:t>), expandindo em torno de </a:t>
                </a:r>
                <a14:m>
                  <m:oMath xmlns:m="http://schemas.openxmlformats.org/officeDocument/2006/math">
                    <m:r>
                      <m:t>ξ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, obtemos: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sSup>
                        <m:e>
                          <m:r>
                            <m:t>e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ξ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ξ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lin"/>
                        </m:fPr>
                        <m:num>
                          <m:sSup>
                            <m:e>
                              <m:r>
                                <m:t>ξ</m:t>
                              </m:r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m:t>+</m:t>
                      </m:r>
                      <m:r>
                        <m:t>O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p>
                            <m:e>
                              <m:r>
                                <m:t>ξ</m:t>
                              </m:r>
                            </m:e>
                            <m:sup>
                              <m:r>
                                <m:t>3</m:t>
                              </m:r>
                            </m:sup>
                          </m:sSup>
                        </m:e>
                      </m:d>
                      <m:r>
                        <m:rPr>
                          <m:sty m:val="p"/>
                        </m:rPr>
                        <m:t>∼</m:t>
                      </m:r>
                      <m:r>
                        <m:t>ξ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Logo: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w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rPr>
                          <m:sty m:val="p"/>
                        </m:rPr>
                        <m:t>∞</m:t>
                      </m:r>
                      <m:r>
                        <m:rPr>
                          <m:sty m:val="p"/>
                        </m:rPr>
                        <m:t>⟹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→</m:t>
                      </m:r>
                      <m:r>
                        <m:t>w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Δ</m:t>
                      </m:r>
                      <m:r>
                        <m:t>T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185</m:t>
                          </m:r>
                          <m:r>
                            <m:t>w</m:t>
                          </m:r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⟹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185</m:t>
                          </m:r>
                        </m:den>
                      </m:f>
                      <m:r>
                        <m:t>Δ</m:t>
                      </m:r>
                      <m:r>
                        <m:t>T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Então, quando a vazão cresce muito, podemos prever que a taxa de transferência de calor,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, tende ao valor de </a:t>
                </a:r>
                <a14:m>
                  <m:oMath xmlns:m="http://schemas.openxmlformats.org/officeDocument/2006/math"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num>
                      <m:den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185</m:t>
                        </m:r>
                      </m:den>
                    </m:f>
                    <m:r>
                      <m:t>20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151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</m:t>
                    </m:r>
                  </m:oMath>
                </a14:m>
                <a:r>
                  <a:rPr/>
                  <a:t> kW.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Estudo Paramétrico 1 — influência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 b="1"/>
                  <a:t> em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 b="1"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 b="1"/>
                  <a:t> 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 b="1"/>
                  <a:t>, considerando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 b="1"/>
                  <a:t> variável</a:t>
                </a:r>
              </a:p>
              <a:p>
                <a:pPr lvl="0" indent="0" marL="0">
                  <a:buNone/>
                </a:pPr>
                <a:r>
                  <a:rPr/>
                  <a:t>Vamos agora analisar numericamente como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(Eq.8),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(Eq.6) 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(Eq. 7) se comportam em função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  <p:pic>
        <p:nvPicPr>
          <p:cNvPr descr="ne-revisao-newton-raphson_files/figure-pptx/cell-2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-revisao-newton-raphson_files/figure-pptx/cell-2-outpu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66800" y="1193800"/>
            <a:ext cx="7010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-revisao-newton-raphson_files/figure-pptx/cell-2-outpu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Figura 2. Comportamento de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em função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, considerando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Os gráficos da Fig.2 são apresentados em duas colunas; a da esquerda com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variando em uma faixa maior [0 a 50], para enfatizar a assíntota para valores mais altos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e também a forma total da curva; e a coluna da direita mostrando apenas a faixa mais próxima da raiz [0 a 3], o que nos permite tanto ver a raiz da equação (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  <a:r>
                  <a:rPr/>
                  <a:t>) quanto a assíntota para baixos valores de vazão.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Comportamento de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Quando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, vimos que o termo em </a:t>
                </a:r>
                <a14:m>
                  <m:oMath xmlns:m="http://schemas.openxmlformats.org/officeDocument/2006/math">
                    <m:sSup>
                      <m:e>
                        <m:r>
                          <m:t>w</m:t>
                        </m:r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2</m:t>
                        </m:r>
                      </m:sup>
                    </m:sSup>
                  </m:oMath>
                </a14:m>
                <a:r>
                  <a:rPr/>
                  <a:t> domina o denominador da Eq.8. Logo,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∼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0445</m:t>
                        </m:r>
                      </m:den>
                    </m:f>
                    <m:r>
                      <m:t> </m:t>
                    </m:r>
                    <m:sSup>
                      <m:e>
                        <m:r>
                          <m:t>w</m:t>
                        </m:r>
                      </m:e>
                      <m:sup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8</m:t>
                        </m:r>
                      </m:sup>
                    </m:sSup>
                  </m:oMath>
                </a14:m>
                <a:r>
                  <a:rPr/>
                  <a:t> (</a:t>
                </a:r>
                <a:r>
                  <a:rPr i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cresce com lei de potência).</a:t>
                </a:r>
                <a:br/>
              </a:p>
              <a:p>
                <a:pPr lvl="0"/>
                <a:r>
                  <a:rPr/>
                  <a:t>Para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, quem domina o denominador é o termo em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. Então,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185</m:t>
                        </m:r>
                      </m:den>
                    </m:f>
                    <m:r>
                      <m:rPr>
                        <m:sty m:val="p"/>
                      </m:rPr>
                      <m:t>≈</m:t>
                    </m:r>
                    <m:r>
                      <m:t>5</m:t>
                    </m:r>
                    <m:r>
                      <m:rPr>
                        <m:sty m:val="p"/>
                      </m:rPr>
                      <m:t>,</m:t>
                    </m:r>
                    <m:r>
                      <m:t>405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sSup>
                          <m:e>
                            <m:r>
                              <m:rPr>
                                <m:sty m:val="p"/>
                              </m:rPr>
                              <m:t>m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m:t> </m:t>
                        </m:r>
                        <m:r>
                          <m:rPr>
                            <m:sty m:val="p"/>
                          </m:rPr>
                          <m:t>K</m:t>
                        </m:r>
                      </m:e>
                    </m:d>
                  </m:oMath>
                </a14:m>
                <a:r>
                  <a:rPr/>
                  <a:t> (</a:t>
                </a:r>
                <a:r>
                  <a:rPr i="1"/>
                  <a:t>i.e.</a:t>
                </a:r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tende a um platô).</a:t>
                </a:r>
                <a:br/>
                <a:r>
                  <a:rPr/>
                  <a:t>Nas figuras 2(a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e 2(a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i</m:t>
                        </m:r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), esses dois comportamentos aparecem claramente, primeiro como o crescimento rápido em baixas vazões, e depois com a saturação para altas vazões.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Assíntotas de 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 b="1"/>
                  <a:t> sobrepostas ao gráfico</a:t>
                </a:r>
              </a:p>
              <a:p>
                <a:pPr lvl="0"/>
                <a:r>
                  <a:rPr/>
                  <a:t>Quando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t>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≈</m:t>
                    </m:r>
                    <m:sSub>
                      <m:e>
                        <m:r>
                          <m:t>c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 </m:t>
                    </m:r>
                    <m:r>
                      <m:t>Δ</m:t>
                    </m:r>
                    <m:r>
                      <m:t>T</m:t>
                    </m:r>
                    <m:r>
                      <m:t> </m:t>
                    </m:r>
                    <m:r>
                      <m:t>w</m:t>
                    </m:r>
                  </m:oMath>
                </a14:m>
                <a:r>
                  <a:rPr/>
                  <a:t>. Com os dados que temos, </a:t>
                </a:r>
                <a14:m>
                  <m:oMath xmlns:m="http://schemas.openxmlformats.org/officeDocument/2006/math">
                    <m:sSub>
                      <m:e>
                        <m:r>
                          <m:t>c</m:t>
                        </m:r>
                      </m:e>
                      <m:sub>
                        <m:r>
                          <m:t>p</m:t>
                        </m:r>
                      </m:sub>
                    </m:sSub>
                    <m:r>
                      <m:t> </m:t>
                    </m:r>
                    <m:r>
                      <m:t>Δ</m:t>
                    </m:r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  <m:r>
                      <m:rPr>
                        <m:sty m:val="p"/>
                      </m:rPr>
                      <m:t>,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20</m:t>
                    </m:r>
                    <m:r>
                      <m:rPr>
                        <m:sty m:val="p"/>
                      </m:rPr>
                      <m:t>=</m:t>
                    </m:r>
                    <m:r>
                      <m:t>84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</m:rPr>
                          <m:t>k</m:t>
                        </m:r>
                        <m:r>
                          <m:rPr>
                            <m:sty m:val="p"/>
                          </m:rPr>
                          <m:t>g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rPr>
                            <m:sty m:val="p"/>
                          </m:rPr>
                          <m:t>s</m:t>
                        </m:r>
                      </m:e>
                    </m:d>
                  </m:oMath>
                </a14:m>
                <a:r>
                  <a:rPr/>
                  <a:t>.</a:t>
                </a:r>
                <a:br/>
                <a:r>
                  <a:rPr/>
                  <a:t>A curva de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coincide com essa reta muito perto de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Quando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m:t>max</m:t>
                        </m:r>
                      </m:sub>
                    </m:sSub>
                  </m:oMath>
                </a14:m>
                <a:r>
                  <a:rPr/>
                  <a:t>, com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m:t>max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A</m:t>
                        </m:r>
                      </m:num>
                      <m:den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185</m:t>
                        </m:r>
                      </m:den>
                    </m:f>
                    <m:r>
                      <m:t> </m:t>
                    </m:r>
                    <m:r>
                      <m:t>Δ</m:t>
                    </m:r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4</m:t>
                        </m:r>
                      </m:num>
                      <m:den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185</m:t>
                        </m:r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20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151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35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</m:oMath>
                </a14:m>
                <a:r>
                  <a:rPr/>
                  <a:t>. No gráfico, essa é a linha horizontal que a curva de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se aproxima por baixo.</a:t>
                </a:r>
                <a:br/>
                <a:r>
                  <a:rPr/>
                  <a:t>Nas figuras 2(b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 e 2(b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i</m:t>
                        </m:r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), vemos como essas duas assíntotas explicam a curva geral de 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 </a:t>
                </a:r>
                <a:r>
                  <a:rPr i="1"/>
                  <a:t>i.e.</a:t>
                </a:r>
                <a:r>
                  <a:rPr/>
                  <a:t>, crescimento quase linear no começo e saturação no fim.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Raiz provável para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</m:oMath>
                </a14:m>
                <a:r>
                  <a:rPr b="1"/>
                  <a:t> em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</a:p>
              <a:p>
                <a:pPr lvl="0"/>
                <a:r>
                  <a:rPr/>
                  <a:t>Como </a:t>
                </a:r>
                <a14:m>
                  <m:oMath xmlns:m="http://schemas.openxmlformats.org/officeDocument/2006/math">
                    <m:r>
                      <m:t>50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  <m:r>
                      <m:rPr>
                        <m:sty m:val="p"/>
                      </m:rPr>
                      <m:t>≪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m:t>max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r>
                      <m:t>151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35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</m:oMath>
                </a14:m>
                <a:r>
                  <a:rPr/>
                  <a:t>, a solução está bem antes da saturação.</a:t>
                </a:r>
                <a:br/>
              </a:p>
              <a:p>
                <a:pPr lvl="0"/>
                <a:r>
                  <a:rPr/>
                  <a:t>Visualmente, a interseção </a:t>
                </a:r>
                <a14:m>
                  <m:oMath xmlns:m="http://schemas.openxmlformats.org/officeDocument/2006/math">
                    <m:r>
                      <m:t>Q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</m:oMath>
                </a14:m>
                <a:r>
                  <a:rPr/>
                  <a:t> ocorre em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g</m:t>
                    </m:r>
                    <m:r>
                      <m:rPr>
                        <m:sty m:val="p"/>
                      </m:rPr>
                      <m:t>/</m:t>
                    </m:r>
                    <m:r>
                      <m:rPr>
                        <m:sty m:val="p"/>
                      </m:rPr>
                      <m:t>s</m:t>
                    </m:r>
                  </m:oMath>
                </a14:m>
                <a:r>
                  <a:rPr/>
                  <a:t>, coerente com a aproximação linear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Q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sSub>
                          <m:e>
                            <m:r>
                              <m:t>c</m:t>
                            </m:r>
                          </m:e>
                          <m:sub>
                            <m:r>
                              <m:t>p</m:t>
                            </m:r>
                          </m:sub>
                        </m:sSub>
                        <m:r>
                          <m:t>Δ</m:t>
                        </m:r>
                        <m:r>
                          <m:t>T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  <m:r>
                      <m:rPr>
                        <m:sty m:val="p"/>
                      </m:rPr>
                      <m:t>/</m:t>
                    </m:r>
                    <m:r>
                      <m:t>84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595</m:t>
                    </m:r>
                  </m:oMath>
                </a14:m>
                <a:r>
                  <a:rPr/>
                  <a:t> e com a solução numérica que veremos mais abaixo (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693</m:t>
                    </m:r>
                  </m:oMath>
                </a14:m>
                <a:r>
                  <a:rPr/>
                  <a:t>).</a:t>
                </a:r>
                <a:br/>
              </a:p>
              <a:p>
                <a:pPr lvl="0"/>
                <a:r>
                  <a:rPr/>
                  <a:t>Interpretação: ainda estamos no regime quase linear (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∝</m:t>
                    </m:r>
                    <m:r>
                      <m:t>w</m:t>
                    </m:r>
                  </m:oMath>
                </a14:m>
                <a:r>
                  <a:rPr/>
                  <a:t>), então controlar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via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é eficiente nesse ponto.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Temperatura de saída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</a:p>
              <a:p>
                <a:pPr lvl="0"/>
                <a:r>
                  <a:rPr/>
                  <a:t>Para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pequeno: </a:t>
                </a:r>
                <a14:m>
                  <m:oMath xmlns:m="http://schemas.openxmlformats.org/officeDocument/2006/math">
                    <m:r>
                      <m:t>ξ</m:t>
                    </m:r>
                  </m:oMath>
                </a14:m>
                <a:r>
                  <a:rPr/>
                  <a:t> grande,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ξ</m:t>
                        </m:r>
                      </m:e>
                    </m:d>
                    <m:r>
                      <m:rPr>
                        <m:sty m:val="p"/>
                      </m:rPr>
                      <m:t>→</m:t>
                    </m:r>
                    <m:r>
                      <m:t>1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m:t>≈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v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50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 (a água quase atinge o vapor).</a:t>
                </a:r>
                <a:br/>
              </a:p>
              <a:p>
                <a:pPr lvl="0"/>
                <a:r>
                  <a:rPr/>
                  <a:t>Para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grande: </a:t>
                </a:r>
                <a14:m>
                  <m:oMath xmlns:m="http://schemas.openxmlformats.org/officeDocument/2006/math">
                    <m:r>
                      <m:t>ξ</m:t>
                    </m:r>
                  </m:oMath>
                </a14:m>
                <a:r>
                  <a:rPr/>
                  <a:t> pequeno,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−</m:t>
                    </m:r>
                    <m:r>
                      <m:rPr>
                        <m:sty m:val="p"/>
                      </m:rPr>
                      <m:t>exp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</m:rPr>
                          <m:t>−</m:t>
                        </m:r>
                        <m:r>
                          <m:t>ξ</m:t>
                        </m:r>
                      </m:e>
                    </m:d>
                    <m:r>
                      <m:rPr>
                        <m:sty m:val="p"/>
                      </m:rPr>
                      <m:t>∼</m:t>
                    </m:r>
                    <m:r>
                      <m:t>ξ</m:t>
                    </m:r>
                    <m:r>
                      <m:rPr>
                        <m:sty m:val="p"/>
                      </m:rPr>
                      <m:t>∝</m:t>
                    </m:r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w</m:t>
                    </m:r>
                  </m:oMath>
                </a14:m>
                <a:r>
                  <a:rPr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  <m:r>
                      <m:rPr>
                        <m:sty m:val="p"/>
                      </m:rPr>
                      <m:t>→</m:t>
                    </m:r>
                    <m:sSub>
                      <m:e>
                        <m:r>
                          <m:t>T</m:t>
                        </m:r>
                      </m:e>
                      <m:sub>
                        <m:r>
                          <m:t>e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sSup>
                      <m:e>
                        <m:r>
                          <m:t>30</m:t>
                        </m:r>
                      </m:e>
                      <m:sup>
                        <m:r>
                          <m:rPr>
                            <m:sty m:val="p"/>
                          </m:rPr>
                          <m:t>∘</m:t>
                        </m:r>
                      </m:sup>
                    </m:sSup>
                    <m:r>
                      <m:rPr>
                        <m:sty m:val="p"/>
                      </m:rPr>
                      <m:t>C</m:t>
                    </m:r>
                  </m:oMath>
                </a14:m>
                <a:r>
                  <a:rPr/>
                  <a:t> (tempo de residência curto).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Leitura de projeto</a:t>
                </a:r>
              </a:p>
              <a:p>
                <a:pPr lvl="0"/>
                <a:r>
                  <a:rPr/>
                  <a:t>As assíntotas dão duas informações chaves sem cálculo: inclinação inicial </a:t>
                </a:r>
                <a14:m>
                  <m:oMath xmlns:m="http://schemas.openxmlformats.org/officeDocument/2006/math">
                    <m:r>
                      <m:t>84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  <m:r>
                      <m:rPr>
                        <m:sty m:val="p"/>
                      </m:rPr>
                      <m:t>/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</m:rPr>
                          <m:t>k</m:t>
                        </m:r>
                        <m:r>
                          <m:rPr>
                            <m:sty m:val="p"/>
                          </m:rPr>
                          <m:t>g</m:t>
                        </m:r>
                        <m:r>
                          <m:rPr>
                            <m:sty m:val="p"/>
                          </m:rPr>
                          <m:t>/</m:t>
                        </m:r>
                        <m:r>
                          <m:rPr>
                            <m:sty m:val="p"/>
                          </m:rPr>
                          <m:t>s</m:t>
                        </m:r>
                      </m:e>
                    </m:d>
                  </m:oMath>
                </a14:m>
                <a:r>
                  <a:rPr/>
                  <a:t> e capacidade máxima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≈</m:t>
                    </m:r>
                    <m:r>
                      <m:t>151</m:t>
                    </m:r>
                    <m:r>
                      <m:rPr>
                        <m:sty m:val="p"/>
                      </m:rPr>
                      <m:t>,</m:t>
                    </m:r>
                    <m:r>
                      <m:t>35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</m:oMath>
                </a14:m>
                <a:r>
                  <a:rPr/>
                  <a:t>.</a:t>
                </a:r>
                <a:br/>
              </a:p>
              <a:p>
                <a:pPr lvl="0"/>
                <a:r>
                  <a:rPr/>
                  <a:t>O ponto de operação desejado (</a:t>
                </a:r>
                <a14:m>
                  <m:oMath xmlns:m="http://schemas.openxmlformats.org/officeDocument/2006/math">
                    <m:r>
                      <m:t>50</m:t>
                    </m:r>
                    <m:r>
                      <m:t> </m:t>
                    </m:r>
                    <m:r>
                      <m:rPr>
                        <m:sty m:val="p"/>
                      </m:rPr>
                      <m:t>k</m:t>
                    </m:r>
                    <m:r>
                      <m:rPr>
                        <m:sty m:val="p"/>
                      </m:rPr>
                      <m:t>W</m:t>
                    </m:r>
                  </m:oMath>
                </a14:m>
                <a:r>
                  <a:rPr/>
                  <a:t>) fica muito abaixo do platô, com solução única e boa sensibilidade a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.</a:t>
                </a:r>
                <a:br/>
              </a:p>
              <a:p>
                <a:pPr lvl="0"/>
                <a:r>
                  <a:rPr/>
                  <a:t>Se, no futuro, o alvo se aproximar do platô, aumentar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trará ganhos marginais; seria mais efetivo atuar em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ou em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Estudo Paramétrico 2 — influência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 b="1"/>
                  <a:t> em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 b="1"/>
                  <a:t> 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 b="1"/>
                  <a:t>, considerando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 b="1"/>
                  <a:t> constante.</a:t>
                </a:r>
              </a:p>
              <a:p>
                <a:pPr lvl="0" indent="0" marL="0">
                  <a:buNone/>
                </a:pPr>
                <a:r>
                  <a:rPr/>
                  <a:t>Neste estudo, faremos algo muito parecido com o estudo anterior. No entanto, vamos considerar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constante (avaliado em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  <a:r>
                  <a:rPr/>
                  <a:t>. Nosso objetivo é compreender os efeitos que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variável tem sobre o comportamento do trocador de calor.</a:t>
                </a:r>
              </a:p>
            </p:txBody>
          </p:sp>
        </mc:Choice>
      </mc:AlternateContent>
      <p:pic>
        <p:nvPicPr>
          <p:cNvPr descr="ne-revisao-newton-raphson_files/figure-pptx/cell-3-outpu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55700"/>
            <a:ext cx="5105400" cy="246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-revisao-newton-raphson_files/figure-pptx/cell-3-outpu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79500" y="1193800"/>
            <a:ext cx="6997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/>
              <p:cNvSpPr>
                <a:spLocks noGrp="1"/>
              </p:cNvSpPr>
              <p:nvPr>
                <p:ph idx="2" sz="half" type="body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U(0.7) = 4.095096 kW/(m^2·K)</a:t>
                </a:r>
              </a:p>
              <a:p>
                <a:pPr lvl="0" indent="0" marL="0">
                  <a:buNone/>
                </a:pPr>
                <a:r>
                  <a:rPr/>
                  <a:t>Figura 3. Comportamento de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em função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, considerando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constante.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Estudo Paramétrico 2 — comparação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w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</m:sub>
                    </m:sSub>
                  </m:oMath>
                </a14:m>
                <a:r>
                  <a:rPr b="1"/>
                  <a:t> (constante) vs. 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 b="1"/>
                  <a:t> (variável)</a:t>
                </a:r>
              </a:p>
              <a:p>
                <a:pPr lvl="0" indent="0" marL="0">
                  <a:buNone/>
                </a:pPr>
                <a:r>
                  <a:rPr/>
                  <a:t>Os resultados seguem o esperado. Com o coeficiente global de transferência de calor fixo em </a:t>
                </a:r>
                <a14:m>
                  <m:oMath xmlns:m="http://schemas.openxmlformats.org/officeDocument/2006/math">
                    <m:sSub>
                      <m:e>
                        <m:r>
                          <m:t>U</m:t>
                        </m:r>
                      </m:e>
                      <m:sub>
                        <m:r>
                          <m:t>w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7</m:t>
                        </m:r>
                      </m:sub>
                    </m:sSub>
                  </m:oMath>
                </a14:m>
                <a:r>
                  <a:rPr/>
                  <a:t>, o modelo: - Superestima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para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&lt;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  <a:r>
                  <a:rPr/>
                  <a:t>, pois o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real é menor nessa faixa. - Subestima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para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&gt;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  <a:r>
                  <a:rPr/>
                  <a:t>, pois o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real cresce em direção ao platô </a:t>
                </a:r>
                <a14:m>
                  <m:oMath xmlns:m="http://schemas.openxmlformats.org/officeDocument/2006/math">
                    <m:r>
                      <m:t>1</m:t>
                    </m:r>
                    <m:r>
                      <m:rPr>
                        <m:sty m:val="p"/>
                      </m:rPr>
                      <m:t>/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185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Comparando ao modelo com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, o erro próximo de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  <a:r>
                  <a:rPr/>
                  <a:t> é pequeno. Se considerarmos toda a faixa de operação, o erro em </a:t>
                </a:r>
                <a14:m>
                  <m:oMath xmlns:m="http://schemas.openxmlformats.org/officeDocument/2006/math">
                    <m:sSub>
                      <m:e>
                        <m:r>
                          <m:t>T</m:t>
                        </m:r>
                      </m:e>
                      <m:sub>
                        <m:r>
                          <m:t>s</m:t>
                        </m:r>
                      </m:sub>
                    </m:sSub>
                  </m:oMath>
                </a14:m>
                <a:r>
                  <a:rPr/>
                  <a:t> atinge cerca de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  <m:r>
                      <m:t>5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, enquanto o erro em </a:t>
                </a:r>
                <a14:m>
                  <m:oMath xmlns:m="http://schemas.openxmlformats.org/officeDocument/2006/math">
                    <m:r>
                      <m:t>Q</m:t>
                    </m:r>
                  </m:oMath>
                </a14:m>
                <a:r>
                  <a:rPr/>
                  <a:t> pode chegar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∼</m:t>
                    </m:r>
                    <m:r>
                      <m:t>30</m:t>
                    </m:r>
                    <m:r>
                      <m:rPr>
                        <m:sty m:val="p"/>
                      </m:rPr>
                      <m:t>%</m:t>
                    </m:r>
                  </m:oMath>
                </a14:m>
                <a:r>
                  <a:rPr/>
                  <a:t> em vazões altas; evidenciando a importância de usarmos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variavel se quisermos fazer análises globais.</a:t>
                </a:r>
              </a:p>
              <a:p>
                <a:pPr lvl="0" indent="0" marL="0">
                  <a:buNone/>
                </a:pPr>
                <a:r>
                  <a:rPr b="1"/>
                  <a:t>Conclusão prática.</a:t>
                </a:r>
                <a:r>
                  <a:rPr/>
                  <a:t> Usar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constante é razoável para estudarmos o comportamento do trocador em torno do ponto onde </a:t>
                </a:r>
                <a14:m>
                  <m:oMath xmlns:m="http://schemas.openxmlformats.org/officeDocument/2006/math">
                    <m:r>
                      <m:t>U</m:t>
                    </m:r>
                  </m:oMath>
                </a14:m>
                <a:r>
                  <a:rPr/>
                  <a:t> foi obtido. Já para investigar toda a faixa de vazão (ou operar longe de </a:t>
                </a:r>
                <a14:m>
                  <m:oMath xmlns:m="http://schemas.openxmlformats.org/officeDocument/2006/math">
                    <m:r>
                      <m:t>w</m:t>
                    </m:r>
                    <m:r>
                      <m:rPr>
                        <m:sty m:val="p"/>
                      </m:rPr>
                      <m:t>≈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7</m:t>
                    </m:r>
                  </m:oMath>
                </a14:m>
                <a:r>
                  <a:rPr/>
                  <a:t>), o erro pode se tornar significativo; nesse caso, vamos preferir o modelo completo com </a:t>
                </a:r>
                <a14:m>
                  <m:oMath xmlns:m="http://schemas.openxmlformats.org/officeDocument/2006/math">
                    <m:r>
                      <m:t>U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Cálculo do valor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 b="1"/>
                  <a:t> que satisfaz a condição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</m:oMath>
                </a14:m>
                <a:r>
                  <a:rPr b="1"/>
                  <a:t> kW.</a:t>
                </a:r>
              </a:p>
              <a:p>
                <a:pPr lvl="0" indent="0" marL="0">
                  <a:buNone/>
                </a:pPr>
                <a:r>
                  <a:rPr/>
                  <a:t>Agora que já analisamos o comportamento analítico e paramétrico da Equação do Trocador de Calor com Condensação (Eq.9), vamos voltar ao problema inicial, que é determinar o valor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que satisfaça a condição de </a:t>
                </a:r>
                <a14:m>
                  <m:oMath xmlns:m="http://schemas.openxmlformats.org/officeDocument/2006/math">
                    <m:r>
                      <m:t>Q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50</m:t>
                    </m:r>
                  </m:oMath>
                </a14:m>
                <a:r>
                  <a:rPr/>
                  <a:t> kW. Observando a Eq.9, percebemos que ela é implícita em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, quer dizer, não conseguimos isolar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de um lado da equação para podermos calcular o seu valor. A alternativa, então, é resolver essa equação por um método numérico.</a:t>
                </a:r>
              </a:p>
              <a:p>
                <a:pPr lvl="0" indent="0" marL="0">
                  <a:buNone/>
                </a:pPr>
                <a:r>
                  <a:rPr/>
                  <a:t>Vamos escolher aqui o método de Newton-Raphson, por ser de rápida convergência, elegância analítica e simplicidade computacional; características que o tornaram o mais utilizado método para obtenção de raízes de equações.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Método de Newton–Raphson</a:t>
                </a:r>
              </a:p>
              <a:p>
                <a:pPr lvl="0" indent="0" marL="0">
                  <a:buNone/>
                </a:pPr>
                <a:r>
                  <a:rPr/>
                  <a:t>Primeiro, vamos criar a função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a partir da Eq.9: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A</m:t>
                                  </m:r>
                                </m:num>
                                <m:den>
                                  <m:sSub>
                                    <m:e>
                                      <m:r>
                                        <m:t>c</m:t>
                                      </m:r>
                                    </m:e>
                                    <m:sub>
                                      <m:r>
                                        <m:t>p</m:t>
                                      </m:r>
                                    </m:sub>
                                  </m:sSub>
                                  <m:d>
                                    <m:dPr>
                                      <m:begChr m:val="("/>
                                      <m:sepChr m:val=""/>
                                      <m:endChr m:val=")"/>
                                      <m:grow/>
                                    </m:dPr>
                                    <m:e>
                                      <m:r>
                                        <m:t>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0445</m:t>
                                      </m:r>
                                      <m:sSup>
                                        <m:e>
                                          <m:r>
                                            <m:t>w</m:t>
                                          </m:r>
                                        </m:e>
                                        <m:sup>
                                          <m:r>
                                            <m:t>0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m:t>,</m:t>
                                          </m:r>
                                          <m: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m:rPr>
                                          <m:sty m:val="p"/>
                                        </m:rPr>
                                        <m:t>+</m:t>
                                      </m:r>
                                      <m:r>
                                        <m:t>0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m:t>,</m:t>
                                      </m:r>
                                      <m:r>
                                        <m:t>185</m:t>
                                      </m:r>
                                      <m:r>
                                        <m:t>w</m:t>
                                      </m:r>
                                    </m:e>
                                  </m:d>
                                </m:den>
                              </m:f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Desta forma, o </a:t>
                </a:r>
                <a:r>
                  <a:rPr b="1"/>
                  <a:t>problema matemático</a:t>
                </a:r>
                <a:r>
                  <a:rPr/>
                  <a:t> pode ser enunciado como: encontre o valor de </a:t>
                </a:r>
                <a14:m>
                  <m:oMath xmlns:m="http://schemas.openxmlformats.org/officeDocument/2006/math">
                    <m:r>
                      <m:t>w</m:t>
                    </m:r>
                  </m:oMath>
                </a14:m>
                <a:r>
                  <a:rPr/>
                  <a:t> que leva </a:t>
                </a: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w</m:t>
                        </m:r>
                      </m:e>
                    </m:d>
                  </m:oMath>
                </a14:m>
                <a:r>
                  <a:rPr/>
                  <a:t> a zero.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Dedução geométrica do método de Newton-Raphson</a:t>
                </a:r>
              </a:p>
              <a:p>
                <a:pPr lvl="0" indent="0" marL="0">
                  <a:buNone/>
                </a:pPr>
                <a:r>
                  <a:rPr/>
                  <a:t>Vamos supor que estamos procurando a raiz de: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0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 digamos que podemos avaliar o valor da função </a:t>
                </a:r>
                <a14:m>
                  <m:oMath xmlns:m="http://schemas.openxmlformats.org/officeDocument/2006/math"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e sua derivada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′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para qualquer valor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. Uma alternativa seria percorrer todos os valores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 até encontrar o local onde </a:t>
                </a:r>
                <a14:m>
                  <m:oMath xmlns:m="http://schemas.openxmlformats.org/officeDocument/2006/math"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</m:oMath>
                </a14:m>
                <a:r>
                  <a:rPr/>
                  <a:t>. Esse método é conhecido como </a:t>
                </a:r>
                <a:r>
                  <a:rPr b="1"/>
                  <a:t>Busca Exaustiva</a:t>
                </a:r>
                <a:r>
                  <a:rPr/>
                  <a:t>. O problema com ele é a demora para encontrar a outra solução. Existem outros métodos já vistos nos cursos de </a:t>
                </a:r>
                <a:r>
                  <a:rPr i="1"/>
                  <a:t>Cálculo Numérico</a:t>
                </a:r>
                <a:r>
                  <a:rPr/>
                  <a:t>, como o </a:t>
                </a:r>
                <a:r>
                  <a:rPr i="1"/>
                  <a:t>Método da Bisseção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 método de </a:t>
                </a:r>
                <a:r>
                  <a:rPr i="1"/>
                  <a:t>Newton-Raphson</a:t>
                </a:r>
                <a:r>
                  <a:rPr/>
                  <a:t>, a pessoa começa a procura por um determinado valor inicial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(esse valor em geral é arbitrado conhecendo a física do problema. No ponto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, avaliamos </a:t>
                </a:r>
                <a14:m>
                  <m:oMath xmlns:m="http://schemas.openxmlformats.org/officeDocument/2006/math"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′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. Nesse momento, fazemos a </a:t>
                </a:r>
                <a:r>
                  <a:rPr b="1"/>
                  <a:t>aproximação</a:t>
                </a:r>
                <a:r>
                  <a:rPr/>
                  <a:t> de que a função </a:t>
                </a:r>
                <a14:m>
                  <m:oMath xmlns:m="http://schemas.openxmlformats.org/officeDocument/2006/math"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 é uma reta (ver a Fig.2), e então encontramos o valor de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que faria com que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fosse zero: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d>
                            <m:dPr>
                              <m:begChr m:val=""/>
                              <m:sepChr m:val=""/>
                              <m:endChr m:val=")"/>
                              <m:grow/>
                            </m:dPr>
                            <m:e>
                              <m:f>
                                <m:fPr>
                                  <m:type m:val="bar"/>
                                </m:fPr>
                                <m:num>
                                  <m:r>
                                    <m:t>d</m:t>
                                  </m:r>
                                  <m:r>
                                    <m:t>y</m:t>
                                  </m:r>
                                </m:num>
                                <m:den>
                                  <m:r>
                                    <m:t>d</m:t>
                                  </m:r>
                                  <m:r>
                                    <m:t>x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 que implica em: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1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Figura 2. Esquema do método de Newton-Raphson (primeiro passo).</a:t>
                </a:r>
              </a:p>
              <a:p>
                <a:pPr lvl="0" indent="0" marL="0">
                  <a:buNone/>
                </a:pPr>
                <a:r>
                  <a:rPr/>
                  <a:t>Mas logo percebemos que </a:t>
                </a:r>
                <a14:m>
                  <m:oMath xmlns:m="http://schemas.openxmlformats.org/officeDocument/2006/math">
                    <m:sSub>
                      <m:e>
                        <m:r>
                          <m:t>x</m:t>
                        </m:r>
                      </m:e>
                      <m:sub>
                        <m:r>
                          <m:t>2</m:t>
                        </m:r>
                      </m:sub>
                    </m:sSub>
                  </m:oMath>
                </a14:m>
                <a:r>
                  <a:rPr/>
                  <a:t> não é a raiz de </a:t>
                </a:r>
                <a14:m>
                  <m:oMath xmlns:m="http://schemas.openxmlformats.org/officeDocument/2006/math"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</m:e>
                    </m:d>
                  </m:oMath>
                </a14:m>
                <a:r>
                  <a:rPr/>
                  <a:t>, porque a curva não é uma reta (simplificação que fizemos para chegar à Eq.24) . No entanto, se tivermos escolhido um bom </a:t>
                </a:r>
                <a:r>
                  <a:rPr b="1"/>
                  <a:t>valor inicial</a:t>
                </a:r>
                <a:r>
                  <a:rPr/>
                  <a:t>, estaremos mais próximos da raiz. Fazemos então a mesma coisa no ponto 2, </a:t>
                </a:r>
                <a:r>
                  <a:rPr i="1"/>
                  <a:t>i.e.</a:t>
                </a:r>
                <a:r>
                  <a:rPr/>
                  <a:t>, avaliamos </a:t>
                </a:r>
                <a14:m>
                  <m:oMath xmlns:m="http://schemas.openxmlformats.org/officeDocument/2006/math">
                    <m:r>
                      <m:t>y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y</m:t>
                    </m:r>
                    <m:r>
                      <m:rPr>
                        <m:sty m:val="p"/>
                      </m:rPr>
                      <m:t>′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sSub>
                          <m:e>
                            <m:r>
                              <m:t>x</m:t>
                            </m:r>
                          </m:e>
                          <m:sub>
                            <m: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/>
                  <a:t>, traçamos uma reta e rumamos para o ponto 3 (como pode ser visto na Fig 3):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</a:p>
              <a:p>
                <a:pPr lvl="0" indent="0" marL="0">
                  <a:buNone/>
                </a:pPr>
                <a:r>
                  <a:rPr/>
                  <a:t>Figura 3. Esquema do método de Newton-Raphson (próximos passos).</a:t>
                </a:r>
              </a:p>
              <a:p>
                <a:pPr lvl="0" indent="0" marL="0">
                  <a:buNone/>
                </a:pPr>
                <a:r>
                  <a:rPr/>
                  <a:t>Generalizando, o </a:t>
                </a:r>
                <a:r>
                  <a:rPr b="1"/>
                  <a:t>Método de Newton-Raphson</a:t>
                </a:r>
                <a:r>
                  <a:rPr/>
                  <a:t> é um processo iterativo que segue a seguinte relação até chegarmos o mais próximo o desejado da raiz: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k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sSub>
                                <m:e>
                                  <m:r>
                                    <m:t>x</m:t>
                                  </m:r>
                                </m:e>
                                <m:sub>
                                  <m:r>
                                    <m:t>k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 Método de Newton-Raphson é bastante poderoso. Quando ele converge para a raiz, ele converge rapidamente. Quando ele diverge, há algumas estratégias (</a:t>
                </a:r>
                <a:r>
                  <a:rPr i="1"/>
                  <a:t>i.e.</a:t>
                </a:r>
                <a:r>
                  <a:rPr/>
                  <a:t>, limitar os valores possíveis de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  <a:r>
                  <a:rPr/>
                  <a:t>), mas vamos focar na mais simples e usual, que é iniciar com um valor inicial diferente.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Derivada numérica</a:t>
                </a:r>
              </a:p>
              <a:p>
                <a:pPr lvl="0" indent="0" marL="0">
                  <a:buNone/>
                </a:pPr>
                <a:r>
                  <a:rPr/>
                  <a:t>Vemos na Eq.24 que é necessário calcular o valor da derivada. Isso pode ser feito de duas formas: derivada analítica, quando possível e fácil, ou então a partir de alguma aproximação numérica. A aproximação numérica mais comum é pelo método das diferenças finitas à frente, na qual aproximamos a derivada por diferenças simples: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y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t>y</m:t>
                          </m:r>
                        </m:num>
                        <m:den>
                          <m:r>
                            <m:t>d</m:t>
                          </m:r>
                          <m:r>
                            <m:t>x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limLow>
                        <m:e>
                          <m:r>
                            <m:rPr>
                              <m:sty m:val="p"/>
                            </m:rPr>
                            <m:t>lim</m:t>
                          </m:r>
                        </m:e>
                        <m:lim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→</m:t>
                          </m:r>
                          <m:r>
                            <m:t>0</m:t>
                          </m:r>
                        </m:lim>
                      </m:limLow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num>
                        <m:den>
                          <m:r>
                            <m:t>h</m:t>
                          </m:r>
                        </m:den>
                      </m:f>
                      <m:r>
                        <m:rPr>
                          <m:sty m:val="p"/>
                        </m:rPr>
                        <m:t>≈</m:t>
                      </m:r>
                      <m:f>
                        <m:fPr>
                          <m:type m:val="bar"/>
                        </m:fPr>
                        <m:num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h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y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</m:e>
                          </m:d>
                        </m:num>
                        <m:den>
                          <m:r>
                            <m:t>h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Derivada analítica</a:t>
                </a:r>
              </a:p>
              <a:p>
                <a:pPr lvl="0" indent="0" marL="0">
                  <a:buNone/>
                </a:pPr>
                <a:r>
                  <a:rPr/>
                  <a:t>Outra alternativa é calcular a derivada analítica. Para o problema exemplo deste </a:t>
                </a:r>
                <a:r>
                  <a:rPr i="1"/>
                  <a:t>notebook</a:t>
                </a:r>
                <a:r>
                  <a:rPr/>
                  <a:t>, temos que:</a:t>
                </a:r>
              </a:p>
              <a:p>
                <a:pPr lvl="0" indent="0" marL="0">
                  <a:buNone/>
                </a:pPr>
                <a:r>
                  <a:rPr/>
                  <a:t>Sendo: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Q</m:t>
                      </m:r>
                      <m:r>
                        <m:rPr>
                          <m:sty m:val="p"/>
                        </m:rPr>
                        <m:t>−</m:t>
                      </m:r>
                      <m:r>
                        <m:t>w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Δ</m:t>
                      </m:r>
                      <m:r>
                        <m:t>T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ξ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onde: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ξ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r>
                            <m:t> </m:t>
                          </m:r>
                          <m:d>
                            <m:dPr>
                              <m:begChr m:val="["/>
                              <m:sepChr m:val=""/>
                              <m:endChr m:val="]"/>
                              <m:grow/>
                            </m:dPr>
                            <m:e>
                              <m:r>
                                <m:t> </m:t>
                              </m:r>
                              <m:r>
                                <m:t>a</m:t>
                              </m:r>
                              <m:r>
                                <m:t> </m:t>
                              </m:r>
                              <m:sSup>
                                <m:e>
                                  <m:r>
                                    <m:t>w</m:t>
                                  </m:r>
                                </m:e>
                                <m:sup>
                                  <m:r>
                                    <m:t>0.2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b</m:t>
                              </m:r>
                              <m:r>
                                <m:t> </m:t>
                              </m:r>
                              <m:r>
                                <m:t>w</m:t>
                              </m:r>
                              <m:r>
                                <m:t> 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com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0445</m:t>
                    </m:r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185</m:t>
                    </m:r>
                  </m:oMath>
                </a14:m>
                <a:r>
                  <a:rPr/>
                  <a:t>; e com: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Δ</m:t>
                      </m:r>
                      <m:r>
                        <m:t>T</m:t>
                      </m:r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v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e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Então: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f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c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r>
                        <m:t>Δ</m:t>
                      </m:r>
                      <m:r>
                        <m:t>T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ξ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w</m:t>
                          </m:r>
                          <m:sSup>
                            <m:e>
                              <m:r>
                                <m:t>e</m:t>
                              </m:r>
                            </m:e>
                            <m:sup>
                              <m:r>
                                <m:t>ξ</m:t>
                              </m:r>
                            </m:sup>
                          </m:sSup>
                          <m:r>
                            <m:t>ξ</m:t>
                          </m:r>
                          <m:r>
                            <m:rPr>
                              <m:sty m:val="p"/>
                            </m:rPr>
                            <m:t>′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w</m:t>
                              </m:r>
                            </m:e>
                          </m:d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Com: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ξ</m:t>
                      </m:r>
                      <m:r>
                        <m:rPr>
                          <m:sty m:val="p"/>
                        </m:rPr>
                        <m:t>′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w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A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0.2</m:t>
                              </m:r>
                              <m:r>
                                <m:t>a</m:t>
                              </m:r>
                              <m:sSup>
                                <m:e>
                                  <m:r>
                                    <m:t>w</m:t>
                                  </m:r>
                                </m:e>
                                <m:sup>
                                  <m:r>
                                    <m:rPr>
                                      <m:sty m:val="p"/>
                                    </m:rPr>
                                    <m:t>−</m:t>
                                  </m:r>
                                  <m:r>
                                    <m:t>0.8</m:t>
                                  </m:r>
                                </m:sup>
                              </m:sSup>
                              <m:r>
                                <m:rPr>
                                  <m:sty m:val="p"/>
                                </m:rPr>
                                <m:t>+</m:t>
                              </m:r>
                              <m:r>
                                <m:t>b</m:t>
                              </m:r>
                            </m:e>
                          </m:d>
                        </m:num>
                        <m:den>
                          <m:sSub>
                            <m:e>
                              <m:r>
                                <m:t>c</m:t>
                              </m:r>
                            </m:e>
                            <m:sub>
                              <m:r>
                                <m:t>p</m:t>
                              </m:r>
                            </m:sub>
                          </m:sSub>
                          <m:sSup>
                            <m:e>
                              <m:d>
                                <m:dPr>
                                  <m:begChr m:val="["/>
                                  <m:sepChr m:val=""/>
                                  <m:endChr m:val="]"/>
                                  <m:grow/>
                                </m:dPr>
                                <m:e>
                                  <m:r>
                                    <m:t>a</m:t>
                                  </m:r>
                                  <m:sSup>
                                    <m:e>
                                      <m:r>
                                        <m:t>w</m:t>
                                      </m:r>
                                    </m:e>
                                    <m:sup>
                                      <m:r>
                                        <m:t>0.2</m:t>
                                      </m:r>
                                    </m:sup>
                                  </m:sSup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b</m:t>
                                  </m:r>
                                  <m:r>
                                    <m:t>w</m:t>
                                  </m:r>
                                </m:e>
                              </m:d>
                            </m:e>
                            <m:sup>
                              <m: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Essa expressão serve como referência para comparar com a versão numérica. Vamos agora encontrar a raiz da Eq.24 por Newton-Raphson, usando a derivada numérica (por diferenças finitas à frente) e a derivada analítica.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Newton (dif. finitas): w = 0.691871 kg/s, f(w) = -7.105427e-15 kW
Newton (derivada analitica): w = 0.691871 kg/s, f(w) = -7.105427e-15 kW
f'(w≈0.691871): df=-5.368351e+01, analitica=-5.368356e+01, erro_rel=8.153e-07</a:t>
                </a:r>
              </a:p>
            </p:txBody>
          </p:sp>
        </mc:Choice>
      </mc:AlternateContent>
      <p:pic>
        <p:nvPicPr>
          <p:cNvPr descr="ne-revisao-newton-raphson_files/figure-pptx/cell-4-outpu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47700"/>
            <a:ext cx="51054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-revisao-newton-raphson_files/figure-pptx/cell-4-output-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95500" y="1193800"/>
            <a:ext cx="494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Nota de Estudo — Revisão de Newton-Raphson</dc:title>
  <dc:creator/>
  <cp:keywords/>
  <dcterms:created xsi:type="dcterms:W3CDTF">2025-09-07T21:14:01Z</dcterms:created>
  <dcterms:modified xsi:type="dcterms:W3CDTF">2025-09-07T21:14:01Z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