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Montserrat"/>
      <p:regular r:id="rId56"/>
      <p:bold r:id="rId57"/>
      <p:italic r:id="rId58"/>
      <p:boldItalic r:id="rId59"/>
    </p:embeddedFont>
    <p:embeddedFont>
      <p:font typeface="Lat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5.xml"/><Relationship Id="rId63"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Montserrat-bold.fntdata"/><Relationship Id="rId12" Type="http://schemas.openxmlformats.org/officeDocument/2006/relationships/slide" Target="slides/slide7.xml"/><Relationship Id="rId56" Type="http://schemas.openxmlformats.org/officeDocument/2006/relationships/font" Target="fonts/Montserrat-regular.fntdata"/><Relationship Id="rId15" Type="http://schemas.openxmlformats.org/officeDocument/2006/relationships/slide" Target="slides/slide10.xml"/><Relationship Id="rId59" Type="http://schemas.openxmlformats.org/officeDocument/2006/relationships/font" Target="fonts/Montserrat-boldItalic.fntdata"/><Relationship Id="rId14" Type="http://schemas.openxmlformats.org/officeDocument/2006/relationships/slide" Target="slides/slide9.xml"/><Relationship Id="rId58"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e898c67b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e898c67b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e8168f3e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e8168f3e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e8168f3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e8168f3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e898c67b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e898c67b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e898c67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e898c67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e898c67b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e898c67b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e898c67b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e898c67b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e898c67b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e898c67b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e898c67b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e898c67b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e898c67b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e898c67b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e898c67b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e898c67b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e898c67b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e898c67b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e898c67b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e898c67b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e898c67b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e898c67b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e898c67b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e898c67b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e8168f3e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e8168f3e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e898c67b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e898c67b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e898c67b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e898c67b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e898c67b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e898c67b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e898c67b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e898c67b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e898c67b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e898c67b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e8168f3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e8168f3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e898c67b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e898c67b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e898c67b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e898c67b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e898c67b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e898c67b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e898c67b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e898c67b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e898c67b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e898c67b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e898c67b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e898c67b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e8168f3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e8168f3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e898c67b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e898c67b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e898c67b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e898c67b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e898c67b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e898c67b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e898c67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e898c67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e898c67b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e898c67b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e898c67b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e898c67b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e898c67b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e898c67b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e898c67b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e898c67b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7e898c67b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e898c67b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e898c67b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e898c67b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e898c67b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e898c67b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e898c67b4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e898c67b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e8168f3e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e8168f3e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7e8168f3e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7e8168f3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e898c67b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e898c67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6c137a173cfd417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c137a173cfd417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e898c67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e898c67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e898c67b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e898c67b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e8168f3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e8168f3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e8168f3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e8168f3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Mathematical Look at the Electoral College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 Christopher Sears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 Think in Computing</a:t>
            </a:r>
            <a:endParaRPr/>
          </a:p>
        </p:txBody>
      </p:sp>
      <p:sp>
        <p:nvSpPr>
          <p:cNvPr id="187" name="Google Shape;187;p22"/>
          <p:cNvSpPr txBox="1"/>
          <p:nvPr/>
        </p:nvSpPr>
        <p:spPr>
          <a:xfrm>
            <a:off x="150450" y="4679425"/>
            <a:ext cx="88431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By Bilby - Own work, CC BY 3.0, https://commons.wikimedia.org/w/index.php?curid=10858630</a:t>
            </a:r>
            <a:endParaRPr>
              <a:solidFill>
                <a:srgbClr val="FFFFFF"/>
              </a:solidFill>
            </a:endParaRPr>
          </a:p>
        </p:txBody>
      </p:sp>
      <p:pic>
        <p:nvPicPr>
          <p:cNvPr id="188" name="Google Shape;188;p22"/>
          <p:cNvPicPr preferRelativeResize="0"/>
          <p:nvPr/>
        </p:nvPicPr>
        <p:blipFill>
          <a:blip r:embed="rId3">
            <a:alphaModFix/>
          </a:blip>
          <a:stretch>
            <a:fillRect/>
          </a:stretch>
        </p:blipFill>
        <p:spPr>
          <a:xfrm>
            <a:off x="2886213" y="1307850"/>
            <a:ext cx="3371575" cy="337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Notebook</a:t>
            </a:r>
            <a:endParaRPr/>
          </a:p>
        </p:txBody>
      </p:sp>
      <p:pic>
        <p:nvPicPr>
          <p:cNvPr id="194" name="Google Shape;194;p23"/>
          <p:cNvPicPr preferRelativeResize="0"/>
          <p:nvPr/>
        </p:nvPicPr>
        <p:blipFill>
          <a:blip r:embed="rId3">
            <a:alphaModFix/>
          </a:blip>
          <a:stretch>
            <a:fillRect/>
          </a:stretch>
        </p:blipFill>
        <p:spPr>
          <a:xfrm>
            <a:off x="152400" y="1170125"/>
            <a:ext cx="8839200" cy="35955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Historical Unfairness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First Hypothesis:</a:t>
            </a:r>
            <a:br>
              <a:rPr lang="en"/>
            </a:br>
            <a:endParaRPr/>
          </a:p>
          <a:p>
            <a:pPr indent="0" lvl="0" marL="0" rtl="0" algn="l">
              <a:spcBef>
                <a:spcPts val="0"/>
              </a:spcBef>
              <a:spcAft>
                <a:spcPts val="0"/>
              </a:spcAft>
              <a:buNone/>
            </a:pPr>
            <a:r>
              <a:rPr lang="en"/>
              <a:t>The Electoral College is more unfair than ever.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Liberal Arts Mathematics Textbooks</a:t>
            </a:r>
            <a:endParaRPr/>
          </a:p>
        </p:txBody>
      </p:sp>
      <p:pic>
        <p:nvPicPr>
          <p:cNvPr id="210" name="Google Shape;210;p26"/>
          <p:cNvPicPr preferRelativeResize="0"/>
          <p:nvPr/>
        </p:nvPicPr>
        <p:blipFill>
          <a:blip r:embed="rId3">
            <a:alphaModFix/>
          </a:blip>
          <a:stretch>
            <a:fillRect/>
          </a:stretch>
        </p:blipFill>
        <p:spPr>
          <a:xfrm>
            <a:off x="1057275" y="1307838"/>
            <a:ext cx="7029450" cy="1038225"/>
          </a:xfrm>
          <a:prstGeom prst="rect">
            <a:avLst/>
          </a:prstGeom>
          <a:noFill/>
          <a:ln>
            <a:noFill/>
          </a:ln>
        </p:spPr>
      </p:pic>
      <p:pic>
        <p:nvPicPr>
          <p:cNvPr id="211" name="Google Shape;211;p26"/>
          <p:cNvPicPr preferRelativeResize="0"/>
          <p:nvPr/>
        </p:nvPicPr>
        <p:blipFill>
          <a:blip r:embed="rId4">
            <a:alphaModFix/>
          </a:blip>
          <a:stretch>
            <a:fillRect/>
          </a:stretch>
        </p:blipFill>
        <p:spPr>
          <a:xfrm>
            <a:off x="923925" y="2542125"/>
            <a:ext cx="7296150" cy="962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One:</a:t>
            </a:r>
            <a:br>
              <a:rPr lang="en"/>
            </a:br>
            <a:br>
              <a:rPr lang="en"/>
            </a:br>
            <a:r>
              <a:rPr lang="en"/>
              <a:t>The outliers are the baseline.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Definitions</a:t>
            </a:r>
            <a:endParaRPr/>
          </a:p>
        </p:txBody>
      </p:sp>
      <p:pic>
        <p:nvPicPr>
          <p:cNvPr id="222" name="Google Shape;222;p28"/>
          <p:cNvPicPr preferRelativeResize="0"/>
          <p:nvPr/>
        </p:nvPicPr>
        <p:blipFill>
          <a:blip r:embed="rId3">
            <a:alphaModFix/>
          </a:blip>
          <a:stretch>
            <a:fillRect/>
          </a:stretch>
        </p:blipFill>
        <p:spPr>
          <a:xfrm>
            <a:off x="1790700" y="1307850"/>
            <a:ext cx="5562600" cy="1038225"/>
          </a:xfrm>
          <a:prstGeom prst="rect">
            <a:avLst/>
          </a:prstGeom>
          <a:noFill/>
          <a:ln>
            <a:noFill/>
          </a:ln>
        </p:spPr>
      </p:pic>
      <p:pic>
        <p:nvPicPr>
          <p:cNvPr id="223" name="Google Shape;223;p28"/>
          <p:cNvPicPr preferRelativeResize="0"/>
          <p:nvPr/>
        </p:nvPicPr>
        <p:blipFill>
          <a:blip r:embed="rId4">
            <a:alphaModFix/>
          </a:blip>
          <a:stretch>
            <a:fillRect/>
          </a:stretch>
        </p:blipFill>
        <p:spPr>
          <a:xfrm>
            <a:off x="1145063" y="2571750"/>
            <a:ext cx="7343775" cy="923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Overrepresentation vs. Decade</a:t>
            </a:r>
            <a:endParaRPr/>
          </a:p>
        </p:txBody>
      </p:sp>
      <p:pic>
        <p:nvPicPr>
          <p:cNvPr id="229" name="Google Shape;229;p29"/>
          <p:cNvPicPr preferRelativeResize="0"/>
          <p:nvPr/>
        </p:nvPicPr>
        <p:blipFill>
          <a:blip r:embed="rId3">
            <a:alphaModFix/>
          </a:blip>
          <a:stretch>
            <a:fillRect/>
          </a:stretch>
        </p:blipFill>
        <p:spPr>
          <a:xfrm>
            <a:off x="1433463" y="1307850"/>
            <a:ext cx="6277067" cy="353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Represented States by Decade</a:t>
            </a:r>
            <a:endParaRPr/>
          </a:p>
        </p:txBody>
      </p:sp>
      <p:pic>
        <p:nvPicPr>
          <p:cNvPr id="235" name="Google Shape;235;p30"/>
          <p:cNvPicPr preferRelativeResize="0"/>
          <p:nvPr/>
        </p:nvPicPr>
        <p:blipFill>
          <a:blip r:embed="rId3">
            <a:alphaModFix/>
          </a:blip>
          <a:stretch>
            <a:fillRect/>
          </a:stretch>
        </p:blipFill>
        <p:spPr>
          <a:xfrm>
            <a:off x="3149600" y="1307850"/>
            <a:ext cx="3334691" cy="353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Two: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a few small, overrepresented states make the overall unfairness worse?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sz="3000"/>
              <a:t>The Electoral College</a:t>
            </a:r>
            <a:endParaRPr sz="3000"/>
          </a:p>
          <a:p>
            <a:pPr indent="-419100" lvl="0" marL="457200" rtl="0" algn="l">
              <a:spcBef>
                <a:spcPts val="0"/>
              </a:spcBef>
              <a:spcAft>
                <a:spcPts val="0"/>
              </a:spcAft>
              <a:buSzPts val="3000"/>
              <a:buAutoNum type="arabicPeriod"/>
            </a:pPr>
            <a:r>
              <a:rPr lang="en" sz="3000"/>
              <a:t>Tools for my Project</a:t>
            </a:r>
            <a:endParaRPr sz="3000"/>
          </a:p>
          <a:p>
            <a:pPr indent="-419100" lvl="0" marL="457200" rtl="0" algn="l">
              <a:spcBef>
                <a:spcPts val="0"/>
              </a:spcBef>
              <a:spcAft>
                <a:spcPts val="0"/>
              </a:spcAft>
              <a:buSzPts val="3000"/>
              <a:buAutoNum type="arabicPeriod"/>
            </a:pPr>
            <a:r>
              <a:rPr lang="en" sz="3000"/>
              <a:t>Historical Unfairness</a:t>
            </a:r>
            <a:endParaRPr sz="3000"/>
          </a:p>
          <a:p>
            <a:pPr indent="-419100" lvl="0" marL="457200" rtl="0" algn="l">
              <a:spcBef>
                <a:spcPts val="0"/>
              </a:spcBef>
              <a:spcAft>
                <a:spcPts val="0"/>
              </a:spcAft>
              <a:buSzPts val="3000"/>
              <a:buAutoNum type="arabicPeriod"/>
            </a:pPr>
            <a:r>
              <a:rPr lang="en" sz="3000"/>
              <a:t>Evening the Playing Field</a:t>
            </a:r>
            <a:endParaRPr sz="3000"/>
          </a:p>
          <a:p>
            <a:pPr indent="-419100" lvl="0" marL="457200" rtl="0" algn="l">
              <a:spcBef>
                <a:spcPts val="0"/>
              </a:spcBef>
              <a:spcAft>
                <a:spcPts val="0"/>
              </a:spcAft>
              <a:buSzPts val="3000"/>
              <a:buAutoNum type="arabicPeriod"/>
            </a:pPr>
            <a:r>
              <a:rPr lang="en" sz="3000"/>
              <a:t>Winner Take Some</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Fair?</a:t>
            </a:r>
            <a:endParaRPr/>
          </a:p>
        </p:txBody>
      </p:sp>
      <p:pic>
        <p:nvPicPr>
          <p:cNvPr id="246" name="Google Shape;246;p32"/>
          <p:cNvPicPr preferRelativeResize="0"/>
          <p:nvPr/>
        </p:nvPicPr>
        <p:blipFill>
          <a:blip r:embed="rId3">
            <a:alphaModFix/>
          </a:blip>
          <a:stretch>
            <a:fillRect/>
          </a:stretch>
        </p:blipFill>
        <p:spPr>
          <a:xfrm>
            <a:off x="4866200" y="1136299"/>
            <a:ext cx="3250950" cy="1828625"/>
          </a:xfrm>
          <a:prstGeom prst="rect">
            <a:avLst/>
          </a:prstGeom>
          <a:noFill/>
          <a:ln>
            <a:noFill/>
          </a:ln>
        </p:spPr>
      </p:pic>
      <p:pic>
        <p:nvPicPr>
          <p:cNvPr id="247" name="Google Shape;247;p32"/>
          <p:cNvPicPr preferRelativeResize="0"/>
          <p:nvPr/>
        </p:nvPicPr>
        <p:blipFill>
          <a:blip r:embed="rId4">
            <a:alphaModFix/>
          </a:blip>
          <a:stretch>
            <a:fillRect/>
          </a:stretch>
        </p:blipFill>
        <p:spPr>
          <a:xfrm>
            <a:off x="1309304" y="3178600"/>
            <a:ext cx="3250884" cy="1828625"/>
          </a:xfrm>
          <a:prstGeom prst="rect">
            <a:avLst/>
          </a:prstGeom>
          <a:noFill/>
          <a:ln>
            <a:noFill/>
          </a:ln>
        </p:spPr>
      </p:pic>
      <p:pic>
        <p:nvPicPr>
          <p:cNvPr id="248" name="Google Shape;248;p32"/>
          <p:cNvPicPr preferRelativeResize="0"/>
          <p:nvPr/>
        </p:nvPicPr>
        <p:blipFill>
          <a:blip r:embed="rId5">
            <a:alphaModFix/>
          </a:blip>
          <a:stretch>
            <a:fillRect/>
          </a:stretch>
        </p:blipFill>
        <p:spPr>
          <a:xfrm>
            <a:off x="4866199" y="3178587"/>
            <a:ext cx="3250956" cy="1828662"/>
          </a:xfrm>
          <a:prstGeom prst="rect">
            <a:avLst/>
          </a:prstGeom>
          <a:noFill/>
          <a:ln>
            <a:noFill/>
          </a:ln>
        </p:spPr>
      </p:pic>
      <p:pic>
        <p:nvPicPr>
          <p:cNvPr id="249" name="Google Shape;249;p32"/>
          <p:cNvPicPr preferRelativeResize="0"/>
          <p:nvPr/>
        </p:nvPicPr>
        <p:blipFill>
          <a:blip r:embed="rId6">
            <a:alphaModFix/>
          </a:blip>
          <a:stretch>
            <a:fillRect/>
          </a:stretch>
        </p:blipFill>
        <p:spPr>
          <a:xfrm>
            <a:off x="1309274" y="1136287"/>
            <a:ext cx="3250950" cy="18286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“Center of Mass” of Electoral College</a:t>
            </a:r>
            <a:endParaRPr/>
          </a:p>
        </p:txBody>
      </p:sp>
      <p:pic>
        <p:nvPicPr>
          <p:cNvPr id="255" name="Google Shape;255;p33"/>
          <p:cNvPicPr preferRelativeResize="0"/>
          <p:nvPr/>
        </p:nvPicPr>
        <p:blipFill>
          <a:blip r:embed="rId3">
            <a:alphaModFix/>
          </a:blip>
          <a:stretch>
            <a:fillRect/>
          </a:stretch>
        </p:blipFill>
        <p:spPr>
          <a:xfrm>
            <a:off x="840263" y="2085975"/>
            <a:ext cx="7953375" cy="971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Centroid vs. Decade</a:t>
            </a:r>
            <a:endParaRPr/>
          </a:p>
        </p:txBody>
      </p:sp>
      <p:pic>
        <p:nvPicPr>
          <p:cNvPr id="261" name="Google Shape;261;p34"/>
          <p:cNvPicPr preferRelativeResize="0"/>
          <p:nvPr/>
        </p:nvPicPr>
        <p:blipFill>
          <a:blip r:embed="rId3">
            <a:alphaModFix/>
          </a:blip>
          <a:stretch>
            <a:fillRect/>
          </a:stretch>
        </p:blipFill>
        <p:spPr>
          <a:xfrm>
            <a:off x="1433463" y="1307850"/>
            <a:ext cx="6277067" cy="3530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Electoral College is not getting more unfair over time.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Evening the </a:t>
            </a:r>
            <a:r>
              <a:rPr lang="en"/>
              <a:t>Playing Field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Hypothesis Two: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increase the number of House Representatives, the Electoral College will be even more fair.</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Reapportionment Act of 1929</a:t>
            </a:r>
            <a:endParaRPr/>
          </a:p>
        </p:txBody>
      </p:sp>
      <p:sp>
        <p:nvSpPr>
          <p:cNvPr id="282" name="Google Shape;282;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Capped the number of members of House of Representatives to 435.</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rPr lang="en" sz="2400"/>
              <a:t>Briefly increased to 437 when Hawaii and Alaska were added.</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288" name="Google Shape;288;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Apportion House Representatives until all states have at least two.</a:t>
            </a:r>
            <a:endParaRPr sz="3000"/>
          </a:p>
          <a:p>
            <a:pPr indent="-419100" lvl="0" marL="457200" rtl="0" algn="l">
              <a:spcBef>
                <a:spcPts val="0"/>
              </a:spcBef>
              <a:spcAft>
                <a:spcPts val="0"/>
              </a:spcAft>
              <a:buSzPts val="3000"/>
              <a:buChar char="●"/>
            </a:pPr>
            <a:r>
              <a:rPr lang="en" sz="3000"/>
              <a:t>Distribute Electoral College votes as usual.</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Huntington-Hill Apportionment</a:t>
            </a:r>
            <a:endParaRPr/>
          </a:p>
        </p:txBody>
      </p:sp>
      <p:sp>
        <p:nvSpPr>
          <p:cNvPr id="294" name="Google Shape;294;p40"/>
          <p:cNvSpPr txBox="1"/>
          <p:nvPr>
            <p:ph idx="1" type="body"/>
          </p:nvPr>
        </p:nvSpPr>
        <p:spPr>
          <a:xfrm>
            <a:off x="1297500" y="1567550"/>
            <a:ext cx="7038900" cy="1384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Every state starts with one representative.</a:t>
            </a:r>
            <a:endParaRPr sz="2400"/>
          </a:p>
          <a:p>
            <a:pPr indent="-381000" lvl="0" marL="457200" rtl="0" algn="l">
              <a:spcBef>
                <a:spcPts val="0"/>
              </a:spcBef>
              <a:spcAft>
                <a:spcPts val="0"/>
              </a:spcAft>
              <a:buSzPts val="2400"/>
              <a:buAutoNum type="arabicPeriod"/>
            </a:pPr>
            <a:r>
              <a:rPr lang="en" sz="2400"/>
              <a:t>Representatives are added according to priority values, highest to lowest.</a:t>
            </a:r>
            <a:endParaRPr sz="2400"/>
          </a:p>
        </p:txBody>
      </p:sp>
      <p:pic>
        <p:nvPicPr>
          <p:cNvPr id="295" name="Google Shape;295;p40"/>
          <p:cNvPicPr preferRelativeResize="0"/>
          <p:nvPr/>
        </p:nvPicPr>
        <p:blipFill>
          <a:blip r:embed="rId3">
            <a:alphaModFix/>
          </a:blip>
          <a:stretch>
            <a:fillRect/>
          </a:stretch>
        </p:blipFill>
        <p:spPr>
          <a:xfrm>
            <a:off x="2214563" y="3211750"/>
            <a:ext cx="4714875" cy="1143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Maxing Out 1990 Apportionment</a:t>
            </a:r>
            <a:endParaRPr/>
          </a:p>
        </p:txBody>
      </p:sp>
      <p:sp>
        <p:nvSpPr>
          <p:cNvPr id="301" name="Google Shape;301;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Hypothesis:</a:t>
            </a:r>
            <a:endParaRPr sz="3000"/>
          </a:p>
          <a:p>
            <a:pPr indent="0" lvl="0" marL="0" rtl="0" algn="l">
              <a:spcBef>
                <a:spcPts val="1600"/>
              </a:spcBef>
              <a:spcAft>
                <a:spcPts val="1600"/>
              </a:spcAft>
              <a:buNone/>
            </a:pPr>
            <a:r>
              <a:rPr lang="en" sz="3000"/>
              <a:t>If we increase the 1990 apportionment, then Al Gore will win the 2000 election.</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Electoral College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1990 Fairness</a:t>
            </a:r>
            <a:endParaRPr/>
          </a:p>
        </p:txBody>
      </p:sp>
      <p:pic>
        <p:nvPicPr>
          <p:cNvPr id="307" name="Google Shape;307;p42"/>
          <p:cNvPicPr preferRelativeResize="0"/>
          <p:nvPr/>
        </p:nvPicPr>
        <p:blipFill>
          <a:blip r:embed="rId3">
            <a:alphaModFix/>
          </a:blip>
          <a:stretch>
            <a:fillRect/>
          </a:stretch>
        </p:blipFill>
        <p:spPr>
          <a:xfrm>
            <a:off x="152400" y="2097663"/>
            <a:ext cx="8839200" cy="94817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2000 Results</a:t>
            </a:r>
            <a:endParaRPr/>
          </a:p>
        </p:txBody>
      </p:sp>
      <p:pic>
        <p:nvPicPr>
          <p:cNvPr id="313" name="Google Shape;313;p43"/>
          <p:cNvPicPr preferRelativeResize="0"/>
          <p:nvPr/>
        </p:nvPicPr>
        <p:blipFill>
          <a:blip r:embed="rId3">
            <a:alphaModFix/>
          </a:blip>
          <a:stretch>
            <a:fillRect/>
          </a:stretch>
        </p:blipFill>
        <p:spPr>
          <a:xfrm>
            <a:off x="152400" y="1933313"/>
            <a:ext cx="8839200" cy="127686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Maxing Out 2010 Apportionment</a:t>
            </a:r>
            <a:endParaRPr/>
          </a:p>
        </p:txBody>
      </p:sp>
      <p:sp>
        <p:nvSpPr>
          <p:cNvPr id="319" name="Google Shape;319;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Hypothesis:</a:t>
            </a:r>
            <a:endParaRPr sz="3000"/>
          </a:p>
          <a:p>
            <a:pPr indent="0" lvl="0" marL="0" rtl="0" algn="l">
              <a:spcBef>
                <a:spcPts val="1600"/>
              </a:spcBef>
              <a:spcAft>
                <a:spcPts val="1600"/>
              </a:spcAft>
              <a:buNone/>
            </a:pPr>
            <a:r>
              <a:rPr lang="en" sz="3000"/>
              <a:t>If we increase the 2010 apportionment, then Hillary Clinton will win the 2016 election.</a:t>
            </a:r>
            <a:endParaRPr sz="3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2010</a:t>
            </a:r>
            <a:r>
              <a:rPr lang="en"/>
              <a:t> Fairness</a:t>
            </a:r>
            <a:endParaRPr/>
          </a:p>
        </p:txBody>
      </p:sp>
      <p:pic>
        <p:nvPicPr>
          <p:cNvPr id="325" name="Google Shape;325;p45"/>
          <p:cNvPicPr preferRelativeResize="0"/>
          <p:nvPr/>
        </p:nvPicPr>
        <p:blipFill>
          <a:blip r:embed="rId3">
            <a:alphaModFix/>
          </a:blip>
          <a:stretch>
            <a:fillRect/>
          </a:stretch>
        </p:blipFill>
        <p:spPr>
          <a:xfrm>
            <a:off x="152400" y="2141775"/>
            <a:ext cx="8839198" cy="85994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2016 Results</a:t>
            </a:r>
            <a:endParaRPr/>
          </a:p>
        </p:txBody>
      </p:sp>
      <p:pic>
        <p:nvPicPr>
          <p:cNvPr id="331" name="Google Shape;331;p46"/>
          <p:cNvPicPr preferRelativeResize="0"/>
          <p:nvPr/>
        </p:nvPicPr>
        <p:blipFill>
          <a:blip r:embed="rId3">
            <a:alphaModFix/>
          </a:blip>
          <a:stretch>
            <a:fillRect/>
          </a:stretch>
        </p:blipFill>
        <p:spPr>
          <a:xfrm>
            <a:off x="152400" y="1929275"/>
            <a:ext cx="8839201" cy="128495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Two: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a:t>
            </a:r>
            <a:r>
              <a:rPr lang="en" sz="2400"/>
              <a:t>ncreasing the number of House Representatives makes the distribution more fair, but the Electoral College does not always conform to the population vote.</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Winner Take Some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9"/>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Hypothesis Three: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Splitting Electoral College votes for each state proportional to the votes will match the popular vote.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352" name="Google Shape;352;p5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sz="3000"/>
              <a:t>Apportion Electoral College votes as usual.</a:t>
            </a:r>
            <a:endParaRPr sz="3000"/>
          </a:p>
          <a:p>
            <a:pPr indent="-419100" lvl="0" marL="457200" rtl="0" algn="l">
              <a:spcBef>
                <a:spcPts val="0"/>
              </a:spcBef>
              <a:spcAft>
                <a:spcPts val="0"/>
              </a:spcAft>
              <a:buSzPts val="3000"/>
              <a:buAutoNum type="arabicPeriod"/>
            </a:pPr>
            <a:r>
              <a:rPr lang="en" sz="3000"/>
              <a:t>Apportion votes for each state according to Huntington-Hill.</a:t>
            </a:r>
            <a:endParaRPr sz="3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2016 Results</a:t>
            </a:r>
            <a:endParaRPr/>
          </a:p>
        </p:txBody>
      </p:sp>
      <p:pic>
        <p:nvPicPr>
          <p:cNvPr id="358" name="Google Shape;358;p51"/>
          <p:cNvPicPr preferRelativeResize="0"/>
          <p:nvPr/>
        </p:nvPicPr>
        <p:blipFill>
          <a:blip r:embed="rId3">
            <a:alphaModFix/>
          </a:blip>
          <a:stretch>
            <a:fillRect/>
          </a:stretch>
        </p:blipFill>
        <p:spPr>
          <a:xfrm>
            <a:off x="1297500" y="1307850"/>
            <a:ext cx="7038900" cy="24880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Constitution - Article Two, Section 1</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Each State shall appoint, in such Manner as the Legislature thereof may direct, a Number of Electors, equal to the whole Number of Senators and Representatives to which the State may be entitled in the Congress: but no Senator or Representative, or Person holding an Office of Trust or Profit under the United States, shall be appointed an Elector.</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Election Goes to Congress</a:t>
            </a:r>
            <a:endParaRPr/>
          </a:p>
        </p:txBody>
      </p:sp>
      <p:sp>
        <p:nvSpPr>
          <p:cNvPr id="364" name="Google Shape;364;p52"/>
          <p:cNvSpPr txBox="1"/>
          <p:nvPr/>
        </p:nvSpPr>
        <p:spPr>
          <a:xfrm>
            <a:off x="2986350" y="4176675"/>
            <a:ext cx="31713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Creator: © Jonathan Ernst / Reuters</a:t>
            </a:r>
            <a:endParaRPr>
              <a:solidFill>
                <a:srgbClr val="FFFFFF"/>
              </a:solidFill>
            </a:endParaRPr>
          </a:p>
          <a:p>
            <a:pPr indent="0" lvl="0" marL="0" rtl="0" algn="l">
              <a:spcBef>
                <a:spcPts val="0"/>
              </a:spcBef>
              <a:spcAft>
                <a:spcPts val="0"/>
              </a:spcAft>
              <a:buNone/>
            </a:pPr>
            <a:r>
              <a:rPr lang="en">
                <a:solidFill>
                  <a:srgbClr val="FFFFFF"/>
                </a:solidFill>
              </a:rPr>
              <a:t>Credit: REUTERS</a:t>
            </a:r>
            <a:endParaRPr>
              <a:solidFill>
                <a:srgbClr val="FFFFFF"/>
              </a:solidFill>
            </a:endParaRPr>
          </a:p>
        </p:txBody>
      </p:sp>
      <p:pic>
        <p:nvPicPr>
          <p:cNvPr id="365" name="Google Shape;365;p52"/>
          <p:cNvPicPr preferRelativeResize="0"/>
          <p:nvPr/>
        </p:nvPicPr>
        <p:blipFill>
          <a:blip r:embed="rId3">
            <a:alphaModFix/>
          </a:blip>
          <a:stretch>
            <a:fillRect/>
          </a:stretch>
        </p:blipFill>
        <p:spPr>
          <a:xfrm>
            <a:off x="2743538" y="1289738"/>
            <a:ext cx="3656923" cy="2564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2000 Results</a:t>
            </a:r>
            <a:endParaRPr/>
          </a:p>
        </p:txBody>
      </p:sp>
      <p:pic>
        <p:nvPicPr>
          <p:cNvPr id="371" name="Google Shape;371;p53"/>
          <p:cNvPicPr preferRelativeResize="0"/>
          <p:nvPr/>
        </p:nvPicPr>
        <p:blipFill>
          <a:blip r:embed="rId3">
            <a:alphaModFix/>
          </a:blip>
          <a:stretch>
            <a:fillRect/>
          </a:stretch>
        </p:blipFill>
        <p:spPr>
          <a:xfrm>
            <a:off x="1297500" y="1307850"/>
            <a:ext cx="7038900" cy="31904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Election Goes to Congress</a:t>
            </a:r>
            <a:endParaRPr/>
          </a:p>
        </p:txBody>
      </p:sp>
      <p:sp>
        <p:nvSpPr>
          <p:cNvPr id="377" name="Google Shape;377;p5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House of Representatives: Bush wins.</a:t>
            </a:r>
            <a:endParaRPr sz="3000"/>
          </a:p>
          <a:p>
            <a:pPr indent="0" lvl="0" marL="0" rtl="0" algn="l">
              <a:spcBef>
                <a:spcPts val="1600"/>
              </a:spcBef>
              <a:spcAft>
                <a:spcPts val="0"/>
              </a:spcAft>
              <a:buNone/>
            </a:pPr>
            <a:r>
              <a:t/>
            </a:r>
            <a:endParaRPr sz="3000"/>
          </a:p>
          <a:p>
            <a:pPr indent="0" lvl="0" marL="0" rtl="0" algn="l">
              <a:spcBef>
                <a:spcPts val="1600"/>
              </a:spcBef>
              <a:spcAft>
                <a:spcPts val="1600"/>
              </a:spcAft>
              <a:buNone/>
            </a:pPr>
            <a:r>
              <a:rPr lang="en" sz="3000"/>
              <a:t>Senate: ¯\_(ツ)_/¯</a:t>
            </a:r>
            <a:endParaRPr sz="3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1992 Results</a:t>
            </a:r>
            <a:endParaRPr/>
          </a:p>
        </p:txBody>
      </p:sp>
      <p:pic>
        <p:nvPicPr>
          <p:cNvPr id="383" name="Google Shape;383;p55"/>
          <p:cNvPicPr preferRelativeResize="0"/>
          <p:nvPr/>
        </p:nvPicPr>
        <p:blipFill>
          <a:blip r:embed="rId3">
            <a:alphaModFix/>
          </a:blip>
          <a:stretch>
            <a:fillRect/>
          </a:stretch>
        </p:blipFill>
        <p:spPr>
          <a:xfrm>
            <a:off x="1297500" y="1679400"/>
            <a:ext cx="7038900" cy="2079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Election Goes to Congress</a:t>
            </a:r>
            <a:endParaRPr/>
          </a:p>
        </p:txBody>
      </p:sp>
      <p:sp>
        <p:nvSpPr>
          <p:cNvPr id="389" name="Google Shape;389;p5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House of Representatives: Clinton wins.</a:t>
            </a:r>
            <a:endParaRPr sz="3000"/>
          </a:p>
          <a:p>
            <a:pPr indent="0" lvl="0" marL="0" rtl="0" algn="l">
              <a:spcBef>
                <a:spcPts val="1600"/>
              </a:spcBef>
              <a:spcAft>
                <a:spcPts val="0"/>
              </a:spcAft>
              <a:buNone/>
            </a:pPr>
            <a:r>
              <a:t/>
            </a:r>
            <a:endParaRPr sz="3000"/>
          </a:p>
          <a:p>
            <a:pPr indent="0" lvl="0" marL="0" rtl="0" algn="l">
              <a:spcBef>
                <a:spcPts val="1600"/>
              </a:spcBef>
              <a:spcAft>
                <a:spcPts val="1600"/>
              </a:spcAft>
              <a:buNone/>
            </a:pPr>
            <a:r>
              <a:rPr lang="en" sz="3000"/>
              <a:t>Senate: Gore wins.</a:t>
            </a:r>
            <a:endParaRPr sz="3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7"/>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Three: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Distributing Electors proportionally will lead to fewer majority winners.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any </a:t>
            </a:r>
            <a:r>
              <a:rPr lang="en"/>
              <a:t>scenario</a:t>
            </a:r>
            <a:r>
              <a:rPr lang="en"/>
              <a:t> where Clinton wins?</a:t>
            </a:r>
            <a:endParaRPr/>
          </a:p>
        </p:txBody>
      </p:sp>
      <p:pic>
        <p:nvPicPr>
          <p:cNvPr id="400" name="Google Shape;400;p58"/>
          <p:cNvPicPr preferRelativeResize="0"/>
          <p:nvPr/>
        </p:nvPicPr>
        <p:blipFill>
          <a:blip r:embed="rId3">
            <a:alphaModFix/>
          </a:blip>
          <a:stretch>
            <a:fillRect/>
          </a:stretch>
        </p:blipFill>
        <p:spPr>
          <a:xfrm>
            <a:off x="1454225" y="1307850"/>
            <a:ext cx="6725430" cy="353085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2016 with Expanded Apportionment</a:t>
            </a:r>
            <a:endParaRPr/>
          </a:p>
        </p:txBody>
      </p:sp>
      <p:pic>
        <p:nvPicPr>
          <p:cNvPr id="406" name="Google Shape;406;p59"/>
          <p:cNvPicPr preferRelativeResize="0"/>
          <p:nvPr/>
        </p:nvPicPr>
        <p:blipFill>
          <a:blip r:embed="rId3">
            <a:alphaModFix/>
          </a:blip>
          <a:stretch>
            <a:fillRect/>
          </a:stretch>
        </p:blipFill>
        <p:spPr>
          <a:xfrm>
            <a:off x="1297500" y="1307850"/>
            <a:ext cx="7038900" cy="249901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Projects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to go from Here?</a:t>
            </a:r>
            <a:endParaRPr/>
          </a:p>
        </p:txBody>
      </p:sp>
      <p:sp>
        <p:nvSpPr>
          <p:cNvPr id="417" name="Google Shape;417;p6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Effects of increasing House Members on gerrymandering</a:t>
            </a:r>
            <a:endParaRPr sz="3000"/>
          </a:p>
          <a:p>
            <a:pPr indent="-419100" lvl="0" marL="457200" rtl="0" algn="l">
              <a:spcBef>
                <a:spcPts val="0"/>
              </a:spcBef>
              <a:spcAft>
                <a:spcPts val="0"/>
              </a:spcAft>
              <a:buSzPts val="3000"/>
              <a:buChar char="●"/>
            </a:pPr>
            <a:r>
              <a:rPr lang="en" sz="3000"/>
              <a:t>Add better data sources</a:t>
            </a:r>
            <a:endParaRPr sz="3000"/>
          </a:p>
          <a:p>
            <a:pPr indent="-419100" lvl="0" marL="457200" rtl="0" algn="l">
              <a:spcBef>
                <a:spcPts val="0"/>
              </a:spcBef>
              <a:spcAft>
                <a:spcPts val="0"/>
              </a:spcAft>
              <a:buSzPts val="3000"/>
              <a:buChar char="●"/>
            </a:pPr>
            <a:r>
              <a:rPr lang="en" sz="3000"/>
              <a:t>See if anyone else has done this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Constitution - 12th Amendment</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Electors shall meet in their respective states, and vote by ballot for President and Vice-President, one of whom, at least, shall not be an inhabitant of the same state with themselves; they shall name in their ballots the person voted for as President, and in distinct ballots the person voted for as Vice-President, and they shall make distinct lists of all persons voted for as President, and all persons voted for as Vice-President and of the number of votes for each, which lists they shall sign and certify, and transmit sealed to the seat of the government of the United States, directed to the President of the Senate;</a:t>
            </a:r>
            <a:endParaRPr sz="1400"/>
          </a:p>
          <a:p>
            <a:pPr indent="0" lvl="0" marL="0" rtl="0" algn="l">
              <a:spcBef>
                <a:spcPts val="1600"/>
              </a:spcBef>
              <a:spcAft>
                <a:spcPts val="1600"/>
              </a:spcAft>
              <a:buNone/>
            </a:pPr>
            <a:r>
              <a:rPr lang="en" sz="1400"/>
              <a:t>The President of the Senate shall, in the presence of the Senate and House of Representatives, open all the certificates and the votes shall then be counted;</a:t>
            </a:r>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Constitution - 12th Amendment</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person having the greatest number of votes for President, shall be the President, if such number be a majority of the whole number of Electors appointed; and if no person have such majority, then from the persons having the highest numbers not exceeding three on the list of those voted for as President, the House of Representatives shall choose immediately, by ballot, the President. But in choosing the President, the votes shall be taken by states, the representation from each state having one vote; a quorum for this purpose shall consist of a member or members from two-thirds of the states, and a majority of all the states shall be necessary to a choice. And if the House of Representatives shall not choose a President whenever the right of choice shall devolve upon them, before the fourth day of March next following, then the Vice-President shall act as President, as in the case of the death or other constitutional disability of the President.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Constitution - 12th Amendment</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person having the greatest number of votes as Vice-President, shall be the Vice-President, if such number be a majority of the whole number of Electors appointed, and if no person have a majority, then from the two highest numbers on the list, the Senate shall choose the Vice-President; a quorum for the purpose shall consist of two-thirds of the whole number of Senators, and a majority of the whole number shall be necessary to a choice. But no person constitutionally ineligible to the office of President shall be eligible to that of Vice-President of the United States.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Tools for the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a:t>
            </a:r>
            <a:endParaRPr/>
          </a:p>
        </p:txBody>
      </p:sp>
      <p:pic>
        <p:nvPicPr>
          <p:cNvPr id="181" name="Google Shape;181;p21"/>
          <p:cNvPicPr preferRelativeResize="0"/>
          <p:nvPr/>
        </p:nvPicPr>
        <p:blipFill>
          <a:blip r:embed="rId3">
            <a:alphaModFix/>
          </a:blip>
          <a:stretch>
            <a:fillRect/>
          </a:stretch>
        </p:blipFill>
        <p:spPr>
          <a:xfrm>
            <a:off x="630575" y="1017725"/>
            <a:ext cx="7882862"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