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7" r:id="rId9"/>
    <p:sldId id="268" r:id="rId10"/>
    <p:sldId id="261" r:id="rId11"/>
    <p:sldId id="269" r:id="rId12"/>
    <p:sldId id="270" r:id="rId13"/>
    <p:sldId id="262" r:id="rId14"/>
    <p:sldId id="263" r:id="rId15"/>
    <p:sldId id="271" r:id="rId16"/>
    <p:sldId id="272" r:id="rId17"/>
    <p:sldId id="273" r:id="rId18"/>
    <p:sldId id="274" r:id="rId19"/>
    <p:sldId id="26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2882"/>
    <a:srgbClr val="FFF265"/>
    <a:srgbClr val="A575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F0C99-D68D-0BD7-7D1B-AE1438EDA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982912"/>
          </a:xfrm>
          <a:solidFill>
            <a:srgbClr val="FFF265">
              <a:alpha val="95000"/>
            </a:srgbClr>
          </a:solidFill>
        </p:spPr>
        <p:txBody>
          <a:bodyPr anchor="ctr"/>
          <a:lstStyle>
            <a:lvl1pPr algn="ctr">
              <a:defRPr sz="6000">
                <a:solidFill>
                  <a:srgbClr val="1F2882"/>
                </a:solidFill>
                <a:latin typeface="Constantia" panose="02030602050306030303" pitchFamily="18" charset="0"/>
                <a:ea typeface="TeX Gyre Adventor" panose="02000503020200000004" pitchFamily="50" charset="0"/>
                <a:cs typeface="TeX Gyre Adventor" panose="02000503020200000004" pitchFamily="50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8A1ED-1699-60C0-28A1-F9DF355D3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33874"/>
            <a:ext cx="9144000" cy="923925"/>
          </a:xfrm>
          <a:solidFill>
            <a:srgbClr val="FFF265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3600" b="1">
                <a:solidFill>
                  <a:srgbClr val="1F2882"/>
                </a:solidFill>
                <a:latin typeface="Constantia" panose="02030602050306030303" pitchFamily="18" charset="0"/>
                <a:ea typeface="TeX Gyre Adventor" panose="02000503020200000004" pitchFamily="50" charset="0"/>
                <a:cs typeface="TeX Gyre Adventor" panose="02000503020200000004" pitchFamily="50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F20F6-42A1-3320-C34C-2E57F27C9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5CBC0-7696-02DA-460C-96D6EF009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086AC-54E6-E42A-C80E-16E094EC4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023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6AF3C-F048-9974-33C7-5DF49DA97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1C6455-477B-B689-3014-D78C38E97A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5C0894-6B10-F7B5-C0D0-C5A5967BC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8F0DD-3AC2-46FF-0A93-3E4B979D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45D4A-34F7-9F8C-C533-9DC544F2C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F29F8-6E01-72ED-61A2-1AD531EFC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98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8E56-1893-18E9-723C-02EFECB99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4E27A-EC2B-06B4-AFF7-2E97DB3FC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DC465-EE66-C7C0-83E0-F28238D1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8A107-68D4-E900-3A74-936F3D0D1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6901F-3F28-CC0B-9C84-578DC08A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241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33F55D-389C-21B5-3A95-403A79B244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913C2-2542-DF63-22AB-C39C380DA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A1EE3-45DD-6C45-691E-24E3F0537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E0D9-E454-C5B3-BE36-4E9C8E65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7DDA5-29CE-A063-54A3-D1C60663C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7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3689B-0F39-CF6B-FB81-B9675370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C7656-719D-612E-7FC9-DF634783D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3E984-07FC-80AC-F61E-17E7233D2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293FB-78A4-C995-4CA7-6735E05AD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FA70F-A7BC-2A13-7DC6-DDB34F408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7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6E15F-A1DC-4311-582C-260BC0D68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0A7C3D-1A75-9ACC-2915-F2F72A1DE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B66C9-3F6C-F459-F7B9-6C528D153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5D3C3-B704-5EE3-7AA2-FF3D668AF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3D521-6436-5052-5FEF-9EEDDF62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52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FF0-6985-8C1C-725C-50580F0D7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EEBD-B82B-034A-0ADD-58A9AD8E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4" y="1149291"/>
            <a:ext cx="5699534" cy="503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635D-9A36-A34F-CC60-336D52BC2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6242" y="1137726"/>
            <a:ext cx="5699534" cy="5039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C95D-9518-C736-D40F-A2B0CA9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27E0-0114-9ED1-E355-8DB08722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7B5E-0932-2D1F-32FE-661D804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3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Example Ste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4FFF0-6985-8C1C-725C-50580F0D7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5750"/>
            <a:ext cx="3533775" cy="61912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1EEBD-B82B-034A-0ADD-58A9AD8EDD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4" y="1084263"/>
            <a:ext cx="3533775" cy="5092700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14635D-9A36-A34F-CC60-336D52BC2368}"/>
              </a:ext>
            </a:extLst>
          </p:cNvPr>
          <p:cNvSpPr>
            <a:spLocks noGrp="1" noChangeAspect="1"/>
          </p:cNvSpPr>
          <p:nvPr>
            <p:ph sz="half" idx="2"/>
          </p:nvPr>
        </p:nvSpPr>
        <p:spPr>
          <a:xfrm>
            <a:off x="4059766" y="285750"/>
            <a:ext cx="7856009" cy="5892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0C95D-9518-C736-D40F-A2B0CA97E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C27E0-0114-9ED1-E355-8DB08722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77B5E-0932-2D1F-32FE-661D804A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896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56FE3-9278-0413-3EA9-B51DC4AE8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60ACE-51A2-E6D9-32F7-75CC59EAE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807EB-8C01-CBD1-6F63-67BCB16E9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C87C66-ECFC-D2D4-FB96-31742DF0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598E3A-FF5C-00F5-04F3-71BE3FA0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B5A232-E41F-72A3-6345-8715D6D7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3E80F1-ED5B-2C95-A7CD-86AFBF3FF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DE38C-3E9D-F77E-A4D5-5913C6A1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24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900BD-1199-E505-F4F5-E5AEAE331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8F827E-F6E5-3879-B6A0-25B71C4F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F238A7-294A-9453-B934-5B48C70FB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DAF78A-56E4-4AB3-3DCB-1CF95A6A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53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9B0B24-3215-BBB9-060E-1C530E4D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576D01-1F21-01F9-0E67-0AF9059B4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CACD9-7391-E540-1E12-9F8FB240C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34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594D4-9D08-E9AA-388A-7E0B0E2A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0A4DB-5256-3F00-719D-C766BF6E3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E1423-F907-8505-008C-20E48ED9F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FC89C-10D3-3F36-B9E1-85CA27C3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3600C-C602-0362-C8D5-9B3F2B7E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938F6-959B-6478-895E-69F7F21E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69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7548">
            <a:alpha val="6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A48F5-ABD5-0D33-5F02-5A01091EA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285750"/>
            <a:ext cx="11649075" cy="619126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4B8B1-021C-DC3F-7000-43F7DF8EAD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6225" y="1133475"/>
            <a:ext cx="11649075" cy="504348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7B1AA-249E-86A2-1E63-3F96D20603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6225" y="6369050"/>
            <a:ext cx="9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A538B-A930-44BA-BB11-259285C1BB16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0CEA86-127A-9526-5C5E-1510E72DB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314449" y="6356350"/>
            <a:ext cx="9582151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TeXGyreTermes" panose="00000500000000000000" pitchFamily="50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49557-79E2-8AD9-6E64-7265B125A4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0425" y="6356350"/>
            <a:ext cx="9048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EFBF0F-3912-40C0-A983-FE7214D98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b="1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034C-1892-B90C-32F1-960ADDC0AB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Solving Logarithmic and Exponential Equations:</a:t>
            </a:r>
            <a:br>
              <a:rPr lang="en-US" dirty="0"/>
            </a:br>
            <a:r>
              <a:rPr lang="en-US" dirty="0"/>
              <a:t>Quick Start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7B0E23-8616-8F51-1B4B-DEF7AF5E96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Success in College Math</a:t>
            </a:r>
          </a:p>
        </p:txBody>
      </p:sp>
    </p:spTree>
    <p:extLst>
      <p:ext uri="{BB962C8B-B14F-4D97-AF65-F5344CB8AC3E}">
        <p14:creationId xmlns:p14="http://schemas.microsoft.com/office/powerpoint/2010/main" val="47550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8BB4-BC78-2A1F-D538-FD7907CD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C0A92-32EC-345D-BBA5-922FE4744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−18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+12=−3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6C0A92-32EC-345D-BBA5-922FE4744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152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1830583-E24A-25FA-BD77-5F124EA2E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4F4167B-80F3-A6E7-64AC-8224E0EC9F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exponential expression.</a:t>
            </a:r>
          </a:p>
        </p:txBody>
      </p:sp>
      <p:pic>
        <p:nvPicPr>
          <p:cNvPr id="8" name="Content Placeholder 7" descr="10^(2x-18) + 12 = -3&#10;&#10;10^(2x-18) + 12 - 12 = -3 -12&#10;&#10;10^(2x-18)  = -15">
            <a:extLst>
              <a:ext uri="{FF2B5EF4-FFF2-40B4-BE49-F238E27FC236}">
                <a16:creationId xmlns:a16="http://schemas.microsoft.com/office/drawing/2014/main" id="{847DC750-DA3B-B228-03D1-E9D234D634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01922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4BB9-7DAE-A488-ABAA-2E902FF83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157587-A805-9772-943E-23813496D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C5B36F-9577-5207-0A64-B9D90F26B5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the common logarithm of both sides.</a:t>
            </a:r>
          </a:p>
          <a:p>
            <a:r>
              <a:rPr lang="en-US" dirty="0"/>
              <a:t>The common logarithm isn’t defined for -15, so the equation does not have (real number) solutions.</a:t>
            </a:r>
          </a:p>
        </p:txBody>
      </p:sp>
      <p:pic>
        <p:nvPicPr>
          <p:cNvPr id="8" name="Content Placeholder 7" descr="10^(2x-18) = -15&#10;&#10;log(10^2x-18)) = log(-15)&#10;&#10;log(-15) is not defined for real numbers.">
            <a:extLst>
              <a:ext uri="{FF2B5EF4-FFF2-40B4-BE49-F238E27FC236}">
                <a16:creationId xmlns:a16="http://schemas.microsoft.com/office/drawing/2014/main" id="{02BE97A7-6402-1D3B-2360-9316A45CBC4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854430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B6C1-2FED-EAAB-32CE-EAF164D8F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– Solve Logarithmic Equations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6141E-FCDF-9AEC-27B3-E8D91B5B9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an equation containing a logarithm: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Isolate the logarithm.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both sides as an exponent in an exponential expression. Use the same base for the exponential expression as the logarithm.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Cancel the exponential expression and logarithm using the Inverse Property.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Solve the resulting equation.</a:t>
            </a:r>
          </a:p>
        </p:txBody>
      </p:sp>
    </p:spTree>
    <p:extLst>
      <p:ext uri="{BB962C8B-B14F-4D97-AF65-F5344CB8AC3E}">
        <p14:creationId xmlns:p14="http://schemas.microsoft.com/office/powerpoint/2010/main" val="2689627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9645-5790-D384-0DF1-AF33813A2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D499-3634-472F-E2C4-E77D461E08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2⋅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+16=14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CD499-3634-472F-E2C4-E77D461E08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80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4EBE8-95AB-10B4-BFC9-46A6F60F9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A031B3-F1C8-F71A-7065-7434E4F33E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logarithm.</a:t>
            </a:r>
          </a:p>
        </p:txBody>
      </p:sp>
      <p:pic>
        <p:nvPicPr>
          <p:cNvPr id="8" name="Content Placeholder 7" descr="2*log(6x) + 16 = 14&#10;&#10;2*log(6x) + 16 -16 = 14 -16&#10;&#10;2*log(6x) = -2&#10;&#10;2*log(6x) / 2 = -2 / 2&#10;&#10;log(6x) = -1">
            <a:extLst>
              <a:ext uri="{FF2B5EF4-FFF2-40B4-BE49-F238E27FC236}">
                <a16:creationId xmlns:a16="http://schemas.microsoft.com/office/drawing/2014/main" id="{BA38BA1A-50A7-B368-3EEC-D917B72C9B8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46169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4F60A-5284-12EE-E0EF-FA990481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051472-2B12-7947-1FEF-D6571033E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943223-60B9-97F5-252C-A5BBAC10CFD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as an exponent with base 10.</a:t>
            </a:r>
          </a:p>
          <a:p>
            <a:r>
              <a:rPr lang="en-US" dirty="0"/>
              <a:t>Cancel the exponent and logarithm.</a:t>
            </a:r>
          </a:p>
          <a:p>
            <a:r>
              <a:rPr lang="en-US" dirty="0"/>
              <a:t>The negative exponent is defined, so there are solutions.</a:t>
            </a:r>
          </a:p>
        </p:txBody>
      </p:sp>
      <p:pic>
        <p:nvPicPr>
          <p:cNvPr id="8" name="Content Placeholder 7" descr="log(6x) = -1&#10;&#10;10^log(6x) = 10^(-1)&#10;&#10;6x = 10^(-1)">
            <a:extLst>
              <a:ext uri="{FF2B5EF4-FFF2-40B4-BE49-F238E27FC236}">
                <a16:creationId xmlns:a16="http://schemas.microsoft.com/office/drawing/2014/main" id="{537D3C78-40AD-C0C3-0BC3-4DF07BDDE24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8749712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302E-A44D-F594-10B1-6AF664DDC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43CAFB-83CF-9AD3-1BE2-7EF3612E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AFD102-133E-AC23-7C9C-3FB8A0A35CB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Solve the equation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Round the answer to three decimal places.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0AFD102-133E-AC23-7C9C-3FB8A0A35C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66" t="-2515" r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6x = 10^(-1)&#10;&#10;6x / 6 = 10^(-1) / 6&#10;&#10;x = 10^(-1)/6 = 0.017">
            <a:extLst>
              <a:ext uri="{FF2B5EF4-FFF2-40B4-BE49-F238E27FC236}">
                <a16:creationId xmlns:a16="http://schemas.microsoft.com/office/drawing/2014/main" id="{A3B4F251-6F20-BF7D-5D13-3013F44264D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8036365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BC0D7-1264-3867-F83D-C04380120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3129E4-EB61-F7B0-740C-7585AB18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CC0662-A464-29A2-D9CE-BC86FFC3F7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10^(-1) / 6 = 0.0166666667">
            <a:extLst>
              <a:ext uri="{FF2B5EF4-FFF2-40B4-BE49-F238E27FC236}">
                <a16:creationId xmlns:a16="http://schemas.microsoft.com/office/drawing/2014/main" id="{257B3521-2D9B-3F5B-128C-95CCED30E25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34989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44E7-85E7-E192-30CD-72A9642EA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1B43B-D815-98DE-57E5-A72FA232E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−18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71B43B-D815-98DE-57E5-A72FA232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1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96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FCA16-0A1C-351E-FC3C-9E98B80BE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607DA-1192-9C91-2E66-5B6309648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Inverse Properties of Logarithms and Exponential Functions</a:t>
            </a:r>
          </a:p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Solving Exponential Equations</a:t>
            </a:r>
          </a:p>
          <a:p>
            <a:pPr marL="742950" indent="-742950">
              <a:lnSpc>
                <a:spcPct val="100000"/>
              </a:lnSpc>
              <a:spcBef>
                <a:spcPts val="600"/>
              </a:spcBef>
              <a:spcAft>
                <a:spcPts val="3600"/>
              </a:spcAft>
              <a:buFont typeface="+mj-lt"/>
              <a:buAutoNum type="arabicPeriod"/>
            </a:pPr>
            <a:r>
              <a:rPr lang="en-US" dirty="0"/>
              <a:t>Solving Logarithmic Equations</a:t>
            </a:r>
          </a:p>
        </p:txBody>
      </p:sp>
    </p:spTree>
    <p:extLst>
      <p:ext uri="{BB962C8B-B14F-4D97-AF65-F5344CB8AC3E}">
        <p14:creationId xmlns:p14="http://schemas.microsoft.com/office/powerpoint/2010/main" val="340435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CB0E67-A9CD-E072-1C01-0B516A78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8A932F-E626-842C-5D78-1BF8BA2A8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of the equation as an exponent with base 8.</a:t>
            </a:r>
          </a:p>
          <a:p>
            <a:r>
              <a:rPr lang="en-US" dirty="0"/>
              <a:t>Cancel the exponent and logarithm</a:t>
            </a:r>
          </a:p>
        </p:txBody>
      </p:sp>
      <p:pic>
        <p:nvPicPr>
          <p:cNvPr id="8" name="Content Placeholder 7" descr="log_8(3x-18) = 3&#10;&#10;8^log_8(3x-18) = 8^3&#10;&#10;3x-18 = 8^3">
            <a:extLst>
              <a:ext uri="{FF2B5EF4-FFF2-40B4-BE49-F238E27FC236}">
                <a16:creationId xmlns:a16="http://schemas.microsoft.com/office/drawing/2014/main" id="{65D51265-2211-B0B3-C1C6-6795EEF9F3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72527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ACB-777F-C24E-C847-B76750572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FA6964-14EE-66E4-BC19-6189B5238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DB26E7-91C1-DB1F-E1DC-59CFD71FDF5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 both sides of the equation as an exponent with base 8.</a:t>
            </a:r>
          </a:p>
          <a:p>
            <a:r>
              <a:rPr lang="en-US" dirty="0"/>
              <a:t>Cancel the exponent and logarithm</a:t>
            </a:r>
          </a:p>
        </p:txBody>
      </p:sp>
      <p:pic>
        <p:nvPicPr>
          <p:cNvPr id="8" name="Content Placeholder 7" descr="3x - 18 = 8^3&#10;&#10;3x - 18 + 18 = 8^3 + 18&#10;&#10;3x = 8^3 + 18&#10;&#10;3x/3 = (8^3 + 18)/3&#10;&#10;x = (8^3 + 18)/3 = 176.667">
            <a:extLst>
              <a:ext uri="{FF2B5EF4-FFF2-40B4-BE49-F238E27FC236}">
                <a16:creationId xmlns:a16="http://schemas.microsoft.com/office/drawing/2014/main" id="{727EDE9F-03D1-0E42-AFDC-78041E4B36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1058072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3254D-9B04-10D6-5DBC-1A266B1F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C2FD8-316F-EDC6-3F91-879CA68C2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397D5E-79DF-EC00-4090-61C8A6BE98D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(8^3+18)/3 = 176.6666667">
            <a:extLst>
              <a:ext uri="{FF2B5EF4-FFF2-40B4-BE49-F238E27FC236}">
                <a16:creationId xmlns:a16="http://schemas.microsoft.com/office/drawing/2014/main" id="{52761F34-3BDB-F5D5-A144-FA83176DDB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1792191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12FC2-7915-5221-A333-A02884E8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100" dirty="0"/>
              <a:t>Inverse Properties of Logarithms and Exponential Functions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F16FA3-C899-0791-3B0C-38CD23A6975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D0F16FA3-C899-0791-3B0C-38CD23A69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FEA3F9-CDF3-B03F-13C0-F425069DFD88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216242" y="1149290"/>
                <a:ext cx="5699534" cy="5027671"/>
              </a:xfrm>
            </p:spPr>
            <p:txBody>
              <a:bodyPr anchor="ctr"/>
              <a:lstStyle/>
              <a:p>
                <a:pPr marL="0" indent="0">
                  <a:lnSpc>
                    <a:spcPct val="200000"/>
                  </a:lnSpc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A1FEA3F9-CDF3-B03F-13C0-F425069DFD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216242" y="1149290"/>
                <a:ext cx="5699534" cy="5027671"/>
              </a:xfrm>
              <a:blipFill>
                <a:blip r:embed="rId3"/>
                <a:stretch>
                  <a:fillRect l="-3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5550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F925D43-FA7F-3BFE-2F22-C0893D85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To – Solve Exponential Equations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A3A5-C86C-B050-7706-B8B0C17CD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solve an equation containing an exponential expression: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Isolate the exponential expression.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Take the logarithm of both sides. Use the same base for the logarithm as the exponential expression.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Cancel the logarithm and exponential expression using the Inverse Property.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Solve the resulting equation.</a:t>
            </a:r>
          </a:p>
        </p:txBody>
      </p:sp>
    </p:spTree>
    <p:extLst>
      <p:ext uri="{BB962C8B-B14F-4D97-AF65-F5344CB8AC3E}">
        <p14:creationId xmlns:p14="http://schemas.microsoft.com/office/powerpoint/2010/main" val="279813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AE0B-64BB-85E4-B9DA-6F7D59AA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3BBC4-946A-C2D0-222B-D1F8229BE4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Solve the equation. Round your answer to three decimal places where appropriate.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4⋅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23BBC4-946A-C2D0-222B-D1F8229BE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0" t="-3023" r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97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60453-0CB5-7D76-0E41-50E70CC28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CBAAE5-E7D3-DB94-ADE3-5048AE1B93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Solve for the exponential expression.</a:t>
            </a:r>
          </a:p>
        </p:txBody>
      </p:sp>
      <p:pic>
        <p:nvPicPr>
          <p:cNvPr id="8" name="Content Placeholder 7" descr="4 * 9 ^2x = 14&#10;&#10;4* 9^2x / 4 = 14 / 4&#10;&#10;9^2x = 3.5">
            <a:extLst>
              <a:ext uri="{FF2B5EF4-FFF2-40B4-BE49-F238E27FC236}">
                <a16:creationId xmlns:a16="http://schemas.microsoft.com/office/drawing/2014/main" id="{39F64BAC-DE6C-B3CF-C493-DAE2334F627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008099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66892-7C3A-D147-EA5B-C059DAD06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740434-0196-F0BC-CCF0-AF60BDF80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920D71-94BA-06E9-0353-B04B00BCE4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Take the logarithm base 9 of both sides.</a:t>
            </a:r>
          </a:p>
          <a:p>
            <a:r>
              <a:rPr lang="en-US" dirty="0"/>
              <a:t>Cancel the logarithm and exponent.</a:t>
            </a:r>
          </a:p>
        </p:txBody>
      </p:sp>
      <p:pic>
        <p:nvPicPr>
          <p:cNvPr id="8" name="Content Placeholder 7" descr="9^2x = 3.5&#10;&#10;log_9 9^2x = log_9 3.5&#10;&#10;2x = log_9 3.5">
            <a:extLst>
              <a:ext uri="{FF2B5EF4-FFF2-40B4-BE49-F238E27FC236}">
                <a16:creationId xmlns:a16="http://schemas.microsoft.com/office/drawing/2014/main" id="{84046DCE-5894-7422-D441-E96FD1C2C0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44805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B3063-BF84-FD97-2D54-806886118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2396AA-C640-09DA-3EB7-DAE108C54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D39F48-4326-C28B-2E9A-A362EB5AE96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Solve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Round your answer to three decimal places.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D39F48-4326-C28B-2E9A-A362EB5AE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3966" t="-2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 descr="2x = log_9 3.5&#10;&#10;2x / 2 = (log_9 3.5) / 2&#10;&#10;x = (log_9 3.5) / 2 = 0.285">
            <a:extLst>
              <a:ext uri="{FF2B5EF4-FFF2-40B4-BE49-F238E27FC236}">
                <a16:creationId xmlns:a16="http://schemas.microsoft.com/office/drawing/2014/main" id="{7D3E7B0E-6AED-4D08-5B68-6B25FCEA9C2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525802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94489-AE3B-3CC4-EDE9-9218B7E15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5AA1389-D3C8-B2EF-E15A-5B085BAA6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852A23-D28A-2216-E5B9-17E20E97E7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Here are the calculator steps to calculate the answer.</a:t>
            </a:r>
          </a:p>
        </p:txBody>
      </p:sp>
      <p:pic>
        <p:nvPicPr>
          <p:cNvPr id="8" name="Content Placeholder 7" descr="Calculator screen&#10;&#10;log_9(3.5)/2 = 0.2850784989">
            <a:extLst>
              <a:ext uri="{FF2B5EF4-FFF2-40B4-BE49-F238E27FC236}">
                <a16:creationId xmlns:a16="http://schemas.microsoft.com/office/drawing/2014/main" id="{4D8819D2-D2D7-9C5F-121C-C6F9B099CA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2185274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ath Slides" id="{001D5B35-C6DC-46E2-B1FD-81514AD03E84}" vid="{316D030A-E71F-4C0C-B64B-2DD111C9D64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Slides</Template>
  <TotalTime>79</TotalTime>
  <Words>452</Words>
  <Application>Microsoft Office PowerPoint</Application>
  <PresentationFormat>Widescreen</PresentationFormat>
  <Paragraphs>67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Cambria</vt:lpstr>
      <vt:lpstr>Cambria Math</vt:lpstr>
      <vt:lpstr>Constantia</vt:lpstr>
      <vt:lpstr>TeXGyreTermes</vt:lpstr>
      <vt:lpstr>Office Theme</vt:lpstr>
      <vt:lpstr>Solving Logarithmic and Exponential Equations: Quick Start</vt:lpstr>
      <vt:lpstr>Overview</vt:lpstr>
      <vt:lpstr>Inverse Properties of Logarithms and Exponential Functions</vt:lpstr>
      <vt:lpstr>How To – Solve Exponential Equations</vt:lpstr>
      <vt:lpstr>Example 1</vt:lpstr>
      <vt:lpstr>Example 1a</vt:lpstr>
      <vt:lpstr>Example 1b</vt:lpstr>
      <vt:lpstr>Example 1c</vt:lpstr>
      <vt:lpstr>Example 1d</vt:lpstr>
      <vt:lpstr>Example 2</vt:lpstr>
      <vt:lpstr>Example 2a</vt:lpstr>
      <vt:lpstr>Example 2b</vt:lpstr>
      <vt:lpstr>How To – Solve Logarithmic Equations</vt:lpstr>
      <vt:lpstr>Example 3</vt:lpstr>
      <vt:lpstr>Example 3a</vt:lpstr>
      <vt:lpstr>Example 3b</vt:lpstr>
      <vt:lpstr>Example 3c</vt:lpstr>
      <vt:lpstr>Example 3d</vt:lpstr>
      <vt:lpstr>Example 4</vt:lpstr>
      <vt:lpstr>Example 4a</vt:lpstr>
      <vt:lpstr>Example 4b</vt:lpstr>
      <vt:lpstr>Example 4c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Solving Logarithmic and Exponential Equations - Quick Start</dc:title>
  <dc:creator>Sears, Christopher M (Maysville)</dc:creator>
  <cp:lastModifiedBy>Sears, Christopher M (Maysville)</cp:lastModifiedBy>
  <cp:revision>10</cp:revision>
  <dcterms:created xsi:type="dcterms:W3CDTF">2024-12-03T16:23:21Z</dcterms:created>
  <dcterms:modified xsi:type="dcterms:W3CDTF">2024-12-03T19:01:15Z</dcterms:modified>
</cp:coreProperties>
</file>