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33E0F-B23B-48CB-9F31-14C2605CCFD3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21650-C93F-4768-976F-48C7F7DD9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53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58E67-FB2B-89B0-8AE7-21948E2F0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288A07-39A3-35DC-86B8-1D49331431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9CC22-6D6A-7C52-3645-0A86D447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8C10-66E4-4FB5-B39A-D014F3A0B88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90722-C5CB-0369-8639-5FD6DFFBA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6B6D3-ECDA-7DB4-049A-4F467F9DF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060A-7BC3-43FB-A224-08A143070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17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D0A88-998B-AA8B-F694-5E785A2D6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25AD5-0B7C-FE3E-7E02-BDAE1A978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760E5-CB49-4893-55E2-F94A17450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8C10-66E4-4FB5-B39A-D014F3A0B88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5A2A9-A61D-6400-EEC4-E6FC32A9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56F74-E7CD-EF98-77A3-D2A81DBD4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060A-7BC3-43FB-A224-08A143070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061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8F8D29-CBB3-D069-83C8-5E2720665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F140E-669D-F097-8B29-0E604342B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31792-C4EE-410F-305E-F10A07A6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8C10-66E4-4FB5-B39A-D014F3A0B88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1BAD9-DF93-2A10-78E2-099E13C7A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1D22D-C0CE-9A97-99A2-776532C5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060A-7BC3-43FB-A224-08A143070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88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D3136-DB6D-EB27-5274-43FEBB825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6BD7F-AD2C-B94D-B858-8AC351893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B88A-3D1D-4CA7-CDB5-CF4D27E9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8C10-66E4-4FB5-B39A-D014F3A0B88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3A4DA-BCC9-F8E8-FB1E-37942D01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E8BF2-7E5D-D2B7-37F1-95F4E6170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060A-7BC3-43FB-A224-08A143070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50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83205-1782-773A-E012-A746EE1C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CF5B1-1A16-9110-61F5-8A030A7E2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977B5-6AA6-50F3-BFC0-B982AA2E4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8C10-66E4-4FB5-B39A-D014F3A0B88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6BC31-EF5C-AA39-7E01-560712DD3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F1B7A-06E3-A8C3-E056-9479087C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060A-7BC3-43FB-A224-08A143070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01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1ED8-A210-DCF7-EBE5-61C31C405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8511A-7265-CA0C-16D1-F91543BC8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83136-84AF-C522-0EB1-FFC34DBF6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977D0-04AA-6A7D-891D-E399F5CF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8C10-66E4-4FB5-B39A-D014F3A0B88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0CBDF-4AF7-2310-6DF4-3DCA3939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0350E9-D5C1-DB3E-0ABC-743A5169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060A-7BC3-43FB-A224-08A143070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00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B827E-CB86-9D01-43E7-5A9C2512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942F8-C10B-15CE-47A9-08ABD8CD2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1BB3FE-51A6-0FED-4C57-6FFA888FE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8B1C4-1D38-41FF-1335-C7B5F33D46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10BBD9-CA8E-EE11-0D20-D831FF124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58F3A8-E73B-793E-F28A-1CDB448E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8C10-66E4-4FB5-B39A-D014F3A0B88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4ED099-CFA0-0863-5884-85544350A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329DD-CCA4-86CB-1A71-D7472832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060A-7BC3-43FB-A224-08A143070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7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B10D-9220-07EC-1B2E-8E6932B9A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CD1D0-2DE2-358C-34AD-A8293C67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8C10-66E4-4FB5-B39A-D014F3A0B88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EBD3A-8EB3-302C-0E80-5A36A532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CE4F43-21CB-6316-9B16-C3A98415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060A-7BC3-43FB-A224-08A143070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14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DC4A9-5740-C7DE-31A8-1C93DF91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8C10-66E4-4FB5-B39A-D014F3A0B88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374A3-AD9E-9E81-BE79-32D45080A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B8EC0-46C8-C3D4-086D-0562444B4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060A-7BC3-43FB-A224-08A143070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734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E941-A3EE-829A-13B1-9460E9990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7515-D1F9-92F7-FF6D-0CA43F6CF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DDFBC-C3AE-6B33-9505-6B33A4DA1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2BC12-4CC9-3696-290E-7A2CE94E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8C10-66E4-4FB5-B39A-D014F3A0B88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847D6-7C56-9815-A0F5-9583E7B5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B15C1-CB3A-5E5D-64DC-2E90A2F2B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060A-7BC3-43FB-A224-08A143070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29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DA3A-7791-4BCC-184B-44474C183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9B74B4-7BA9-F06A-1F18-A836CEB7AA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09ADF-2ACC-3343-0C48-A4C50E602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2F5FC-EDC6-7C5E-4F58-022D57B4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8C10-66E4-4FB5-B39A-D014F3A0B88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F2356D-0D9A-EF81-0144-7647C4AA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9050F-B644-1614-2ABB-2C179107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060A-7BC3-43FB-A224-08A143070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71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160A8-B315-5D5B-06E5-1704DAF3E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84544-A152-92D1-F45E-A39F71045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2F551-B412-62E1-69B5-D64F88F3A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208C10-66E4-4FB5-B39A-D014F3A0B885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F3E16-9581-D3B2-D58E-3CDFCDA9B8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73D22-29CB-C383-9CF3-E37BCBDF6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4B060A-7BC3-43FB-A224-08A143070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9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FDD9B-178F-CD2C-7D4C-1B05618178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Evaluating Functions From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21FADE-843D-134B-4754-FCDD2B4C1E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College Algebra</a:t>
            </a:r>
          </a:p>
        </p:txBody>
      </p:sp>
    </p:spTree>
    <p:extLst>
      <p:ext uri="{BB962C8B-B14F-4D97-AF65-F5344CB8AC3E}">
        <p14:creationId xmlns:p14="http://schemas.microsoft.com/office/powerpoint/2010/main" val="3616179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502735-68E2-7B7C-5DD6-1E9A9657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701675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2988B32-AAB4-1ACA-7F7F-DF234EEB632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219399163"/>
                  </p:ext>
                </p:extLst>
              </p:nvPr>
            </p:nvGraphicFramePr>
            <p:xfrm>
              <a:off x="1097438" y="1117600"/>
              <a:ext cx="4739323" cy="4622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8523">
                      <a:extLst>
                        <a:ext uri="{9D8B030D-6E8A-4147-A177-3AD203B41FA5}">
                          <a16:colId xmlns:a16="http://schemas.microsoft.com/office/drawing/2014/main" val="160456191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10734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/>
                            <a:t>Days in Theater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/>
                            <a:t>Cumulative</a:t>
                          </a:r>
                          <a:r>
                            <a:rPr lang="en-US" baseline="0" dirty="0"/>
                            <a:t> box office after day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baseline="0" dirty="0"/>
                            <a:t> (millions of dollars)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9613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1714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176.6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0094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285.8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3745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388.0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0627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451.3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44482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496.5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310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534.1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9149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551.8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6706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574.4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6640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587.4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06003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2988B32-AAB4-1ACA-7F7F-DF234EEB632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2219399163"/>
                  </p:ext>
                </p:extLst>
              </p:nvPr>
            </p:nvGraphicFramePr>
            <p:xfrm>
              <a:off x="1097438" y="1117600"/>
              <a:ext cx="4739323" cy="4622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8523">
                      <a:extLst>
                        <a:ext uri="{9D8B030D-6E8A-4147-A177-3AD203B41FA5}">
                          <a16:colId xmlns:a16="http://schemas.microsoft.com/office/drawing/2014/main" val="160456191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10734243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7" t="-2667" r="-121530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3529" t="-2667" r="-941" b="-4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9613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1714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176.6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0094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285.8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3745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388.0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0627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451.3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44482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496.5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310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534.1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9149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551.8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6706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574.4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6640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587.4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06003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730606E-3DBF-31C4-E3AF-ACBC5036D31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066800"/>
                <a:ext cx="5181600" cy="51101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3600" dirty="0">
                    <a:latin typeface="Cambria Math" panose="02040503050406030204" pitchFamily="18" charset="0"/>
                  </a:rPr>
                  <a:t>Some values are easy</a:t>
                </a:r>
                <a:endParaRPr lang="en-US" sz="3600" b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=388.0</m:t>
                    </m:r>
                  </m:oMath>
                </a14:m>
                <a:endParaRPr lang="en-US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=496.5</m:t>
                    </m:r>
                  </m:oMath>
                </a14:m>
                <a:endParaRPr lang="en-US" sz="3200" dirty="0"/>
              </a:p>
              <a:p>
                <a:r>
                  <a:rPr lang="en-US" sz="3600" dirty="0"/>
                  <a:t>Some values are not easy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=????</m:t>
                    </m:r>
                  </m:oMath>
                </a14:m>
                <a:endParaRPr lang="en-US" sz="3200" dirty="0"/>
              </a:p>
              <a:p>
                <a:r>
                  <a:rPr lang="en-US" sz="3600" dirty="0"/>
                  <a:t>We can use the fact that 14 is halfway between 12 and 16 to make an educated guess about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(14)</m:t>
                    </m:r>
                  </m:oMath>
                </a14:m>
                <a:r>
                  <a:rPr lang="en-US" sz="3600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730606E-3DBF-31C4-E3AF-ACBC5036D3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066800"/>
                <a:ext cx="5181600" cy="5110163"/>
              </a:xfrm>
              <a:blipFill>
                <a:blip r:embed="rId3"/>
                <a:stretch>
                  <a:fillRect l="-2824" t="-2745" b="-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696FE-7905-AAE7-3D50-312A9A5F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the-numbers.com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A1D469-611C-EAF2-DBB4-C93528D19179}"/>
              </a:ext>
            </a:extLst>
          </p:cNvPr>
          <p:cNvSpPr/>
          <p:nvPr/>
        </p:nvSpPr>
        <p:spPr>
          <a:xfrm>
            <a:off x="1774479" y="3159659"/>
            <a:ext cx="3177767" cy="334979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34A039-B888-EA7D-5943-149A35F5965A}"/>
              </a:ext>
            </a:extLst>
          </p:cNvPr>
          <p:cNvSpPr/>
          <p:nvPr/>
        </p:nvSpPr>
        <p:spPr>
          <a:xfrm>
            <a:off x="1774478" y="3908393"/>
            <a:ext cx="3177767" cy="334979"/>
          </a:xfrm>
          <a:prstGeom prst="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690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70000"/>
    </mc:Choice>
    <mc:Fallback>
      <p:transition spd="slow" advClick="0" advTm="7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0"/>
                            </p:stCondLst>
                            <p:childTnLst>
                              <p:par>
                                <p:cTn id="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CDAA40-E88D-CBB2-B8F7-5B5E86D79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Rule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FC25905-DB88-982B-9386-12216B535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6000" dirty="0"/>
                  <a:t>If </a:t>
                </a:r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6000" dirty="0"/>
                  <a:t> is halfway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6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6000" dirty="0"/>
                  <a:t>, you can approximate </a:t>
                </a:r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6000" dirty="0"/>
                  <a:t> by</a:t>
                </a:r>
                <a:br>
                  <a:rPr lang="en-US" sz="60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6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6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BFC25905-DB88-982B-9386-12216B535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536" t="-6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5042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502735-68E2-7B7C-5DD6-1E9A9657A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701675"/>
          </a:xfrm>
        </p:spPr>
        <p:txBody>
          <a:bodyPr>
            <a:normAutofit/>
          </a:bodyPr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2988B32-AAB4-1ACA-7F7F-DF234EEB632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1097438" y="1117600"/>
              <a:ext cx="4739323" cy="4622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8523">
                      <a:extLst>
                        <a:ext uri="{9D8B030D-6E8A-4147-A177-3AD203B41FA5}">
                          <a16:colId xmlns:a16="http://schemas.microsoft.com/office/drawing/2014/main" val="160456191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1073424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/>
                            <a:t>Days in Theater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dirty="0"/>
                            <a:t>Cumulative</a:t>
                          </a:r>
                          <a:r>
                            <a:rPr lang="en-US" baseline="0" dirty="0"/>
                            <a:t> box office after day </a:t>
                          </a:r>
                          <a14:m>
                            <m:oMath xmlns:m="http://schemas.openxmlformats.org/officeDocument/2006/math">
                              <m:r>
                                <a:rPr lang="en-US" i="1" baseline="0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oMath>
                          </a14:m>
                          <a:r>
                            <a:rPr lang="en-US" baseline="0" dirty="0"/>
                            <a:t> (millions of dollars)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59613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1714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176.6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0094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285.8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3745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388.0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0627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451.3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44482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496.5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310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534.1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9149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551.8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6706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574.4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6640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587.4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06003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2988B32-AAB4-1ACA-7F7F-DF234EEB6327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1097438" y="1117600"/>
              <a:ext cx="4739323" cy="4622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48523">
                      <a:extLst>
                        <a:ext uri="{9D8B030D-6E8A-4147-A177-3AD203B41FA5}">
                          <a16:colId xmlns:a16="http://schemas.microsoft.com/office/drawing/2014/main" val="160456191"/>
                        </a:ext>
                      </a:extLst>
                    </a:gridCol>
                    <a:gridCol w="2590800">
                      <a:extLst>
                        <a:ext uri="{9D8B030D-6E8A-4147-A177-3AD203B41FA5}">
                          <a16:colId xmlns:a16="http://schemas.microsoft.com/office/drawing/2014/main" val="10734243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67" t="-2667" r="-121530" b="-4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83529" t="-2667" r="-941" b="-4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96135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17142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176.6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0094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285.8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3745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388.0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06277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451.3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44482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496.5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3109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534.1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29149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551.8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667062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574.4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6640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587.4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4060033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730606E-3DBF-31C4-E3AF-ACBC5036D31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066800"/>
                <a:ext cx="5181600" cy="5110163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(16)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388.0+451.3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=419.65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/>
                  <a:t>Estimate that Inside Out 2 earned $419.65 million after 14 days in the theater.</a:t>
                </a:r>
              </a:p>
              <a:p>
                <a:r>
                  <a:rPr lang="en-US" sz="3200" dirty="0"/>
                  <a:t>The actual number is $411.9 million dollars.</a:t>
                </a:r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730606E-3DBF-31C4-E3AF-ACBC5036D3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066800"/>
                <a:ext cx="5181600" cy="5110163"/>
              </a:xfrm>
              <a:blipFill>
                <a:blip r:embed="rId3"/>
                <a:stretch>
                  <a:fillRect l="-2706" r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0696FE-7905-AAE7-3D50-312A9A5FE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Source: the-numbers.com</a:t>
            </a:r>
          </a:p>
        </p:txBody>
      </p:sp>
    </p:spTree>
    <p:extLst>
      <p:ext uri="{BB962C8B-B14F-4D97-AF65-F5344CB8AC3E}">
        <p14:creationId xmlns:p14="http://schemas.microsoft.com/office/powerpoint/2010/main" val="2572432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0"/>
    </mc:Choice>
    <mc:Fallback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201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Evaluating Functions From Tables</vt:lpstr>
      <vt:lpstr>Example 1</vt:lpstr>
      <vt:lpstr>Approximation Rule</vt:lpstr>
      <vt:lpstr>Example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Sears, Christopher M (Maysville)</dc:creator>
  <cp:lastModifiedBy>Sears, Christopher M (Maysville)</cp:lastModifiedBy>
  <cp:revision>3</cp:revision>
  <dcterms:created xsi:type="dcterms:W3CDTF">2024-08-28T14:05:59Z</dcterms:created>
  <dcterms:modified xsi:type="dcterms:W3CDTF">2024-08-28T15:16:37Z</dcterms:modified>
</cp:coreProperties>
</file>