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3" r:id="rId9"/>
    <p:sldId id="264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52B4-E655-4565-ACCC-528478BAF4E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80241-19E6-478D-A880-07F4AA83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7772399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5D86-1DB8-4E69-96FE-1643D4A0BCB7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FE68-5A37-41B9-98FA-492373DEF089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1023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1998" cy="60545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023311"/>
            <a:ext cx="4571998" cy="5031260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374F-36AE-4A50-90D3-5A391BE92F74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8245-3179-4325-979F-CCA787D97335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19E-3B2F-4249-9740-8E5B4C4B9753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603849"/>
            <a:ext cx="9143999" cy="5450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2388-97F2-4D02-938F-B356609AF30E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4068-5EB7-4734-8490-459A5C69A77D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3849"/>
            <a:ext cx="4571998" cy="595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603848"/>
            <a:ext cx="4572002" cy="594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F9AD-C169-4E83-AFC6-6323EBDE43A5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33908"/>
            <a:ext cx="4571998" cy="4798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6" y="1734241"/>
            <a:ext cx="4572002" cy="4798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068C-AABF-4A75-83F3-7BB29A6D535B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2996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2106"/>
            <a:ext cx="3044952" cy="48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6" y="1733906"/>
            <a:ext cx="3044952" cy="4810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DC0-08C1-4B19-BB2E-15D5F7149C64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976BD9-A0A8-C3BB-E939-1DF68CCA0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4825" y="1722438"/>
            <a:ext cx="3044825" cy="48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8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6370-6605-43B4-926E-A913FE68F37A}" type="datetime1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9EF5-4586-4742-A686-F0ACCFFBA9ED}" type="datetime1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BDC2-1ED2-4F1D-A23C-936251E65D54}" type="datetime1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3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" y="603849"/>
            <a:ext cx="9143999" cy="545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2430-F9B0-4009-A183-26E7CD0D297E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2" y="6631459"/>
            <a:ext cx="7315196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Access for free at https://openstax.org/books/introductory-statistics/pages/1-introduction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598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48BC-F1EC-C330-5D60-74ADC9CF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5DE8-F401-DA34-0130-4003A0B70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CB79C-ECFA-B0A4-D506-4C39CBA4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859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6BAA-1370-23A4-B726-9597183CC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2B92F-F473-2DA5-74F9-ECC776AD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3F7CB8E8-9474-185F-676F-3B9BC5AF12C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</p:spPr>
            <p:txBody>
              <a:bodyPr/>
              <a:lstStyle/>
              <a:p>
                <a:r>
                  <a:rPr lang="en-US" dirty="0"/>
                  <a:t>Suppose a study of speeding violations and drivers who use cell phones produced the following fictional data.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Find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violation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last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year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user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3F7CB8E8-9474-185F-676F-3B9BC5AF1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  <a:blipFill>
                <a:blip r:embed="rId2"/>
                <a:stretch>
                  <a:fillRect l="-4000" t="-2643" r="-3067" b="-1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03CCE-957B-C809-046E-78000ECF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1EF261-02DB-9363-5DD4-C28182192252}"/>
              </a:ext>
            </a:extLst>
          </p:cNvPr>
          <p:cNvGraphicFramePr>
            <a:graphicFrameLocks noGrp="1"/>
          </p:cNvGraphicFramePr>
          <p:nvPr/>
        </p:nvGraphicFramePr>
        <p:xfrm>
          <a:off x="4571997" y="0"/>
          <a:ext cx="4572004" cy="448056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185309543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07711887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2650102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4332605"/>
                    </a:ext>
                  </a:extLst>
                </a:gridCol>
              </a:tblGrid>
              <a:tr h="510497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No 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84955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Uses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23609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Does not use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84029"/>
                  </a:ext>
                </a:extLst>
              </a:tr>
              <a:tr h="20419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234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466D9165-3002-3417-F67F-4AF1AF2F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65" y="-2078783"/>
            <a:ext cx="6560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9BFB-F4EF-A449-B2CE-7C9CF477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C24-C47F-BFF5-2443-9DD29A92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Contingency Tables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77545-8F15-45FB-04CA-315A999A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5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E8A352-4C64-E2CA-30FA-EF48820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Contingency Tables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84DAFB-91FC-F7AC-E6BE-866CC66FA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890A-313E-8624-7A78-DCF00002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79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420C-1B67-615F-B70E-25D5605C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D7DB-8CB1-FC2C-E32D-71DF1AF32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3849"/>
            <a:ext cx="4571998" cy="5447327"/>
          </a:xfrm>
        </p:spPr>
        <p:txBody>
          <a:bodyPr/>
          <a:lstStyle/>
          <a:p>
            <a:r>
              <a:rPr lang="en-US" b="1" dirty="0"/>
              <a:t>Contingency Table:</a:t>
            </a:r>
            <a:r>
              <a:rPr lang="en-US" dirty="0"/>
              <a:t> Shows data distributed between two or more measured variables</a:t>
            </a:r>
          </a:p>
          <a:p>
            <a:r>
              <a:rPr lang="en-US" dirty="0"/>
              <a:t>Useful for calculating conditional probabilities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8F62F4B-3B46-7E1E-39C9-FC021E3987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4640392"/>
              </p:ext>
            </p:extLst>
          </p:nvPr>
        </p:nvGraphicFramePr>
        <p:xfrm>
          <a:off x="4572000" y="2205584"/>
          <a:ext cx="4572000" cy="22436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4202673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865789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31557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27030516"/>
                    </a:ext>
                  </a:extLst>
                </a:gridCol>
              </a:tblGrid>
              <a:tr h="656072">
                <a:tc>
                  <a:txBody>
                    <a:bodyPr/>
                    <a:lstStyle/>
                    <a:p>
                      <a:pPr algn="l" fontAlgn="b"/>
                      <a:endParaRPr lang="en-US" sz="1300" b="1" dirty="0">
                        <a:effectLst/>
                      </a:endParaRPr>
                    </a:p>
                  </a:txBody>
                  <a:tcPr marL="65607" marR="65607" marT="32804" marB="3280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Speeding violation in the last year</a:t>
                      </a:r>
                    </a:p>
                  </a:txBody>
                  <a:tcPr marL="65607" marR="65607" marT="32804" marB="3280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No speeding violation in the last year</a:t>
                      </a:r>
                    </a:p>
                  </a:txBody>
                  <a:tcPr marL="65607" marR="65607" marT="32804" marB="3280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Total</a:t>
                      </a:r>
                    </a:p>
                  </a:txBody>
                  <a:tcPr marL="65607" marR="65607" marT="32804" marB="32804" anchor="b"/>
                </a:tc>
                <a:extLst>
                  <a:ext uri="{0D108BD9-81ED-4DB2-BD59-A6C34878D82A}">
                    <a16:rowId xmlns:a16="http://schemas.microsoft.com/office/drawing/2014/main" val="3644846315"/>
                  </a:ext>
                </a:extLst>
              </a:tr>
              <a:tr h="656072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>
                          <a:effectLst/>
                        </a:rPr>
                        <a:t>Uses cell phone while driving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25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280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305</a:t>
                      </a:r>
                    </a:p>
                  </a:txBody>
                  <a:tcPr marL="65607" marR="65607" marT="32804" marB="32804" anchor="ctr"/>
                </a:tc>
                <a:extLst>
                  <a:ext uri="{0D108BD9-81ED-4DB2-BD59-A6C34878D82A}">
                    <a16:rowId xmlns:a16="http://schemas.microsoft.com/office/drawing/2014/main" val="2066449443"/>
                  </a:ext>
                </a:extLst>
              </a:tr>
              <a:tr h="656072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>
                          <a:effectLst/>
                        </a:rPr>
                        <a:t>Does not use cell phone while driving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45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405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450</a:t>
                      </a:r>
                    </a:p>
                  </a:txBody>
                  <a:tcPr marL="65607" marR="65607" marT="32804" marB="32804" anchor="ctr"/>
                </a:tc>
                <a:extLst>
                  <a:ext uri="{0D108BD9-81ED-4DB2-BD59-A6C34878D82A}">
                    <a16:rowId xmlns:a16="http://schemas.microsoft.com/office/drawing/2014/main" val="648486904"/>
                  </a:ext>
                </a:extLst>
              </a:tr>
              <a:tr h="2624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>
                          <a:effectLst/>
                        </a:rPr>
                        <a:t>Total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70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685</a:t>
                      </a:r>
                    </a:p>
                  </a:txBody>
                  <a:tcPr marL="65607" marR="65607" marT="32804" marB="328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dirty="0">
                          <a:effectLst/>
                        </a:rPr>
                        <a:t>755</a:t>
                      </a:r>
                    </a:p>
                  </a:txBody>
                  <a:tcPr marL="65607" marR="65607" marT="32804" marB="32804" anchor="ctr"/>
                </a:tc>
                <a:extLst>
                  <a:ext uri="{0D108BD9-81ED-4DB2-BD59-A6C34878D82A}">
                    <a16:rowId xmlns:a16="http://schemas.microsoft.com/office/drawing/2014/main" val="32732707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551E5-8BC9-3151-C8C0-65AF74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43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AF73A2-1886-5F67-5DCB-C6711C55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168E0B-4348-BDB8-CB3E-57A313BE2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0B0F-B234-5EA8-1BE3-CBC363E5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84965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960B-D9D3-3ED8-6324-BC41B33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59B4F4-1E37-E304-A265-369D5061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F6261A86-9B17-D17B-246B-E1068DF075E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</p:spPr>
            <p:txBody>
              <a:bodyPr/>
              <a:lstStyle/>
              <a:p>
                <a:r>
                  <a:rPr lang="en-US" dirty="0"/>
                  <a:t>Suppose a study of speeding violations and drivers who use cell phones produced the following fictional data.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Find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user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F6261A86-9B17-D17B-246B-E1068DF07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  <a:blipFill>
                <a:blip r:embed="rId2"/>
                <a:stretch>
                  <a:fillRect l="-4000" t="-2643" r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7524-E973-5697-8169-7EBCDB84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550E32-FBD6-D683-36A7-62F504022538}"/>
              </a:ext>
            </a:extLst>
          </p:cNvPr>
          <p:cNvGraphicFramePr>
            <a:graphicFrameLocks noGrp="1"/>
          </p:cNvGraphicFramePr>
          <p:nvPr/>
        </p:nvGraphicFramePr>
        <p:xfrm>
          <a:off x="4571997" y="0"/>
          <a:ext cx="4572004" cy="448056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185309543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07711887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2650102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4332605"/>
                    </a:ext>
                  </a:extLst>
                </a:gridCol>
              </a:tblGrid>
              <a:tr h="510497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No 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84955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Uses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23609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Does not use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84029"/>
                  </a:ext>
                </a:extLst>
              </a:tr>
              <a:tr h="20419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234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5214B21-AF57-978E-8ED7-8B04BA35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65" y="-2078783"/>
            <a:ext cx="6560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8F8D-458B-43B5-BD93-471C503A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A369ED-E399-557D-1F79-49418758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77E6E29-11E7-944E-AD74-D650914D1D6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</p:spPr>
            <p:txBody>
              <a:bodyPr/>
              <a:lstStyle/>
              <a:p>
                <a:r>
                  <a:rPr lang="en-US" dirty="0"/>
                  <a:t>Suppose a study of speeding violations and drivers who use cell phones produced the following fictional data.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Find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violation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user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577E6E29-11E7-944E-AD74-D650914D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  <a:blipFill>
                <a:blip r:embed="rId2"/>
                <a:stretch>
                  <a:fillRect l="-4000" t="-2643" r="-3067" b="-5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0BF2-70ED-7A68-AE56-EEAAE398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D69C97-2704-5B0A-8C53-23ADE00CFA29}"/>
              </a:ext>
            </a:extLst>
          </p:cNvPr>
          <p:cNvGraphicFramePr>
            <a:graphicFrameLocks noGrp="1"/>
          </p:cNvGraphicFramePr>
          <p:nvPr/>
        </p:nvGraphicFramePr>
        <p:xfrm>
          <a:off x="4571997" y="0"/>
          <a:ext cx="4572004" cy="448056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185309543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07711887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2650102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4332605"/>
                    </a:ext>
                  </a:extLst>
                </a:gridCol>
              </a:tblGrid>
              <a:tr h="510497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No 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84955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Uses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23609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Does not use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84029"/>
                  </a:ext>
                </a:extLst>
              </a:tr>
              <a:tr h="20419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234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F6EA7A62-76F4-0B81-6098-98ED879C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65" y="-2078783"/>
            <a:ext cx="6560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9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F4E36-625C-945F-FB85-92D58CB7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019C67-D4E1-7451-3F1A-25D1C764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36677A1F-DDAD-D0CB-BF78-61DCF49606B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</p:spPr>
            <p:txBody>
              <a:bodyPr/>
              <a:lstStyle/>
              <a:p>
                <a:r>
                  <a:rPr lang="en-US" dirty="0"/>
                  <a:t>Suppose a study of speeding violations and drivers who use cell phones produced the following fictional data.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Find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violation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last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year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36677A1F-DDAD-D0CB-BF78-61DCF4960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  <a:blipFill>
                <a:blip r:embed="rId2"/>
                <a:stretch>
                  <a:fillRect l="-6000" t="-2643" r="-3067" b="-1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30DFE-5D9C-EA59-5B6E-7119AC4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44A20F-F8F5-1968-EB2A-744211905CC6}"/>
              </a:ext>
            </a:extLst>
          </p:cNvPr>
          <p:cNvGraphicFramePr>
            <a:graphicFrameLocks noGrp="1"/>
          </p:cNvGraphicFramePr>
          <p:nvPr/>
        </p:nvGraphicFramePr>
        <p:xfrm>
          <a:off x="4571997" y="0"/>
          <a:ext cx="4572004" cy="448056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185309543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07711887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2650102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4332605"/>
                    </a:ext>
                  </a:extLst>
                </a:gridCol>
              </a:tblGrid>
              <a:tr h="510497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No 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84955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Uses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23609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Does not use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84029"/>
                  </a:ext>
                </a:extLst>
              </a:tr>
              <a:tr h="20419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234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11274E06-D478-6F4B-0733-1A20E1E4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65" y="-2078783"/>
            <a:ext cx="6560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3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C919-0503-EB0C-5E5A-AD1F2611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B05A9B-07F8-9454-85B1-A97C6163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D05EBFF-B02B-83B2-A669-337C977DAE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</p:spPr>
            <p:txBody>
              <a:bodyPr/>
              <a:lstStyle/>
              <a:p>
                <a:r>
                  <a:rPr lang="en-US" dirty="0"/>
                  <a:t>Suppose a study of speeding violations and drivers who use cell phones produced the following fictional data.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Find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driver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had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violation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last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year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D05EBFF-B02B-83B2-A669-337C977DA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19953"/>
                <a:ext cx="4571998" cy="5534618"/>
              </a:xfrm>
              <a:blipFill>
                <a:blip r:embed="rId2"/>
                <a:stretch>
                  <a:fillRect l="-4000" t="-2643" r="-3067" b="-1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028E1-502E-F5F6-D11D-03691B9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https://openstax.org/books/introductory-statistics/pages/1-introduction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932A23-627C-3370-4132-A13D967CD2D2}"/>
              </a:ext>
            </a:extLst>
          </p:cNvPr>
          <p:cNvGraphicFramePr>
            <a:graphicFrameLocks noGrp="1"/>
          </p:cNvGraphicFramePr>
          <p:nvPr/>
        </p:nvGraphicFramePr>
        <p:xfrm>
          <a:off x="4571997" y="0"/>
          <a:ext cx="4572004" cy="4480560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185309543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077118876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2650102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4332605"/>
                    </a:ext>
                  </a:extLst>
                </a:gridCol>
              </a:tblGrid>
              <a:tr h="510497">
                <a:tc>
                  <a:txBody>
                    <a:bodyPr/>
                    <a:lstStyle/>
                    <a:p>
                      <a:pPr algn="l" fontAlgn="b"/>
                      <a:endParaRPr lang="en-US" b="1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No speeding violation in the last year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84955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Uses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23609"/>
                  </a:ext>
                </a:extLst>
              </a:tr>
              <a:tr h="51049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Does not use cell phone while driving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84029"/>
                  </a:ext>
                </a:extLst>
              </a:tr>
              <a:tr h="20419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1234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1CD9045D-5AB5-2B10-E414-E418D09C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165" y="-2078783"/>
            <a:ext cx="6560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Background" id="{76AD2179-1373-4CF0-ADB1-0DB67F553774}" vid="{ECA114A7-1242-4064-9C64-822379E38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Background</Template>
  <TotalTime>37</TotalTime>
  <Words>552</Words>
  <Application>Microsoft Office PowerPoint</Application>
  <PresentationFormat>Letter Paper (8.5x11 in)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Office Theme</vt:lpstr>
      <vt:lpstr>Contingency Tables</vt:lpstr>
      <vt:lpstr>Overview</vt:lpstr>
      <vt:lpstr>Definition of Contingency Tables</vt:lpstr>
      <vt:lpstr>Definition</vt:lpstr>
      <vt:lpstr>Examples</vt:lpstr>
      <vt:lpstr>Example 1</vt:lpstr>
      <vt:lpstr>Example 2</vt:lpstr>
      <vt:lpstr>Example 3</vt:lpstr>
      <vt:lpstr>Example 4</vt:lpstr>
      <vt:lpstr>Example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Contingency Tables</dc:title>
  <dc:creator>Sears, Christopher M (Maysville)</dc:creator>
  <cp:lastModifiedBy>Sears, Christopher M (Maysville)</cp:lastModifiedBy>
  <cp:revision>6</cp:revision>
  <dcterms:created xsi:type="dcterms:W3CDTF">2024-02-04T18:42:58Z</dcterms:created>
  <dcterms:modified xsi:type="dcterms:W3CDTF">2024-02-04T19:20:00Z</dcterms:modified>
</cp:coreProperties>
</file>