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57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43AD99-4E77-4ECE-A24D-20139F627F8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E3B907-F32A-4B9A-B6B3-9984479D7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825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F1875-62E0-C66F-033F-ECBA40DE4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7A9F3E-1823-7F31-FE05-D6C0112FA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C00BE-F0B6-8E0C-5191-3D2A0CA50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70A2-B417-5796-A7B7-6A37C282F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6F844-95F4-F5F3-D61D-DD81B688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517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7D0CB-13F0-FD25-3C81-9F8174D1B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63FEAC-6480-B398-F4F2-DB03206BA4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0FFCF-1564-412A-93FD-8D9B4C2DD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BE7EE-FD0E-0D3E-267E-7619228FE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E8AA6-7B0E-D6F2-3C9D-342850CC1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234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2691AA-E421-63BA-8E6E-5F6883DF67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A59DC-1353-3133-6F9C-F44863B76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C4B1D-C4E8-B6A6-75CC-3FC0ECD0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5C031-58F9-D39C-96F1-7B69AAA06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8C79D-E0CF-3CE8-6A57-7DA7FAB4A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95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0328-600C-B1D3-3F24-1A4ADBC0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496BA9-F88C-BD92-A2F4-1BDDCA6B9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1B66-7A23-7E03-09F6-51025C95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3650F-CCBE-E7C5-7AE9-53E64F9A0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A4865-D5AC-D2DF-7CC9-6B1301411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669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B2260-46D6-7A2C-14CC-1DD7B2DE1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8BFA9-BA41-89F1-C8B0-38290421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198AB-9883-E93E-264C-D2EB00325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7D0D4-093D-143B-63A4-2436411D8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A6550-9DCD-C085-0C77-1E1B79667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48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AE38-5DD5-AB9B-BAE2-B3D9B6913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11825-A512-7FDC-BA6F-E6C0C5903F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60141D-36C5-FDA5-16C1-F4D80B97C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40360-4802-CF4C-B849-121AEF1BD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597B6-0634-8879-7782-A2184BC26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644EB-AD36-B137-5216-B136E0C1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53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5C868-6C40-7659-506D-D30E55E4E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0CF8E-0964-C2AC-A4C2-94D39CD198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76178C-3877-41F7-683A-A64AF6E193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C8F5E4-C92D-2F2C-DC3C-57313DD19F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2A1477-2EE8-33F5-DCB8-E9B9FCB453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22769-786C-494E-FA05-E50D537C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E3E8FD-823C-1E33-D67F-26C06FC7C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55532A-8A2B-B045-CEC0-EDA181E13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95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BF6AC-6497-8952-23AD-199534B2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37E057-0303-1E45-29B5-5BC9B6D13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191D48-6FC1-B42A-BC66-231A2D831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78B6AC-D8CC-BFCB-FDA5-3AA339C9E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0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20DBA7-1AE0-629F-4E9A-EA5459AE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5F3C34-4AD2-4829-2F86-787274053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3BD287-BC34-BB23-C966-F2849A415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847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93EE6-727A-4E72-521D-F636616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BD8A80-E03B-A410-1332-765656CD1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7D7C8-2F11-8435-981F-27347E9E15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366F7-D2E8-ADA3-50F3-23D8E9C17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748D8-BBB6-FA74-9532-4718F4885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95E23B-A51E-3241-C16F-792C7CB02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90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F48E5-E678-7626-B0B9-CF510760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29F47-8C45-B0DB-4FB0-3589FAFD72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41323A-3559-AE99-9DD3-BA4F9BE47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B4785-95EE-295A-3665-40C09617C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5E897-A516-7E03-B4F8-4BC7D4904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411F08-3AC0-D11D-3A6D-C961D93B9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93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F4DBA-33AE-820D-86A7-49A34A5DA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97EBB0-6312-AA0D-C440-056D09CF1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4696-5D0C-3BE5-56E4-27D34A815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17FEF-56D6-46DD-8AB8-4BE2F63FBC08}" type="datetimeFigureOut">
              <a:rPr lang="en-US" smtClean="0"/>
              <a:t>8/27/2024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0A5C5-4FC6-E62D-48FB-3ACBCD2EAD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123875-FD67-302F-581B-E27701F321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5D100-B77F-4545-BB10-B7156256D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23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9333-9B28-8E8A-E32A-F7EDCD9692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Understanding and Calculating</a:t>
            </a:r>
            <a:br>
              <a:rPr lang="en-US" dirty="0"/>
            </a:br>
            <a:r>
              <a:rPr lang="en-US" dirty="0"/>
              <a:t>Average Rate of Change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D7A0CB-8B88-4E08-2EDB-D8DDE448F1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College Algebra</a:t>
            </a:r>
          </a:p>
        </p:txBody>
      </p:sp>
    </p:spTree>
    <p:extLst>
      <p:ext uri="{BB962C8B-B14F-4D97-AF65-F5344CB8AC3E}">
        <p14:creationId xmlns:p14="http://schemas.microsoft.com/office/powerpoint/2010/main" val="36321420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239F-953E-5DD9-1FF9-051821580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A715-A1B5-E5E2-2039-4DA1DF94D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Drive 200 miles in four hours</a:t>
            </a:r>
          </a:p>
          <a:p>
            <a:r>
              <a:rPr lang="en-US" sz="5400" dirty="0"/>
              <a:t>Average is 50 miles per hour</a:t>
            </a:r>
          </a:p>
          <a:p>
            <a:r>
              <a:rPr lang="en-US" sz="5400" dirty="0"/>
              <a:t>Add to this, but fundamental idea stays the same.</a:t>
            </a:r>
          </a:p>
        </p:txBody>
      </p:sp>
    </p:spTree>
    <p:extLst>
      <p:ext uri="{BB962C8B-B14F-4D97-AF65-F5344CB8AC3E}">
        <p14:creationId xmlns:p14="http://schemas.microsoft.com/office/powerpoint/2010/main" val="20351405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20000"/>
    </mc:Choice>
    <mc:Fallback>
      <p:transition spd="slow" advClick="0" advTm="2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6C37A-64D1-E25B-CAFF-489E916E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Rate of Change Mnemonic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883E2-0D21-701E-431C-6620B9831D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Change in the outputs</a:t>
            </a:r>
            <a:br>
              <a:rPr lang="en-US" sz="8000" dirty="0"/>
            </a:br>
            <a:r>
              <a:rPr lang="en-US" sz="8000" dirty="0"/>
              <a:t>divided by</a:t>
            </a:r>
            <a:br>
              <a:rPr lang="en-US" sz="8000" dirty="0"/>
            </a:br>
            <a:r>
              <a:rPr lang="en-US" sz="8000" dirty="0"/>
              <a:t>change in the inputs</a:t>
            </a:r>
          </a:p>
        </p:txBody>
      </p:sp>
    </p:spTree>
    <p:extLst>
      <p:ext uri="{BB962C8B-B14F-4D97-AF65-F5344CB8AC3E}">
        <p14:creationId xmlns:p14="http://schemas.microsoft.com/office/powerpoint/2010/main" val="2235453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E6F7-8BB4-E2C9-44FD-89A8C33C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599" cy="1325563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ADCF710-0B6F-E01A-E4BC-40AFF7358A41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707297221"/>
                  </p:ext>
                </p:extLst>
              </p:nvPr>
            </p:nvGraphicFramePr>
            <p:xfrm>
              <a:off x="838199" y="1588129"/>
              <a:ext cx="5181599" cy="4588834"/>
            </p:xfrm>
            <a:graphic>
              <a:graphicData uri="http://schemas.openxmlformats.org/drawingml/2006/table">
                <a:tbl>
                  <a:tblPr>
                    <a:tableStyleId>{775DCB02-9BB8-47FD-8907-85C794F793BA}</a:tableStyleId>
                  </a:tblPr>
                  <a:tblGrid>
                    <a:gridCol w="1528098">
                      <a:extLst>
                        <a:ext uri="{9D8B030D-6E8A-4147-A177-3AD203B41FA5}">
                          <a16:colId xmlns:a16="http://schemas.microsoft.com/office/drawing/2014/main" val="1014581518"/>
                        </a:ext>
                      </a:extLst>
                    </a:gridCol>
                    <a:gridCol w="3653501">
                      <a:extLst>
                        <a:ext uri="{9D8B030D-6E8A-4147-A177-3AD203B41FA5}">
                          <a16:colId xmlns:a16="http://schemas.microsoft.com/office/drawing/2014/main" val="1854541138"/>
                        </a:ext>
                      </a:extLst>
                    </a:gridCol>
                  </a:tblGrid>
                  <a:tr h="5099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3200" dirty="0">
                              <a:effectLst/>
                            </a:rPr>
                            <a:t>Days</a:t>
                          </a:r>
                        </a:p>
                      </a:txBody>
                      <a:tcPr marL="50992" marR="50992" marT="25496" marB="254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3200" dirty="0">
                              <a:effectLst/>
                            </a:rPr>
                            <a:t>Total Gross in Million</a:t>
                          </a:r>
                          <a:r>
                            <a:rPr lang="en-US" sz="3200" baseline="0" dirty="0">
                              <a:effectLst/>
                            </a:rPr>
                            <a:t> of Dollars</a:t>
                          </a:r>
                          <a:endParaRPr lang="en-US" sz="3200" dirty="0">
                            <a:effectLst/>
                          </a:endParaRPr>
                        </a:p>
                      </a:txBody>
                      <a:tcPr marL="50992" marR="50992" marT="25496" marB="25496" anchor="ctr"/>
                    </a:tc>
                    <a:extLst>
                      <a:ext uri="{0D108BD9-81ED-4DB2-BD59-A6C34878D82A}">
                        <a16:rowId xmlns:a16="http://schemas.microsoft.com/office/drawing/2014/main" val="1265996384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 32.1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065836597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2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59.7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562601935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3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81.3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760171092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4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90.5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604471061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5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103.1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628038105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6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113.1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2050604385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7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119.6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38125604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ADCF710-0B6F-E01A-E4BC-40AFF7358A41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  <p:extLst>
                  <p:ext uri="{D42A27DB-BD31-4B8C-83A1-F6EECF244321}">
                    <p14:modId xmlns:p14="http://schemas.microsoft.com/office/powerpoint/2010/main" val="1707297221"/>
                  </p:ext>
                </p:extLst>
              </p:nvPr>
            </p:nvGraphicFramePr>
            <p:xfrm>
              <a:off x="838199" y="1588129"/>
              <a:ext cx="5181599" cy="4588834"/>
            </p:xfrm>
            <a:graphic>
              <a:graphicData uri="http://schemas.openxmlformats.org/drawingml/2006/table">
                <a:tbl>
                  <a:tblPr>
                    <a:tableStyleId>{775DCB02-9BB8-47FD-8907-85C794F793BA}</a:tableStyleId>
                  </a:tblPr>
                  <a:tblGrid>
                    <a:gridCol w="1528098">
                      <a:extLst>
                        <a:ext uri="{9D8B030D-6E8A-4147-A177-3AD203B41FA5}">
                          <a16:colId xmlns:a16="http://schemas.microsoft.com/office/drawing/2014/main" val="1014581518"/>
                        </a:ext>
                      </a:extLst>
                    </a:gridCol>
                    <a:gridCol w="3653501">
                      <a:extLst>
                        <a:ext uri="{9D8B030D-6E8A-4147-A177-3AD203B41FA5}">
                          <a16:colId xmlns:a16="http://schemas.microsoft.com/office/drawing/2014/main" val="1854541138"/>
                        </a:ext>
                      </a:extLst>
                    </a:gridCol>
                  </a:tblGrid>
                  <a:tr h="1026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992" marR="50992" marT="25496" marB="25496" anchor="ctr">
                        <a:blipFill>
                          <a:blip r:embed="rId2"/>
                          <a:stretch>
                            <a:fillRect l="-398" t="-8876" r="-239841" b="-368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992" marR="50992" marT="25496" marB="25496" anchor="ctr">
                        <a:blipFill>
                          <a:blip r:embed="rId2"/>
                          <a:stretch>
                            <a:fillRect l="-42000" t="-8876" r="-333" b="-368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5996384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 32.1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065836597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2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59.7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562601935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3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81.3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760171092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4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90.5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604471061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5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103.1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628038105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6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113.1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2050604385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7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119.6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38125604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F5451-A501-A3CF-FC37-F07F2FD952F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365125"/>
                <a:ext cx="5181600" cy="58118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dirty="0"/>
                  <a:t>Find average rate of change from t=1 to t=3.</a:t>
                </a:r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Change in outputs: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81.3−32.1=49.2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Change in inputs: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3 −1=2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Average rate of change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49.2÷2=24.6</m:t>
                    </m:r>
                  </m:oMath>
                </a14:m>
                <a:endParaRPr lang="en-US" dirty="0"/>
              </a:p>
              <a:p>
                <a:pPr>
                  <a:lnSpc>
                    <a:spcPct val="110000"/>
                  </a:lnSpc>
                </a:pPr>
                <a:r>
                  <a:rPr lang="en-US" dirty="0"/>
                  <a:t>Total gross increase by 24.6 million dollars per day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F5451-A501-A3CF-FC37-F07F2FD95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365125"/>
                <a:ext cx="5181600" cy="5811838"/>
              </a:xfrm>
              <a:blipFill>
                <a:blip r:embed="rId3"/>
                <a:stretch>
                  <a:fillRect l="-2118" t="-7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24C2-773A-462D-670D-43947DF1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the-numbers.com</a:t>
            </a:r>
          </a:p>
        </p:txBody>
      </p:sp>
    </p:spTree>
    <p:extLst>
      <p:ext uri="{BB962C8B-B14F-4D97-AF65-F5344CB8AC3E}">
        <p14:creationId xmlns:p14="http://schemas.microsoft.com/office/powerpoint/2010/main" val="21237575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E7442D2-F912-D839-0CF2-278BB5F92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Units for Average Rate of Change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B63626-D307-B239-FE54-8FCB12161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8000" dirty="0"/>
              <a:t>Units of average rate of change have the word “per”</a:t>
            </a:r>
          </a:p>
        </p:txBody>
      </p:sp>
    </p:spTree>
    <p:extLst>
      <p:ext uri="{BB962C8B-B14F-4D97-AF65-F5344CB8AC3E}">
        <p14:creationId xmlns:p14="http://schemas.microsoft.com/office/powerpoint/2010/main" val="32259681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10000"/>
    </mc:Choice>
    <mc:Fallback>
      <p:transition spd="slow" advClick="0" advTm="1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38F0-5F3B-0398-EDB8-0245A86E0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Rate of Change Formula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27216-1CB9-141E-33F2-D85E03FE2C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:r>
                  <a:rPr lang="en-US" sz="5400" dirty="0"/>
                  <a:t>The average rate of change of the function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5400" dirty="0"/>
                  <a:t>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5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5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5400" dirty="0"/>
                  <a:t> is</a:t>
                </a:r>
                <a:br>
                  <a:rPr lang="en-US" sz="5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5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5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5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5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B27216-1CB9-141E-33F2-D85E03FE2C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0" t="-3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08556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E6F7-8BB4-E2C9-44FD-89A8C33C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599" cy="1325563"/>
          </a:xfrm>
        </p:spPr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ADCF710-0B6F-E01A-E4BC-40AFF7358A41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838199" y="1588129"/>
              <a:ext cx="5181599" cy="4588834"/>
            </p:xfrm>
            <a:graphic>
              <a:graphicData uri="http://schemas.openxmlformats.org/drawingml/2006/table">
                <a:tbl>
                  <a:tblPr>
                    <a:tableStyleId>{775DCB02-9BB8-47FD-8907-85C794F793BA}</a:tableStyleId>
                  </a:tblPr>
                  <a:tblGrid>
                    <a:gridCol w="1528098">
                      <a:extLst>
                        <a:ext uri="{9D8B030D-6E8A-4147-A177-3AD203B41FA5}">
                          <a16:colId xmlns:a16="http://schemas.microsoft.com/office/drawing/2014/main" val="1014581518"/>
                        </a:ext>
                      </a:extLst>
                    </a:gridCol>
                    <a:gridCol w="3653501">
                      <a:extLst>
                        <a:ext uri="{9D8B030D-6E8A-4147-A177-3AD203B41FA5}">
                          <a16:colId xmlns:a16="http://schemas.microsoft.com/office/drawing/2014/main" val="1854541138"/>
                        </a:ext>
                      </a:extLst>
                    </a:gridCol>
                  </a:tblGrid>
                  <a:tr h="50992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3200" dirty="0">
                              <a:effectLst/>
                            </a:rPr>
                            <a:t>Days</a:t>
                          </a:r>
                        </a:p>
                      </a:txBody>
                      <a:tcPr marL="50992" marR="50992" marT="25496" marB="25496"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d>
                                <m:dPr>
                                  <m:ctrlP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</m:oMath>
                          </a14:m>
                          <a:r>
                            <a:rPr lang="en-US" sz="3200" dirty="0">
                              <a:effectLst/>
                            </a:rPr>
                            <a:t>Total Gross in Million</a:t>
                          </a:r>
                          <a:r>
                            <a:rPr lang="en-US" sz="3200" baseline="0" dirty="0">
                              <a:effectLst/>
                            </a:rPr>
                            <a:t> of Dollars</a:t>
                          </a:r>
                          <a:endParaRPr lang="en-US" sz="3200" dirty="0">
                            <a:effectLst/>
                          </a:endParaRPr>
                        </a:p>
                      </a:txBody>
                      <a:tcPr marL="50992" marR="50992" marT="25496" marB="25496" anchor="ctr"/>
                    </a:tc>
                    <a:extLst>
                      <a:ext uri="{0D108BD9-81ED-4DB2-BD59-A6C34878D82A}">
                        <a16:rowId xmlns:a16="http://schemas.microsoft.com/office/drawing/2014/main" val="1265996384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 32.1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065836597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2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59.7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562601935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3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81.3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760171092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4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90.5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604471061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5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103.1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628038105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6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113.1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2050604385"/>
                      </a:ext>
                    </a:extLst>
                  </a:tr>
                  <a:tr h="480177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7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119.6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38125604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BADCF710-0B6F-E01A-E4BC-40AFF7358A41}"/>
                  </a:ext>
                </a:extLst>
              </p:cNvPr>
              <p:cNvGraphicFramePr>
                <a:graphicFrameLocks noGrp="1"/>
              </p:cNvGraphicFramePr>
              <p:nvPr>
                <p:ph sz="half" idx="1"/>
              </p:nvPr>
            </p:nvGraphicFramePr>
            <p:xfrm>
              <a:off x="838199" y="1588129"/>
              <a:ext cx="5181599" cy="4588834"/>
            </p:xfrm>
            <a:graphic>
              <a:graphicData uri="http://schemas.openxmlformats.org/drawingml/2006/table">
                <a:tbl>
                  <a:tblPr>
                    <a:tableStyleId>{775DCB02-9BB8-47FD-8907-85C794F793BA}</a:tableStyleId>
                  </a:tblPr>
                  <a:tblGrid>
                    <a:gridCol w="1528098">
                      <a:extLst>
                        <a:ext uri="{9D8B030D-6E8A-4147-A177-3AD203B41FA5}">
                          <a16:colId xmlns:a16="http://schemas.microsoft.com/office/drawing/2014/main" val="1014581518"/>
                        </a:ext>
                      </a:extLst>
                    </a:gridCol>
                    <a:gridCol w="3653501">
                      <a:extLst>
                        <a:ext uri="{9D8B030D-6E8A-4147-A177-3AD203B41FA5}">
                          <a16:colId xmlns:a16="http://schemas.microsoft.com/office/drawing/2014/main" val="1854541138"/>
                        </a:ext>
                      </a:extLst>
                    </a:gridCol>
                  </a:tblGrid>
                  <a:tr h="102635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992" marR="50992" marT="25496" marB="25496" anchor="ctr">
                        <a:blipFill>
                          <a:blip r:embed="rId2"/>
                          <a:stretch>
                            <a:fillRect l="-398" t="-8876" r="-239841" b="-368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50992" marR="50992" marT="25496" marB="25496" anchor="ctr">
                        <a:blipFill>
                          <a:blip r:embed="rId2"/>
                          <a:stretch>
                            <a:fillRect l="-42000" t="-8876" r="-333" b="-368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65996384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 32.1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065836597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2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59.7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562601935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3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81.3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760171092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4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90.5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604471061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5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103.1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1628038105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6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113.1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2050604385"/>
                      </a:ext>
                    </a:extLst>
                  </a:tr>
                  <a:tr h="508926"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7</a:t>
                          </a:r>
                        </a:p>
                      </a:txBody>
                      <a:tcPr marL="10623" marR="10623" marT="10623" marB="10623" anchor="ctr"/>
                    </a:tc>
                    <a:tc>
                      <a:txBody>
                        <a:bodyPr/>
                        <a:lstStyle/>
                        <a:p>
                          <a:pPr algn="ctr" fontAlgn="t"/>
                          <a:r>
                            <a:rPr lang="en-US" sz="3200" dirty="0">
                              <a:effectLst/>
                            </a:rPr>
                            <a:t>119.6</a:t>
                          </a:r>
                        </a:p>
                      </a:txBody>
                      <a:tcPr marL="10623" marR="10623" marT="10623" marB="10623" anchor="ctr"/>
                    </a:tc>
                    <a:extLst>
                      <a:ext uri="{0D108BD9-81ED-4DB2-BD59-A6C34878D82A}">
                        <a16:rowId xmlns:a16="http://schemas.microsoft.com/office/drawing/2014/main" val="381256049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F5451-A501-A3CF-FC37-F07F2FD952F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365125"/>
                <a:ext cx="5181600" cy="58118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/>
                  <a:t>Find average rate of change from t=4 to t=7.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7−4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119.6−90.5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3200" b="0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29.1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=9.7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110000"/>
                  </a:lnSpc>
                </a:pPr>
                <a:r>
                  <a:rPr lang="en-US" sz="3200" dirty="0"/>
                  <a:t>Total gross increase by 9.7 million dollars per day on days 5, 6, and 7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F5451-A501-A3CF-FC37-F07F2FD95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365125"/>
                <a:ext cx="5181600" cy="5811838"/>
              </a:xfrm>
              <a:blipFill>
                <a:blip r:embed="rId3"/>
                <a:stretch>
                  <a:fillRect l="-2706" t="-839" r="-4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24C2-773A-462D-670D-43947DF1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the-numbers.com</a:t>
            </a:r>
          </a:p>
        </p:txBody>
      </p:sp>
    </p:spTree>
    <p:extLst>
      <p:ext uri="{BB962C8B-B14F-4D97-AF65-F5344CB8AC3E}">
        <p14:creationId xmlns:p14="http://schemas.microsoft.com/office/powerpoint/2010/main" val="8034031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AE6F7-8BB4-E2C9-44FD-89A8C33CE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599" cy="1325563"/>
          </a:xfrm>
        </p:spPr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F5451-A501-A3CF-FC37-F07F2FD952F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365125"/>
                <a:ext cx="5181600" cy="5811838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US" sz="3200" dirty="0"/>
                  <a:t>Find average rate of change from x=2 to x=7.</a:t>
                </a:r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7−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−13.86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(−3.5)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sz="3200" b="0" dirty="0"/>
              </a:p>
              <a:p>
                <a:pPr>
                  <a:lnSpc>
                    <a:spcPct val="110000"/>
                  </a:lnSpc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−10.36</m:t>
                        </m:r>
                      </m:num>
                      <m:den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−2.07</m:t>
                    </m:r>
                  </m:oMath>
                </a14:m>
                <a:endParaRPr lang="en-US" sz="3200" dirty="0"/>
              </a:p>
              <a:p>
                <a:pPr>
                  <a:lnSpc>
                    <a:spcPct val="110000"/>
                  </a:lnSpc>
                </a:pPr>
                <a:r>
                  <a:rPr lang="en-US" sz="3200" dirty="0"/>
                  <a:t>Negative average rates of </a:t>
                </a:r>
                <a:r>
                  <a:rPr lang="en-US" sz="3200"/>
                  <a:t>change are OK.</a:t>
                </a: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DF5451-A501-A3CF-FC37-F07F2FD952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365125"/>
                <a:ext cx="5181600" cy="5811838"/>
              </a:xfrm>
              <a:blipFill>
                <a:blip r:embed="rId2"/>
                <a:stretch>
                  <a:fillRect l="-2706" t="-839" r="-4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824C2-773A-462D-670D-43947DF1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Data from the-numbers.com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D5381-0C4B-57F4-E544-D4899C7FE1F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−2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6000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F94D5381-0C4B-57F4-E544-D4899C7FE1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880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0"/>
    </mc:Choice>
    <mc:Fallback>
      <p:transition spd="slow" advClick="0" advTm="30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283</Words>
  <Application>Microsoft Office PowerPoint</Application>
  <PresentationFormat>Widescreen</PresentationFormat>
  <Paragraphs>66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Understanding and Calculating Average Rate of Change</vt:lpstr>
      <vt:lpstr>First Example</vt:lpstr>
      <vt:lpstr>Average Rate of Change Mnemonic</vt:lpstr>
      <vt:lpstr>Example 1</vt:lpstr>
      <vt:lpstr>Units for Average Rate of Change</vt:lpstr>
      <vt:lpstr>Average Rate of Change Formula</vt:lpstr>
      <vt:lpstr>Example 2</vt:lpstr>
      <vt:lpstr>Example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Sears, Christopher M (Maysville)</dc:creator>
  <cp:lastModifiedBy>Sears, Christopher M (Maysville)</cp:lastModifiedBy>
  <cp:revision>5</cp:revision>
  <dcterms:created xsi:type="dcterms:W3CDTF">2024-08-27T17:50:25Z</dcterms:created>
  <dcterms:modified xsi:type="dcterms:W3CDTF">2024-08-28T04:00:20Z</dcterms:modified>
</cp:coreProperties>
</file>