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75" r:id="rId12"/>
    <p:sldId id="265" r:id="rId13"/>
    <p:sldId id="276" r:id="rId14"/>
    <p:sldId id="266" r:id="rId15"/>
    <p:sldId id="277" r:id="rId16"/>
    <p:sldId id="267" r:id="rId17"/>
    <p:sldId id="278" r:id="rId18"/>
    <p:sldId id="269" r:id="rId19"/>
    <p:sldId id="270" r:id="rId20"/>
    <p:sldId id="271" r:id="rId21"/>
    <p:sldId id="272" r:id="rId22"/>
    <p:sldId id="273" r:id="rId23"/>
  </p:sldIdLst>
  <p:sldSz cx="9144000" cy="5143500" type="screen16x9"/>
  <p:notesSz cx="6858000" cy="9144000"/>
  <p:embeddedFontLs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Pacifico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63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2160"/>
        <p:guide orient="horz" pos="1620"/>
        <p:guide pos="3863"/>
        <p:guide pos="28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f386aaaa8_0_30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74" name="Google Shape;74;g1af386aaaa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f386aaaa8_0_30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74" name="Google Shape;74;g1af386aaaa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08" y="685791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f386aaaa8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81" name="Google Shape;81;g1af386aaaa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f386aaaa8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81" name="Google Shape;81;g1af386aaaa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f386aaaa8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91" name="Google Shape;91;g1af386aaa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f386aaaa8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91" name="Google Shape;91;g1af386aaa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f386aaaa8_0_66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102" name="Google Shape;102;g1af386aaa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f386aaaa8_0_66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102" name="Google Shape;102;g1af386aaa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08" y="685791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c439d9cb7_1_5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121" name="Google Shape;121;g1dc439d9cb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08" y="685791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c439d9cb7_1_11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128" name="Google Shape;128;g1dc439d9cb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08" y="685791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" name="Google Shape;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c439d9cb7_1_17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135" name="Google Shape;135;g1dc439d9cb7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08" y="685791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d8629bba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d8629bba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ad8629bba0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c42f9c4b1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c42f9c4b1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dc42f9c4b1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" name="Google Shape;27;g1dc42f9c4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dc439d9cb7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00" tIns="45750" rIns="91500" bIns="457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1600"/>
          </a:p>
        </p:txBody>
      </p:sp>
      <p:sp>
        <p:nvSpPr>
          <p:cNvPr id="35" name="Google Shape;35;g1dc439d9cb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dc439d9cb7_4_7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43" name="Google Shape;43;g1dc439d9cb7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08" y="685791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af386aaaa8_0_5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51" name="Google Shape;51;g1af386aaaa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08" y="685791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f386aaaa8_0_13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60" name="Google Shape;60;g1af386aaaa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f386aaaa8_0_13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60" name="Google Shape;60;g1af386aaaa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08" y="685791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f386aaaa8_0_25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68" name="Google Shape;68;g1af386aaaa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08" y="685791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m branco">
  <p:cSld name="1_Em branc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/>
        </p:nvSpPr>
        <p:spPr>
          <a:xfrm>
            <a:off x="299570" y="561282"/>
            <a:ext cx="8639700" cy="46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Redação e Leitura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9º ANO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CARTA DO LEITOR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 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16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8015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8015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4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325315" y="1173000"/>
            <a:ext cx="7815300" cy="27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Quem redigiu essa carta do leitor?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Karin Hueck.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Joana Viegas.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Revista Superinteressante.</a:t>
            </a:r>
            <a:endParaRPr sz="2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682725" y="363600"/>
            <a:ext cx="3100500" cy="622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Calibri"/>
                <a:ea typeface="Calibri"/>
                <a:cs typeface="Calibri"/>
                <a:sym typeface="Calibri"/>
              </a:rPr>
              <a:t>VAMOS PENSAR!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25315" y="1173000"/>
            <a:ext cx="7815300" cy="27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Quem redigiu essa carta do leitor?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</a:t>
            </a:r>
            <a:r>
              <a:rPr lang="pt-BR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Karin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Hueck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b) Joana </a:t>
            </a:r>
            <a:r>
              <a:rPr lang="pt-BR" sz="28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Viegas</a:t>
            </a:r>
            <a:r>
              <a:rPr lang="pt-BR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Revista Superinteressante.</a:t>
            </a:r>
            <a:endParaRPr sz="2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325315" y="1173000"/>
            <a:ext cx="7815300" cy="27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Quem redigiu essa carta do leitor?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Karin Hueck.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Joana Viegas.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Revista Superinteressante.</a:t>
            </a:r>
            <a:endParaRPr sz="2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682725" y="363600"/>
            <a:ext cx="3100500" cy="622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Calibri"/>
                <a:ea typeface="Calibri"/>
                <a:cs typeface="Calibri"/>
                <a:sym typeface="Calibri"/>
              </a:rPr>
              <a:t>VAMOS PENSAR!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25315" y="1173000"/>
            <a:ext cx="7815300" cy="27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Quem redigiu essa carta do leitor?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Karin Hueck.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b) Joana Viegas.</a:t>
            </a: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Revista Superinteressante.</a:t>
            </a:r>
            <a:endParaRPr sz="2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307075" y="2461025"/>
            <a:ext cx="84447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que finalidade a leitora escreveu a carta lida?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a quem ela dirige-se?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07075" y="798725"/>
            <a:ext cx="8444700" cy="1662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ARTIGO ME SURPREENDEU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em especial ao demonstrar por que ainda não “chegamos lá”, nos cargos de liderança e de tomada de decisão. Acredito sinceramente que o mundo será melhor sim quando as mulheres chegarem lá.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16"/>
          <p:cNvGrpSpPr/>
          <p:nvPr/>
        </p:nvGrpSpPr>
        <p:grpSpPr>
          <a:xfrm>
            <a:off x="3279940" y="271915"/>
            <a:ext cx="2529850" cy="526800"/>
            <a:chOff x="3965740" y="271915"/>
            <a:chExt cx="2529850" cy="526800"/>
          </a:xfrm>
        </p:grpSpPr>
        <p:pic>
          <p:nvPicPr>
            <p:cNvPr id="86" name="Google Shape;86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65740" y="323645"/>
              <a:ext cx="502560" cy="423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6"/>
            <p:cNvSpPr/>
            <p:nvPr/>
          </p:nvSpPr>
          <p:spPr>
            <a:xfrm>
              <a:off x="4399190" y="271915"/>
              <a:ext cx="2096400" cy="52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400" tIns="68400" rIns="68400" bIns="684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pt-BR" sz="2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EXERCÍCIO 1 </a:t>
              </a: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6"/>
          <p:cNvSpPr/>
          <p:nvPr/>
        </p:nvSpPr>
        <p:spPr>
          <a:xfrm>
            <a:off x="247625" y="3369125"/>
            <a:ext cx="8527500" cy="17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</a:pPr>
            <a:endParaRPr sz="240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307075" y="2461025"/>
            <a:ext cx="84447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que finalidade a leitora escreveu a carta lida?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a quem ela dirige-se?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07075" y="798725"/>
            <a:ext cx="8444700" cy="1662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ARTIGO ME SURPREENDEU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em especial ao demonstrar por que ainda não “chegamos lá”, nos cargos de liderança e de tomada de decisão. Acredito sinceramente que o mundo será melhor sim quando as mulheres chegarem lá.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oogle Shape;85;p16"/>
          <p:cNvGrpSpPr/>
          <p:nvPr/>
        </p:nvGrpSpPr>
        <p:grpSpPr>
          <a:xfrm>
            <a:off x="3279940" y="271915"/>
            <a:ext cx="2529850" cy="526800"/>
            <a:chOff x="3965740" y="271915"/>
            <a:chExt cx="2529850" cy="526800"/>
          </a:xfrm>
        </p:grpSpPr>
        <p:pic>
          <p:nvPicPr>
            <p:cNvPr id="86" name="Google Shape;86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65740" y="323645"/>
              <a:ext cx="502560" cy="423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6"/>
            <p:cNvSpPr/>
            <p:nvPr/>
          </p:nvSpPr>
          <p:spPr>
            <a:xfrm>
              <a:off x="4399190" y="271915"/>
              <a:ext cx="2096400" cy="52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400" tIns="68400" rIns="68400" bIns="684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pt-BR" sz="2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EXERCÍCIO 1 </a:t>
              </a: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6"/>
          <p:cNvSpPr/>
          <p:nvPr/>
        </p:nvSpPr>
        <p:spPr>
          <a:xfrm>
            <a:off x="247625" y="3369125"/>
            <a:ext cx="8527500" cy="17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lphaLcParenR"/>
            </a:pPr>
            <a:r>
              <a:rPr lang="pt-BR" sz="240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leitora escreveu a carta com o objetivo de demonstrar que concorda com a abordagem do artigo e, também, para contar que foi surpreendida.</a:t>
            </a:r>
            <a:endParaRPr sz="240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lphaLcParenR"/>
            </a:pPr>
            <a:r>
              <a:rPr lang="pt-BR" sz="240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Ela dirige-se à autora e aos editores da revista.</a:t>
            </a:r>
            <a:endParaRPr sz="240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431575" y="2160000"/>
            <a:ext cx="8277600" cy="21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Qua</a:t>
            </a:r>
            <a:r>
              <a:rPr lang="pt-BR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a opinião da leitora?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</a:t>
            </a:r>
            <a:r>
              <a:rPr lang="pt-BR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argumento ela utiliza?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33200" y="617975"/>
            <a:ext cx="8277600" cy="1662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ARTIGO ME SURPREENDEU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em especial ao demonstrar por que ainda não “chegamos lá”, nos cargos de liderança e de tomada de decisão. Acredito sinceramente que o mundo será melhor sim quando as mulheres chegarem lá.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3253290" y="171490"/>
            <a:ext cx="2556500" cy="526800"/>
            <a:chOff x="3939090" y="171490"/>
            <a:chExt cx="2556500" cy="526800"/>
          </a:xfrm>
        </p:grpSpPr>
        <p:pic>
          <p:nvPicPr>
            <p:cNvPr id="96" name="Google Shape;96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39090" y="171495"/>
              <a:ext cx="502560" cy="423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7"/>
            <p:cNvSpPr/>
            <p:nvPr/>
          </p:nvSpPr>
          <p:spPr>
            <a:xfrm>
              <a:off x="4399190" y="171490"/>
              <a:ext cx="2096400" cy="52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400" tIns="68400" rIns="68400" bIns="684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pt-BR" sz="2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EXERCÍCIO 2 </a:t>
              </a: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7"/>
          <p:cNvSpPr/>
          <p:nvPr/>
        </p:nvSpPr>
        <p:spPr>
          <a:xfrm>
            <a:off x="431575" y="2571750"/>
            <a:ext cx="8277600" cy="11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433200" y="4168300"/>
            <a:ext cx="8277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431575" y="2160000"/>
            <a:ext cx="8277600" cy="21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é a opinião da leitora?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argumento ela utiliza?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33200" y="617975"/>
            <a:ext cx="8277600" cy="1662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ARTIGO ME SURPREENDEU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em especial ao demonstrar por que ainda não “chegamos lá”, nos cargos de liderança e de tomada de decisão. Acredito sinceramente que o mundo será melhor sim quando as mulheres chegarem lá.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oogle Shape;95;p17"/>
          <p:cNvGrpSpPr/>
          <p:nvPr/>
        </p:nvGrpSpPr>
        <p:grpSpPr>
          <a:xfrm>
            <a:off x="3253290" y="171490"/>
            <a:ext cx="2556500" cy="526800"/>
            <a:chOff x="3939090" y="171490"/>
            <a:chExt cx="2556500" cy="526800"/>
          </a:xfrm>
        </p:grpSpPr>
        <p:pic>
          <p:nvPicPr>
            <p:cNvPr id="96" name="Google Shape;96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39090" y="171495"/>
              <a:ext cx="502560" cy="423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7"/>
            <p:cNvSpPr/>
            <p:nvPr/>
          </p:nvSpPr>
          <p:spPr>
            <a:xfrm>
              <a:off x="4399190" y="171490"/>
              <a:ext cx="2096400" cy="52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400" tIns="68400" rIns="68400" bIns="684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pt-BR" sz="2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EXERCÍCIO 2 </a:t>
              </a: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7"/>
          <p:cNvSpPr/>
          <p:nvPr/>
        </p:nvSpPr>
        <p:spPr>
          <a:xfrm>
            <a:off x="431575" y="2571750"/>
            <a:ext cx="8277600" cy="11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 acordo com a opinião da leitora, o artigo apontou o porquê da desigualdade entre homens e mulheres em relação aos cargos de liderança.</a:t>
            </a:r>
            <a:endParaRPr sz="240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433200" y="4168300"/>
            <a:ext cx="8277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argumento utilizado é que o mundo será melhor,  quando as mulheres ocuparem cargos de liderança</a:t>
            </a: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680050" y="2070600"/>
            <a:ext cx="7815300" cy="21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leitora  utiliza o argumento de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exemplificação.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autoridade.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princípio.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enumeração.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60400" y="1092000"/>
            <a:ext cx="7885500" cy="923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Acredito sinceramente que o mundo será melhor sim quando as mulheres chegarem lá.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3168000" y="356525"/>
            <a:ext cx="2775000" cy="622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VAMOS PENSAR!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950" y="2128675"/>
            <a:ext cx="2468350" cy="278778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680050" y="2070600"/>
            <a:ext cx="7815300" cy="21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leitora  utiliza o argumento de</a:t>
            </a:r>
            <a:endParaRPr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exemplificação.</a:t>
            </a:r>
            <a:endParaRPr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autoridade.</a:t>
            </a: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princípio</a:t>
            </a:r>
            <a:r>
              <a:rPr lang="pt-BR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enumeração</a:t>
            </a:r>
            <a:r>
              <a:rPr lang="pt-BR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680050" y="2070600"/>
            <a:ext cx="7815300" cy="21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leitora  utiliza o argumento de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exemplificação.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autoridade.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princípio.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enumeração.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60400" y="1092000"/>
            <a:ext cx="7885500" cy="923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Acredito sinceramente que o mundo será melhor sim quando as mulheres chegarem lá.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3168000" y="356525"/>
            <a:ext cx="2775000" cy="622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VAMOS PENSAR!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950" y="2128675"/>
            <a:ext cx="2468350" cy="278778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680050" y="2070600"/>
            <a:ext cx="7815300" cy="21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leitora  utiliza o argumento de</a:t>
            </a:r>
            <a:endParaRPr sz="24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exemplificação.</a:t>
            </a:r>
            <a:endParaRPr sz="24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autoridade.</a:t>
            </a:r>
            <a:endParaRPr sz="24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lphaLcParenR"/>
            </a:pPr>
            <a:r>
              <a:rPr lang="pt-BR" sz="240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princípio.</a:t>
            </a:r>
            <a:endParaRPr sz="240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enumeração.</a:t>
            </a:r>
            <a:endParaRPr sz="24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456075" y="310400"/>
            <a:ext cx="7512300" cy="499800"/>
          </a:xfrm>
          <a:prstGeom prst="foldedCorner">
            <a:avLst>
              <a:gd name="adj" fmla="val 12500"/>
            </a:avLst>
          </a:prstGeom>
          <a:solidFill>
            <a:srgbClr val="FFFF38"/>
          </a:solidFill>
          <a:ln w="36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63000" rIns="108000" bIns="63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IMPORTANTE SABER SOBRE A </a:t>
            </a:r>
            <a:r>
              <a:rPr lang="pt-BR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CARTA DO LEITOR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456075" y="1135965"/>
            <a:ext cx="75849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sua estrutura pode apresentar:</a:t>
            </a: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51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∙"/>
            </a:pPr>
            <a:r>
              <a:rPr lang="pt-BR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e data;</a:t>
            </a: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51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∙"/>
            </a:pPr>
            <a:r>
              <a:rPr lang="pt-BR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vocativo (veículo de comunicação);</a:t>
            </a: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51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∙"/>
            </a:pPr>
            <a:r>
              <a:rPr lang="pt-BR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assunto e/ou referência à publicação;</a:t>
            </a: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51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∙"/>
            </a:pPr>
            <a:r>
              <a:rPr lang="pt-BR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corpo do texto;</a:t>
            </a: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51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∙"/>
            </a:pPr>
            <a:r>
              <a:rPr lang="pt-BR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despedida;</a:t>
            </a: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51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∙"/>
            </a:pPr>
            <a:r>
              <a:rPr lang="pt-BR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assinatura (leitor).</a:t>
            </a: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0008" y="1135814"/>
            <a:ext cx="2503107" cy="26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>
            <a:off x="427775" y="600350"/>
            <a:ext cx="7550700" cy="499200"/>
          </a:xfrm>
          <a:prstGeom prst="foldedCorner">
            <a:avLst>
              <a:gd name="adj" fmla="val 12500"/>
            </a:avLst>
          </a:prstGeom>
          <a:solidFill>
            <a:srgbClr val="FFFF38"/>
          </a:solidFill>
          <a:ln w="36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63000" rIns="108000" bIns="63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pt-BR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IMPORTANTE SABER SOBRE A CARTA DO LEITOR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279575" y="1198602"/>
            <a:ext cx="6119700" cy="3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Corpo do texto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022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∙"/>
            </a:pPr>
            <a:r>
              <a:rPr lang="pt-BR" sz="24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Introdução: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referência à matéria ou ao tema e apresentação da tese.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022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∙"/>
            </a:pPr>
            <a:r>
              <a:rPr lang="pt-BR" sz="24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Desenvolvimento: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fundamentação da tese, com a utilização de argumentos.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022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∙"/>
            </a:pPr>
            <a:r>
              <a:rPr lang="pt-BR" sz="24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Conclusão: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retomada da opinião, apresentação de ideias para solução.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0733" y="1261189"/>
            <a:ext cx="2503107" cy="26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 descr="Desenho de cartão de visita&#10;&#10;Descrição gerada automaticamente com confiança baixa"/>
          <p:cNvPicPr preferRelativeResize="0"/>
          <p:nvPr/>
        </p:nvPicPr>
        <p:blipFill rotWithShape="1">
          <a:blip r:embed="rId3">
            <a:alphaModFix/>
          </a:blip>
          <a:srcRect l="849"/>
          <a:stretch/>
        </p:blipFill>
        <p:spPr>
          <a:xfrm>
            <a:off x="0" y="-1"/>
            <a:ext cx="9156774" cy="515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535151" y="361075"/>
            <a:ext cx="7702500" cy="499800"/>
          </a:xfrm>
          <a:prstGeom prst="foldedCorner">
            <a:avLst>
              <a:gd name="adj" fmla="val 12500"/>
            </a:avLst>
          </a:prstGeom>
          <a:solidFill>
            <a:srgbClr val="FFFF38"/>
          </a:solidFill>
          <a:ln w="36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63000" rIns="108000" bIns="63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pt-BR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IMPORTANTE SABER SOBRE A CARTA DO LEITOR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395800" y="1329125"/>
            <a:ext cx="6090600" cy="26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254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Textos breves e escritos em 1.ª pessoa.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254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Temas atuais e de caráter subjetivo.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254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Linguagem simples, clara e objetiva.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254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Frases descritivas, narrativas e argumentativas.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254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Presença de destinatário e remetente.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0733" y="1261189"/>
            <a:ext cx="2503107" cy="26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2988750" y="385175"/>
            <a:ext cx="3166500" cy="507900"/>
          </a:xfrm>
          <a:prstGeom prst="foldedCorner">
            <a:avLst>
              <a:gd name="adj" fmla="val 12500"/>
            </a:avLst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63000" rIns="108000" bIns="63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400" b="1">
                <a:latin typeface="Calibri"/>
                <a:ea typeface="Calibri"/>
                <a:cs typeface="Calibri"/>
                <a:sym typeface="Calibri"/>
              </a:rPr>
              <a:t>O QUE APRENDEMOS…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500400" y="1549425"/>
            <a:ext cx="8143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Lemos um exemplo de carta do leitor e estudamos as características e estrutura desse gênero textual. 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2403325" y="107550"/>
            <a:ext cx="451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00" y="3347300"/>
            <a:ext cx="8839199" cy="16418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403275" y="968650"/>
            <a:ext cx="8207100" cy="18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OLIVEIRA, Tania Amaral e ARAÚJO, Lucy Aparecida Melo. </a:t>
            </a: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Tecendo Linguagens: Língua Portuguesa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. 7ª ed. São Paulo: Ibep, 2018.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Disponível em: &lt;https://super.abril.com.br/ideias/botem-as-mulheres-no-lugar-no-lugar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-em-que-se-tomam-as-decisoes/&gt;. Acesso em: 10 Fev. 2021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b="1">
                <a:solidFill>
                  <a:schemeClr val="dk1"/>
                </a:solidFill>
              </a:rPr>
              <a:t>Superinteressante</a:t>
            </a:r>
            <a:r>
              <a:rPr lang="pt-BR">
                <a:solidFill>
                  <a:schemeClr val="dk1"/>
                </a:solidFill>
              </a:rPr>
              <a:t>, São Paulo, n. 356, p.73, jan. 2016.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3">
            <a:alphaModFix/>
          </a:blip>
          <a:srcRect t="-155160" b="155160"/>
          <a:stretch/>
        </p:blipFill>
        <p:spPr>
          <a:xfrm>
            <a:off x="5162800" y="317938"/>
            <a:ext cx="898901" cy="4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9"/>
          <p:cNvSpPr txBox="1"/>
          <p:nvPr/>
        </p:nvSpPr>
        <p:spPr>
          <a:xfrm>
            <a:off x="3637350" y="460000"/>
            <a:ext cx="1869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pt-BR" sz="2600" b="1">
                <a:latin typeface="Calibri"/>
                <a:ea typeface="Calibri"/>
                <a:cs typeface="Calibri"/>
                <a:sym typeface="Calibri"/>
              </a:rPr>
              <a:t>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9"/>
          <p:cNvSpPr txBox="1"/>
          <p:nvPr/>
        </p:nvSpPr>
        <p:spPr>
          <a:xfrm>
            <a:off x="789150" y="1075600"/>
            <a:ext cx="7565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Compreender a estrutura e as características do gênero textual carta do leitor.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 e analisar opiniões e argumentos.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1073" y="3188450"/>
            <a:ext cx="1837700" cy="16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/>
        </p:nvSpPr>
        <p:spPr>
          <a:xfrm>
            <a:off x="1132525" y="920175"/>
            <a:ext cx="6983700" cy="3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0"/>
          <p:cNvSpPr txBox="1"/>
          <p:nvPr/>
        </p:nvSpPr>
        <p:spPr>
          <a:xfrm>
            <a:off x="856450" y="503550"/>
            <a:ext cx="36663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Q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ual é a finalidade de uma 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carta do leitor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V</a:t>
            </a:r>
            <a:r>
              <a:rPr lang="pt-B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ocê sabe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como esse texto deve ser estruturado</a:t>
            </a:r>
            <a:r>
              <a:rPr lang="pt-B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V</a:t>
            </a:r>
            <a:r>
              <a:rPr lang="pt-B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ocê já produziu uma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carta do leitor</a:t>
            </a:r>
            <a:r>
              <a:rPr lang="pt-B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8675" y="3700252"/>
            <a:ext cx="1772225" cy="11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975" y="503550"/>
            <a:ext cx="3148625" cy="310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2412000" y="297720"/>
            <a:ext cx="4279800" cy="499800"/>
          </a:xfrm>
          <a:prstGeom prst="foldedCorner">
            <a:avLst>
              <a:gd name="adj" fmla="val 12500"/>
            </a:avLst>
          </a:prstGeom>
          <a:solidFill>
            <a:srgbClr val="FFFF38"/>
          </a:solidFill>
          <a:ln w="36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63000" rIns="108000" bIns="63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 dirty="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CARTA DO LEITOR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718000" y="912665"/>
            <a:ext cx="4426800" cy="1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um gênero textual que permite o diálogo dos leitores com o editor de jornais e revistas ou entre os leitores. 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4775" y="912675"/>
            <a:ext cx="3061439" cy="17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593300" y="2852415"/>
            <a:ext cx="59757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Seu objetivo é possibilitar ao leitor expressar-se sobre assuntos publicados em jornais ou revistas ou sobre assuntos polêmicos do momento.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/>
          <p:nvPr/>
        </p:nvSpPr>
        <p:spPr>
          <a:xfrm>
            <a:off x="2946175" y="163775"/>
            <a:ext cx="2807100" cy="504000"/>
          </a:xfrm>
          <a:prstGeom prst="foldedCorner">
            <a:avLst>
              <a:gd name="adj" fmla="val 12500"/>
            </a:avLst>
          </a:prstGeom>
          <a:solidFill>
            <a:srgbClr val="FFFF38"/>
          </a:solidFill>
          <a:ln w="36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63000" rIns="108000" bIns="63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PARA REFLETIR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/>
          <p:nvPr/>
        </p:nvSpPr>
        <p:spPr>
          <a:xfrm>
            <a:off x="257125" y="739750"/>
            <a:ext cx="5110800" cy="3192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Botem as mulheres no lugar. No lugar em que se tomam as decisões.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mundo ainda é dos homens porque as mulheres não conseguem chegar ao topo. E as mulheres não chegam ao topo porque o mundo ainda é dos homens. Não dá para esperar a igualdade de gênero cair do céu. 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 txBox="1"/>
          <p:nvPr/>
        </p:nvSpPr>
        <p:spPr>
          <a:xfrm>
            <a:off x="257125" y="4004025"/>
            <a:ext cx="472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Disponível em: &lt;https://super.abril.com.br/ideias/botem-as-mulheres-no-lugar-no-lugar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-em-que-se-tomam-as-decisoes/&gt;. Acesso em: 10 Fev. 2021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5494750" y="840900"/>
            <a:ext cx="28071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Vamos ler o título e o  subtítulo de um artigo de opinião de Karin Hueck, publicado na revista Superinteressante.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125" y="3242100"/>
            <a:ext cx="13906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868500" y="362425"/>
            <a:ext cx="2807100" cy="504000"/>
          </a:xfrm>
          <a:prstGeom prst="foldedCorner">
            <a:avLst>
              <a:gd name="adj" fmla="val 12500"/>
            </a:avLst>
          </a:prstGeom>
          <a:solidFill>
            <a:srgbClr val="FFFF38"/>
          </a:solidFill>
          <a:ln w="36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63000" rIns="108000" bIns="63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PARA REFLETIR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11850" y="1344725"/>
            <a:ext cx="37392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 é o tema do artigo?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Vamos ler cartas de leitores que comentam esse artigo.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Você acredita que eles vão opinar de </a:t>
            </a:r>
            <a:r>
              <a:rPr lang="pt-BR" sz="2400" b="1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modo positivo ou negativo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 Por quê?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099" y="3980975"/>
            <a:ext cx="904050" cy="10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4599000" y="866425"/>
            <a:ext cx="4060800" cy="4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868500" y="362425"/>
            <a:ext cx="2807100" cy="504000"/>
          </a:xfrm>
          <a:prstGeom prst="foldedCorner">
            <a:avLst>
              <a:gd name="adj" fmla="val 12500"/>
            </a:avLst>
          </a:prstGeom>
          <a:solidFill>
            <a:srgbClr val="FFFF38"/>
          </a:solidFill>
          <a:ln w="36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63000" rIns="108000" bIns="63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PARA REFLETIR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11850" y="1344725"/>
            <a:ext cx="37392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pt-B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 é o tema do artigo?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Vamos ler cartas de leitores que comentam esse artigo.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pt-B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Você acredita que eles vão opinar de </a:t>
            </a:r>
            <a:r>
              <a:rPr lang="pt-BR" sz="24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modo positivo ou negativo</a:t>
            </a:r>
            <a:r>
              <a:rPr lang="pt-B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 Por quê?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099" y="3980975"/>
            <a:ext cx="904050" cy="10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4599000" y="866425"/>
            <a:ext cx="4060800" cy="4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 tema d</a:t>
            </a: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40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artigo é a desigualdade de gênero. Provavelmente, eles vão se posicionar de modo positivo, pois  a desigualdade de gênero é um tema que tem sido debatido nos meios de comunicação, com o apontamento de pesquisas e de exemplos que comprovam a  sua existência.</a:t>
            </a:r>
            <a:endParaRPr sz="240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1697600" y="400425"/>
            <a:ext cx="6106200" cy="504000"/>
          </a:xfrm>
          <a:prstGeom prst="foldedCorner">
            <a:avLst>
              <a:gd name="adj" fmla="val 12500"/>
            </a:avLst>
          </a:prstGeom>
          <a:solidFill>
            <a:srgbClr val="FFFF38"/>
          </a:solidFill>
          <a:ln w="36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63000" rIns="108000" bIns="63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VAMOS LER UMA </a:t>
            </a:r>
            <a:r>
              <a:rPr lang="pt-BR" sz="2600" b="1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CARTA DO LEITOR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39675" y="1005725"/>
            <a:ext cx="8520900" cy="3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ARTIGO ME SURPREENDEU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em especial ao demonstrar por que ainda não “chegamos lá”, nos cargos de liderança e de tomada de decisão. Acredito sinceramente que o mundo será melhor sim quando as mulheres chegarem lá. Para a </a:t>
            </a:r>
            <a:r>
              <a:rPr lang="pt-B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Karin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queria dizer que aproveite sua licença-maternidade. Para os demais integrantes da redação: ela não estará em casa descansando. Estará trabalhando muito mais do que vocês. E, ainda por cima, formando um novo leitor da SUPER. </a:t>
            </a:r>
            <a:r>
              <a:rPr lang="pt-BR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Joana </a:t>
            </a:r>
            <a:r>
              <a:rPr lang="pt-BR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Viegas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Microsoft Office PowerPoint</Application>
  <PresentationFormat>Apresentação na tela (16:9)</PresentationFormat>
  <Paragraphs>130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Pacifico</vt:lpstr>
      <vt:lpstr>Noto Sans Symbols</vt:lpstr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Adriele Pugim</cp:lastModifiedBy>
  <cp:revision>1</cp:revision>
  <dcterms:modified xsi:type="dcterms:W3CDTF">2023-03-13T12:27:03Z</dcterms:modified>
</cp:coreProperties>
</file>